
<file path=[Content_Types].xml><?xml version="1.0" encoding="utf-8"?>
<Types xmlns="http://schemas.openxmlformats.org/package/2006/content-types">
  <Default Extension="emf" ContentType="image/x-emf"/>
  <Default Extension="jpeg" ContentType="image/jpeg"/>
  <Default Extension="xml" ContentType="application/xml"/>
  <Default Extension="png" ContentType="image/png"/>
  <Default Extension="vml" ContentType="application/vnd.openxmlformats-officedocument.vmlDrawing"/>
  <Default Extension="wdp" ContentType="image/vnd.ms-photo"/>
  <Default Extension="bin" ContentType="application/vnd.openxmlformats-officedocument.presentationml.printerSettings"/>
  <Default Extension="docx" ContentType="application/vnd.openxmlformats-officedocument.wordprocessingml.document"/>
  <Default Extension="wmf" ContentType="image/x-wmf"/>
  <Default Extension="gif" ContentType="image/gif"/>
  <Default Extension="ppt" ContentType="application/vnd.ms-powerpoint"/>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2.bin" ContentType="application/vnd.openxmlformats-officedocument.oleObject"/>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3.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75"/>
  </p:notesMasterIdLst>
  <p:handoutMasterIdLst>
    <p:handoutMasterId r:id="rId76"/>
  </p:handoutMasterIdLst>
  <p:sldIdLst>
    <p:sldId id="401" r:id="rId2"/>
    <p:sldId id="402" r:id="rId3"/>
    <p:sldId id="373" r:id="rId4"/>
    <p:sldId id="280" r:id="rId5"/>
    <p:sldId id="281" r:id="rId6"/>
    <p:sldId id="333" r:id="rId7"/>
    <p:sldId id="309" r:id="rId8"/>
    <p:sldId id="368" r:id="rId9"/>
    <p:sldId id="371" r:id="rId10"/>
    <p:sldId id="369" r:id="rId11"/>
    <p:sldId id="410" r:id="rId12"/>
    <p:sldId id="372" r:id="rId13"/>
    <p:sldId id="374" r:id="rId14"/>
    <p:sldId id="377" r:id="rId15"/>
    <p:sldId id="385" r:id="rId16"/>
    <p:sldId id="384" r:id="rId17"/>
    <p:sldId id="387" r:id="rId18"/>
    <p:sldId id="409" r:id="rId19"/>
    <p:sldId id="404" r:id="rId20"/>
    <p:sldId id="311" r:id="rId21"/>
    <p:sldId id="407" r:id="rId22"/>
    <p:sldId id="310" r:id="rId23"/>
    <p:sldId id="287" r:id="rId24"/>
    <p:sldId id="288" r:id="rId25"/>
    <p:sldId id="354" r:id="rId26"/>
    <p:sldId id="335" r:id="rId27"/>
    <p:sldId id="338" r:id="rId28"/>
    <p:sldId id="290" r:id="rId29"/>
    <p:sldId id="378" r:id="rId30"/>
    <p:sldId id="380" r:id="rId31"/>
    <p:sldId id="332" r:id="rId32"/>
    <p:sldId id="381" r:id="rId33"/>
    <p:sldId id="400" r:id="rId34"/>
    <p:sldId id="382" r:id="rId35"/>
    <p:sldId id="383" r:id="rId36"/>
    <p:sldId id="324" r:id="rId37"/>
    <p:sldId id="349" r:id="rId38"/>
    <p:sldId id="293" r:id="rId39"/>
    <p:sldId id="314" r:id="rId40"/>
    <p:sldId id="315" r:id="rId41"/>
    <p:sldId id="316" r:id="rId42"/>
    <p:sldId id="388" r:id="rId43"/>
    <p:sldId id="312" r:id="rId44"/>
    <p:sldId id="386" r:id="rId45"/>
    <p:sldId id="299" r:id="rId46"/>
    <p:sldId id="356" r:id="rId47"/>
    <p:sldId id="339" r:id="rId48"/>
    <p:sldId id="302" r:id="rId49"/>
    <p:sldId id="375" r:id="rId50"/>
    <p:sldId id="360" r:id="rId51"/>
    <p:sldId id="406" r:id="rId52"/>
    <p:sldId id="405" r:id="rId53"/>
    <p:sldId id="399" r:id="rId54"/>
    <p:sldId id="357" r:id="rId55"/>
    <p:sldId id="358" r:id="rId56"/>
    <p:sldId id="359" r:id="rId57"/>
    <p:sldId id="345" r:id="rId58"/>
    <p:sldId id="303" r:id="rId59"/>
    <p:sldId id="408" r:id="rId60"/>
    <p:sldId id="389" r:id="rId61"/>
    <p:sldId id="391" r:id="rId62"/>
    <p:sldId id="392" r:id="rId63"/>
    <p:sldId id="398" r:id="rId64"/>
    <p:sldId id="393" r:id="rId65"/>
    <p:sldId id="394" r:id="rId66"/>
    <p:sldId id="395" r:id="rId67"/>
    <p:sldId id="396" r:id="rId68"/>
    <p:sldId id="397" r:id="rId69"/>
    <p:sldId id="304" r:id="rId70"/>
    <p:sldId id="323" r:id="rId71"/>
    <p:sldId id="305" r:id="rId72"/>
    <p:sldId id="307" r:id="rId73"/>
    <p:sldId id="352" r:id="rId74"/>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Peterson" initials="" lastIdx="5" clrIdx="0"/>
  <p:cmAuthor id="1" name="Valerie Cape" initials="V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53" autoAdjust="0"/>
    <p:restoredTop sz="86312" autoAdjust="0"/>
  </p:normalViewPr>
  <p:slideViewPr>
    <p:cSldViewPr snapToGrid="0" snapToObjects="1">
      <p:cViewPr>
        <p:scale>
          <a:sx n="100" d="100"/>
          <a:sy n="100" d="100"/>
        </p:scale>
        <p:origin x="-328" y="39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664"/>
    </p:cViewPr>
  </p:sorterViewPr>
  <p:notesViewPr>
    <p:cSldViewPr snapToGrid="0" snapToObjects="1">
      <p:cViewPr varScale="1">
        <p:scale>
          <a:sx n="110" d="100"/>
          <a:sy n="110" d="100"/>
        </p:scale>
        <p:origin x="-1904"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commentAuthors" Target="commentAuthors.xml"/><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HD:Users:CMQCC:Library:Mail%20Downloads:preeclampsia%20timing%20graph.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HD:Users:CMQCC:CMQCC%20Primary%20Folder:TaskForce%20Preeclampsia%20:Slides%20:Preeclampsia%20Toolki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860425169367"/>
          <c:y val="0.228659420529379"/>
          <c:w val="0.850917352608414"/>
          <c:h val="0.560214431265738"/>
        </c:manualLayout>
      </c:layout>
      <c:barChart>
        <c:barDir val="col"/>
        <c:grouping val="clustered"/>
        <c:varyColors val="0"/>
        <c:ser>
          <c:idx val="0"/>
          <c:order val="0"/>
          <c:tx>
            <c:strRef>
              <c:f>Sheet1!$G$17</c:f>
              <c:strCache>
                <c:ptCount val="1"/>
                <c:pt idx="0">
                  <c:v>Percent of Pre-eclampsia Deaths </c:v>
                </c:pt>
              </c:strCache>
            </c:strRef>
          </c:tx>
          <c:invertIfNegative val="0"/>
          <c:dLbls>
            <c:dLbl>
              <c:idx val="0"/>
              <c:tx>
                <c:rich>
                  <a:bodyPr/>
                  <a:lstStyle/>
                  <a:p>
                    <a:pPr>
                      <a:defRPr sz="2400"/>
                    </a:pPr>
                    <a:r>
                      <a:rPr lang="en-US" sz="2400" smtClean="0"/>
                      <a:t>68%</a:t>
                    </a:r>
                    <a:endParaRPr lang="en-US" sz="2400"/>
                  </a:p>
                </c:rich>
              </c:tx>
              <c:numFmt formatCode="0.00%" sourceLinked="0"/>
              <c:spPr/>
              <c:showLegendKey val="0"/>
              <c:showVal val="1"/>
              <c:showCatName val="0"/>
              <c:showSerName val="0"/>
              <c:showPercent val="0"/>
              <c:showBubbleSize val="0"/>
            </c:dLbl>
            <c:dLbl>
              <c:idx val="1"/>
              <c:tx>
                <c:rich>
                  <a:bodyPr/>
                  <a:lstStyle/>
                  <a:p>
                    <a:pPr>
                      <a:defRPr sz="1100"/>
                    </a:pPr>
                    <a:r>
                      <a:rPr lang="en-US" sz="1100" smtClean="0"/>
                      <a:t>8%</a:t>
                    </a:r>
                    <a:endParaRPr lang="en-US" sz="1100"/>
                  </a:p>
                </c:rich>
              </c:tx>
              <c:numFmt formatCode="0.00%" sourceLinked="0"/>
              <c:spPr/>
              <c:showLegendKey val="0"/>
              <c:showVal val="1"/>
              <c:showCatName val="0"/>
              <c:showSerName val="0"/>
              <c:showPercent val="0"/>
              <c:showBubbleSize val="0"/>
            </c:dLbl>
            <c:dLbl>
              <c:idx val="2"/>
              <c:tx>
                <c:rich>
                  <a:bodyPr/>
                  <a:lstStyle/>
                  <a:p>
                    <a:pPr>
                      <a:defRPr sz="1100"/>
                    </a:pPr>
                    <a:r>
                      <a:rPr lang="en-US" sz="1100" smtClean="0"/>
                      <a:t>12%</a:t>
                    </a:r>
                    <a:endParaRPr lang="en-US" sz="1100"/>
                  </a:p>
                </c:rich>
              </c:tx>
              <c:numFmt formatCode="0.00%" sourceLinked="0"/>
              <c:spPr/>
              <c:showLegendKey val="0"/>
              <c:showVal val="1"/>
              <c:showCatName val="0"/>
              <c:showSerName val="0"/>
              <c:showPercent val="0"/>
              <c:showBubbleSize val="0"/>
            </c:dLbl>
            <c:dLbl>
              <c:idx val="3"/>
              <c:tx>
                <c:rich>
                  <a:bodyPr/>
                  <a:lstStyle/>
                  <a:p>
                    <a:pPr>
                      <a:defRPr sz="1100"/>
                    </a:pPr>
                    <a:r>
                      <a:rPr lang="en-US" sz="1100" smtClean="0"/>
                      <a:t>4%</a:t>
                    </a:r>
                    <a:endParaRPr lang="en-US" sz="1100"/>
                  </a:p>
                </c:rich>
              </c:tx>
              <c:numFmt formatCode="0.00%" sourceLinked="0"/>
              <c:spPr/>
              <c:showLegendKey val="0"/>
              <c:showVal val="1"/>
              <c:showCatName val="0"/>
              <c:showSerName val="0"/>
              <c:showPercent val="0"/>
              <c:showBubbleSize val="0"/>
            </c:dLbl>
            <c:dLbl>
              <c:idx val="4"/>
              <c:tx>
                <c:rich>
                  <a:bodyPr/>
                  <a:lstStyle/>
                  <a:p>
                    <a:pPr>
                      <a:defRPr sz="1100"/>
                    </a:pPr>
                    <a:r>
                      <a:rPr lang="en-US" sz="1100" smtClean="0"/>
                      <a:t>4%</a:t>
                    </a:r>
                    <a:endParaRPr lang="en-US" sz="1100"/>
                  </a:p>
                </c:rich>
              </c:tx>
              <c:numFmt formatCode="0.00%" sourceLinked="0"/>
              <c:spPr/>
              <c:showLegendKey val="0"/>
              <c:showVal val="1"/>
              <c:showCatName val="0"/>
              <c:showSerName val="0"/>
              <c:showPercent val="0"/>
              <c:showBubbleSize val="0"/>
            </c:dLbl>
            <c:dLbl>
              <c:idx val="5"/>
              <c:tx>
                <c:rich>
                  <a:bodyPr/>
                  <a:lstStyle/>
                  <a:p>
                    <a:pPr>
                      <a:defRPr sz="1100"/>
                    </a:pPr>
                    <a:r>
                      <a:rPr lang="en-US" sz="1100" smtClean="0"/>
                      <a:t>0%</a:t>
                    </a:r>
                    <a:endParaRPr lang="en-US" sz="1100"/>
                  </a:p>
                </c:rich>
              </c:tx>
              <c:numFmt formatCode="0.00%" sourceLinked="0"/>
              <c:spPr/>
              <c:showLegendKey val="0"/>
              <c:showVal val="1"/>
              <c:showCatName val="0"/>
              <c:showSerName val="0"/>
              <c:showPercent val="0"/>
              <c:showBubbleSize val="0"/>
            </c:dLbl>
            <c:dLbl>
              <c:idx val="6"/>
              <c:tx>
                <c:rich>
                  <a:bodyPr/>
                  <a:lstStyle/>
                  <a:p>
                    <a:pPr>
                      <a:defRPr sz="1100"/>
                    </a:pPr>
                    <a:r>
                      <a:rPr lang="en-US" sz="1100" smtClean="0"/>
                      <a:t>4%</a:t>
                    </a:r>
                    <a:endParaRPr lang="en-US" sz="1100"/>
                  </a:p>
                </c:rich>
              </c:tx>
              <c:numFmt formatCode="0.00%" sourceLinked="0"/>
              <c:spPr/>
              <c:showLegendKey val="0"/>
              <c:showVal val="1"/>
              <c:showCatName val="0"/>
              <c:showSerName val="0"/>
              <c:showPercent val="0"/>
              <c:showBubbleSize val="0"/>
            </c:dLbl>
            <c:numFmt formatCode="0.00%" sourceLinked="0"/>
            <c:txPr>
              <a:bodyPr/>
              <a:lstStyle/>
              <a:p>
                <a:pPr>
                  <a:defRPr sz="1200"/>
                </a:pPr>
                <a:endParaRPr lang="en-US"/>
              </a:p>
            </c:txPr>
            <c:showLegendKey val="0"/>
            <c:showVal val="1"/>
            <c:showCatName val="0"/>
            <c:showSerName val="0"/>
            <c:showPercent val="0"/>
            <c:showBubbleSize val="0"/>
            <c:showLeaderLines val="0"/>
          </c:dLbls>
          <c:cat>
            <c:multiLvlStrRef>
              <c:f>Sheet1!$H$15:$N$16</c:f>
              <c:multiLvlStrCache>
                <c:ptCount val="7"/>
                <c:lvl>
                  <c:pt idx="0">
                    <c:v>0</c:v>
                  </c:pt>
                  <c:pt idx="1">
                    <c:v>1</c:v>
                  </c:pt>
                  <c:pt idx="2">
                    <c:v>2</c:v>
                  </c:pt>
                  <c:pt idx="3">
                    <c:v>3</c:v>
                  </c:pt>
                  <c:pt idx="4">
                    <c:v>4</c:v>
                  </c:pt>
                  <c:pt idx="5">
                    <c:v>5</c:v>
                  </c:pt>
                  <c:pt idx="6">
                    <c:v>6+</c:v>
                  </c:pt>
                </c:lvl>
                <c:lvl>
                  <c:pt idx="0">
                    <c:v>Number of weeks between baby's birth and maternal death</c:v>
                  </c:pt>
                </c:lvl>
              </c:multiLvlStrCache>
            </c:multiLvlStrRef>
          </c:cat>
          <c:val>
            <c:numRef>
              <c:f>Sheet1!$H$17:$N$17</c:f>
              <c:numCache>
                <c:formatCode>General</c:formatCode>
                <c:ptCount val="7"/>
                <c:pt idx="0">
                  <c:v>68.0</c:v>
                </c:pt>
                <c:pt idx="1">
                  <c:v>8.0</c:v>
                </c:pt>
                <c:pt idx="2">
                  <c:v>12.0</c:v>
                </c:pt>
                <c:pt idx="3">
                  <c:v>4.0</c:v>
                </c:pt>
                <c:pt idx="4">
                  <c:v>4.0</c:v>
                </c:pt>
                <c:pt idx="5">
                  <c:v>0.0</c:v>
                </c:pt>
                <c:pt idx="6">
                  <c:v>4.0</c:v>
                </c:pt>
              </c:numCache>
            </c:numRef>
          </c:val>
        </c:ser>
        <c:dLbls>
          <c:showLegendKey val="0"/>
          <c:showVal val="1"/>
          <c:showCatName val="0"/>
          <c:showSerName val="0"/>
          <c:showPercent val="0"/>
          <c:showBubbleSize val="0"/>
        </c:dLbls>
        <c:gapWidth val="150"/>
        <c:axId val="2127142120"/>
        <c:axId val="2127415688"/>
      </c:barChart>
      <c:catAx>
        <c:axId val="2127142120"/>
        <c:scaling>
          <c:orientation val="minMax"/>
        </c:scaling>
        <c:delete val="0"/>
        <c:axPos val="b"/>
        <c:majorTickMark val="out"/>
        <c:minorTickMark val="none"/>
        <c:tickLblPos val="nextTo"/>
        <c:crossAx val="2127415688"/>
        <c:crosses val="autoZero"/>
        <c:auto val="1"/>
        <c:lblAlgn val="ctr"/>
        <c:lblOffset val="100"/>
        <c:noMultiLvlLbl val="0"/>
      </c:catAx>
      <c:valAx>
        <c:axId val="2127415688"/>
        <c:scaling>
          <c:orientation val="minMax"/>
        </c:scaling>
        <c:delete val="0"/>
        <c:axPos val="l"/>
        <c:majorGridlines>
          <c:spPr>
            <a:ln>
              <a:noFill/>
            </a:ln>
          </c:spPr>
        </c:majorGridlines>
        <c:title>
          <c:tx>
            <c:rich>
              <a:bodyPr rot="-5400000" vert="horz"/>
              <a:lstStyle/>
              <a:p>
                <a:pPr>
                  <a:defRPr/>
                </a:pPr>
                <a:r>
                  <a:rPr lang="en-US" dirty="0"/>
                  <a:t>Percent Preeclampsia Deaths</a:t>
                </a:r>
              </a:p>
            </c:rich>
          </c:tx>
          <c:layout>
            <c:manualLayout>
              <c:xMode val="edge"/>
              <c:yMode val="edge"/>
              <c:x val="0.0325770796974985"/>
              <c:y val="0.265262204207091"/>
            </c:manualLayout>
          </c:layout>
          <c:overlay val="0"/>
        </c:title>
        <c:numFmt formatCode="General" sourceLinked="1"/>
        <c:majorTickMark val="out"/>
        <c:minorTickMark val="none"/>
        <c:tickLblPos val="nextTo"/>
        <c:crossAx val="2127142120"/>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660066"/>
            </a:solidFill>
          </c:spPr>
          <c:invertIfNegative val="0"/>
          <c:dLbls>
            <c:dLbl>
              <c:idx val="0"/>
              <c:layout>
                <c:manualLayout>
                  <c:x val="0.0282352941176471"/>
                  <c:y val="0.0"/>
                </c:manualLayout>
              </c:layout>
              <c:tx>
                <c:rich>
                  <a:bodyPr/>
                  <a:lstStyle/>
                  <a:p>
                    <a:pPr>
                      <a:defRPr sz="2400"/>
                    </a:pPr>
                    <a:r>
                      <a:rPr lang="en-US" smtClean="0"/>
                      <a:t>63%</a:t>
                    </a:r>
                    <a:endParaRPr lang="en-US"/>
                  </a:p>
                </c:rich>
              </c:tx>
              <c:spPr/>
              <c:showLegendKey val="0"/>
              <c:showVal val="1"/>
              <c:showCatName val="0"/>
              <c:showSerName val="0"/>
              <c:showPercent val="0"/>
              <c:showBubbleSize val="0"/>
            </c:dLbl>
            <c:showLegendKey val="0"/>
            <c:showVal val="1"/>
            <c:showCatName val="0"/>
            <c:showSerName val="0"/>
            <c:showPercent val="0"/>
            <c:showBubbleSize val="0"/>
            <c:showLeaderLines val="0"/>
          </c:dLbls>
          <c:cat>
            <c:strRef>
              <c:f>Sheet1!$B$13:$B$19</c:f>
              <c:strCache>
                <c:ptCount val="7"/>
                <c:pt idx="0">
                  <c:v>0</c:v>
                </c:pt>
                <c:pt idx="1">
                  <c:v>1</c:v>
                </c:pt>
                <c:pt idx="2">
                  <c:v>2</c:v>
                </c:pt>
                <c:pt idx="3">
                  <c:v>3</c:v>
                </c:pt>
                <c:pt idx="4">
                  <c:v>4</c:v>
                </c:pt>
                <c:pt idx="5">
                  <c:v>5</c:v>
                </c:pt>
                <c:pt idx="6">
                  <c:v>6+</c:v>
                </c:pt>
              </c:strCache>
            </c:strRef>
          </c:cat>
          <c:val>
            <c:numRef>
              <c:f>Sheet1!$C$13:$C$19</c:f>
              <c:numCache>
                <c:formatCode>General</c:formatCode>
                <c:ptCount val="7"/>
                <c:pt idx="0">
                  <c:v>63.0</c:v>
                </c:pt>
                <c:pt idx="1">
                  <c:v>17.0</c:v>
                </c:pt>
                <c:pt idx="2">
                  <c:v>7.0</c:v>
                </c:pt>
                <c:pt idx="3">
                  <c:v>1.0</c:v>
                </c:pt>
                <c:pt idx="4">
                  <c:v>1.0</c:v>
                </c:pt>
                <c:pt idx="5">
                  <c:v>1.0</c:v>
                </c:pt>
                <c:pt idx="6">
                  <c:v>10.0</c:v>
                </c:pt>
              </c:numCache>
            </c:numRef>
          </c:val>
        </c:ser>
        <c:dLbls>
          <c:showLegendKey val="0"/>
          <c:showVal val="0"/>
          <c:showCatName val="0"/>
          <c:showSerName val="0"/>
          <c:showPercent val="0"/>
          <c:showBubbleSize val="0"/>
        </c:dLbls>
        <c:gapWidth val="150"/>
        <c:axId val="2126515016"/>
        <c:axId val="2127295432"/>
      </c:barChart>
      <c:catAx>
        <c:axId val="2126515016"/>
        <c:scaling>
          <c:orientation val="minMax"/>
        </c:scaling>
        <c:delete val="0"/>
        <c:axPos val="b"/>
        <c:title>
          <c:tx>
            <c:rich>
              <a:bodyPr/>
              <a:lstStyle/>
              <a:p>
                <a:pPr>
                  <a:defRPr/>
                </a:pPr>
                <a:r>
                  <a:rPr lang="en-US" dirty="0" smtClean="0"/>
                  <a:t>Number of weeks</a:t>
                </a:r>
                <a:r>
                  <a:rPr lang="en-US" baseline="0" dirty="0" smtClean="0"/>
                  <a:t> between baby’s birth and maternal death</a:t>
                </a:r>
                <a:endParaRPr lang="en-US" dirty="0"/>
              </a:p>
            </c:rich>
          </c:tx>
          <c:overlay val="0"/>
        </c:title>
        <c:majorTickMark val="out"/>
        <c:minorTickMark val="none"/>
        <c:tickLblPos val="nextTo"/>
        <c:crossAx val="2127295432"/>
        <c:crosses val="autoZero"/>
        <c:auto val="1"/>
        <c:lblAlgn val="ctr"/>
        <c:lblOffset val="100"/>
        <c:noMultiLvlLbl val="0"/>
      </c:catAx>
      <c:valAx>
        <c:axId val="2127295432"/>
        <c:scaling>
          <c:orientation val="minMax"/>
        </c:scaling>
        <c:delete val="0"/>
        <c:axPos val="l"/>
        <c:title>
          <c:tx>
            <c:rich>
              <a:bodyPr rot="-5400000" vert="horz"/>
              <a:lstStyle/>
              <a:p>
                <a:pPr>
                  <a:defRPr sz="1000"/>
                </a:pPr>
                <a:r>
                  <a:rPr lang="en-US" sz="1000" dirty="0" smtClean="0"/>
                  <a:t>Percent</a:t>
                </a:r>
                <a:r>
                  <a:rPr lang="en-US" sz="1000" baseline="0" dirty="0" smtClean="0"/>
                  <a:t> Pregnancy-Related Death</a:t>
                </a:r>
                <a:endParaRPr lang="en-US" sz="1000" dirty="0"/>
              </a:p>
            </c:rich>
          </c:tx>
          <c:overlay val="0"/>
        </c:title>
        <c:numFmt formatCode="General" sourceLinked="1"/>
        <c:majorTickMark val="out"/>
        <c:minorTickMark val="none"/>
        <c:tickLblPos val="nextTo"/>
        <c:crossAx val="2126515016"/>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06FD6-20AC-D845-8B26-4EF7DFEB5381}"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6F8B7D3D-0290-704C-A02D-2B3FFCBBA98A}">
      <dgm:prSet phldrT="[Text]" custT="1"/>
      <dgm:spPr/>
      <dgm:t>
        <a:bodyPr/>
        <a:lstStyle/>
        <a:p>
          <a:r>
            <a:rPr lang="en-US" sz="2000" dirty="0" smtClean="0"/>
            <a:t> </a:t>
          </a:r>
          <a:r>
            <a:rPr lang="en-US" sz="2000" dirty="0" smtClean="0">
              <a:solidFill>
                <a:schemeClr val="tx1"/>
              </a:solidFill>
            </a:rPr>
            <a:t>1. Identification of cases</a:t>
          </a:r>
          <a:endParaRPr lang="en-US" sz="2000" dirty="0"/>
        </a:p>
      </dgm:t>
    </dgm:pt>
    <dgm:pt modelId="{F44E6BE4-9690-384D-914B-DDD563A197D5}" type="parTrans" cxnId="{C6678B4C-F9AF-974C-8F27-F8E35DB2D5DB}">
      <dgm:prSet/>
      <dgm:spPr/>
      <dgm:t>
        <a:bodyPr/>
        <a:lstStyle/>
        <a:p>
          <a:endParaRPr lang="en-US"/>
        </a:p>
      </dgm:t>
    </dgm:pt>
    <dgm:pt modelId="{E25E6F26-61AA-064C-A2F3-AF4DB5359787}" type="sibTrans" cxnId="{C6678B4C-F9AF-974C-8F27-F8E35DB2D5DB}">
      <dgm:prSet/>
      <dgm:spPr>
        <a:solidFill>
          <a:schemeClr val="bg2">
            <a:lumMod val="75000"/>
          </a:schemeClr>
        </a:solidFill>
      </dgm:spPr>
      <dgm:t>
        <a:bodyPr/>
        <a:lstStyle/>
        <a:p>
          <a:endParaRPr lang="en-US"/>
        </a:p>
      </dgm:t>
    </dgm:pt>
    <dgm:pt modelId="{38787BBC-361A-754D-9435-FA586FF44A90}">
      <dgm:prSet phldrT="[Text]" custT="1"/>
      <dgm:spPr/>
      <dgm:t>
        <a:bodyPr/>
        <a:lstStyle/>
        <a:p>
          <a:r>
            <a:rPr lang="en-US" sz="2000" dirty="0" smtClean="0">
              <a:solidFill>
                <a:srgbClr val="000000"/>
              </a:solidFill>
            </a:rPr>
            <a:t>2. Information collection, review by multidisciplinary committee </a:t>
          </a:r>
          <a:endParaRPr lang="en-US" sz="2000" dirty="0">
            <a:solidFill>
              <a:srgbClr val="000000"/>
            </a:solidFill>
          </a:endParaRPr>
        </a:p>
      </dgm:t>
    </dgm:pt>
    <dgm:pt modelId="{82263758-A97B-9D42-BD74-199E8641C7E0}" type="parTrans" cxnId="{7AFE72A7-4498-DE4B-88E8-2C0C8088B308}">
      <dgm:prSet/>
      <dgm:spPr/>
      <dgm:t>
        <a:bodyPr/>
        <a:lstStyle/>
        <a:p>
          <a:endParaRPr lang="en-US"/>
        </a:p>
      </dgm:t>
    </dgm:pt>
    <dgm:pt modelId="{5D6DDF62-312F-4F43-A35A-0270C63DC834}" type="sibTrans" cxnId="{7AFE72A7-4498-DE4B-88E8-2C0C8088B308}">
      <dgm:prSet/>
      <dgm:spPr/>
      <dgm:t>
        <a:bodyPr/>
        <a:lstStyle/>
        <a:p>
          <a:endParaRPr lang="en-US"/>
        </a:p>
      </dgm:t>
    </dgm:pt>
    <dgm:pt modelId="{5A54C79B-265E-2448-BB77-205F8786800E}">
      <dgm:prSet phldrT="[Text]" custT="1"/>
      <dgm:spPr/>
      <dgm:t>
        <a:bodyPr/>
        <a:lstStyle/>
        <a:p>
          <a:r>
            <a:rPr lang="en-US" sz="2000" dirty="0" smtClean="0">
              <a:solidFill>
                <a:srgbClr val="000000"/>
              </a:solidFill>
            </a:rPr>
            <a:t>3. Cause of Death, Contributing Factors and Quality Improvement (QI) Opportunities identified</a:t>
          </a:r>
          <a:endParaRPr lang="en-US" sz="2000" dirty="0">
            <a:solidFill>
              <a:srgbClr val="000000"/>
            </a:solidFill>
          </a:endParaRPr>
        </a:p>
      </dgm:t>
    </dgm:pt>
    <dgm:pt modelId="{1BA3DE5C-D87C-1D4D-BACA-091A88EE48AA}" type="parTrans" cxnId="{C2665E88-A1F2-4144-8798-06735D99055B}">
      <dgm:prSet/>
      <dgm:spPr/>
      <dgm:t>
        <a:bodyPr/>
        <a:lstStyle/>
        <a:p>
          <a:endParaRPr lang="en-US"/>
        </a:p>
      </dgm:t>
    </dgm:pt>
    <dgm:pt modelId="{9A7D38C8-E287-BB4A-91BE-6C552ECF74E6}" type="sibTrans" cxnId="{C2665E88-A1F2-4144-8798-06735D99055B}">
      <dgm:prSet/>
      <dgm:spPr/>
      <dgm:t>
        <a:bodyPr/>
        <a:lstStyle/>
        <a:p>
          <a:endParaRPr lang="en-US"/>
        </a:p>
      </dgm:t>
    </dgm:pt>
    <dgm:pt modelId="{51DF9897-E504-474C-87E9-2E63D094EE98}">
      <dgm:prSet phldrT="[Text]" custT="1"/>
      <dgm:spPr/>
      <dgm:t>
        <a:bodyPr/>
        <a:lstStyle/>
        <a:p>
          <a:r>
            <a:rPr lang="en-US" sz="2000" dirty="0" smtClean="0">
              <a:solidFill>
                <a:srgbClr val="000000"/>
              </a:solidFill>
            </a:rPr>
            <a:t>4. Strategies to improve care and reduce morbidity and mortality</a:t>
          </a:r>
          <a:endParaRPr lang="en-US" sz="2000" dirty="0">
            <a:solidFill>
              <a:srgbClr val="000000"/>
            </a:solidFill>
          </a:endParaRPr>
        </a:p>
      </dgm:t>
    </dgm:pt>
    <dgm:pt modelId="{05F0B7B4-0FAD-8E4B-A639-07D1F4C9A9D8}" type="parTrans" cxnId="{231A9D03-3133-054B-9144-A24347D87AD7}">
      <dgm:prSet/>
      <dgm:spPr/>
      <dgm:t>
        <a:bodyPr/>
        <a:lstStyle/>
        <a:p>
          <a:endParaRPr lang="en-US"/>
        </a:p>
      </dgm:t>
    </dgm:pt>
    <dgm:pt modelId="{23624C64-5952-E040-9DDA-53A750FFFD65}" type="sibTrans" cxnId="{231A9D03-3133-054B-9144-A24347D87AD7}">
      <dgm:prSet/>
      <dgm:spPr/>
      <dgm:t>
        <a:bodyPr/>
        <a:lstStyle/>
        <a:p>
          <a:endParaRPr lang="en-US"/>
        </a:p>
      </dgm:t>
    </dgm:pt>
    <dgm:pt modelId="{D2E71520-54E4-BB46-ACBD-29BE51C0351C}">
      <dgm:prSet phldrT="[Text]" custT="1"/>
      <dgm:spPr/>
      <dgm:t>
        <a:bodyPr/>
        <a:lstStyle/>
        <a:p>
          <a:r>
            <a:rPr lang="en-US" sz="2000" dirty="0" smtClean="0">
              <a:solidFill>
                <a:srgbClr val="000000"/>
              </a:solidFill>
            </a:rPr>
            <a:t>5. Evaluation and Implementation of QI strategies and tools</a:t>
          </a:r>
          <a:endParaRPr lang="en-US" sz="2000" dirty="0">
            <a:solidFill>
              <a:srgbClr val="000000"/>
            </a:solidFill>
          </a:endParaRPr>
        </a:p>
      </dgm:t>
    </dgm:pt>
    <dgm:pt modelId="{AAC10F62-B52B-5047-A13A-C70606C79F05}" type="parTrans" cxnId="{BCE813C7-4345-4047-B4FC-AB191C4A5500}">
      <dgm:prSet/>
      <dgm:spPr/>
      <dgm:t>
        <a:bodyPr/>
        <a:lstStyle/>
        <a:p>
          <a:endParaRPr lang="en-US"/>
        </a:p>
      </dgm:t>
    </dgm:pt>
    <dgm:pt modelId="{33F49C03-B37D-3344-A9F2-2380E3A89242}" type="sibTrans" cxnId="{BCE813C7-4345-4047-B4FC-AB191C4A5500}">
      <dgm:prSet/>
      <dgm:spPr/>
      <dgm:t>
        <a:bodyPr/>
        <a:lstStyle/>
        <a:p>
          <a:endParaRPr lang="en-US"/>
        </a:p>
      </dgm:t>
    </dgm:pt>
    <dgm:pt modelId="{641318E9-55FF-CE4E-81BD-CDF005000664}" type="pres">
      <dgm:prSet presAssocID="{8D206FD6-20AC-D845-8B26-4EF7DFEB5381}" presName="Name0" presStyleCnt="0">
        <dgm:presLayoutVars>
          <dgm:dir/>
          <dgm:resizeHandles val="exact"/>
        </dgm:presLayoutVars>
      </dgm:prSet>
      <dgm:spPr/>
      <dgm:t>
        <a:bodyPr/>
        <a:lstStyle/>
        <a:p>
          <a:endParaRPr lang="en-US"/>
        </a:p>
      </dgm:t>
    </dgm:pt>
    <dgm:pt modelId="{84FB3808-B2EB-3947-8952-6E0FE3E7E868}" type="pres">
      <dgm:prSet presAssocID="{8D206FD6-20AC-D845-8B26-4EF7DFEB5381}" presName="cycle" presStyleCnt="0"/>
      <dgm:spPr/>
    </dgm:pt>
    <dgm:pt modelId="{2420F6A9-7AA8-F04E-BC9F-FD9A4A357741}" type="pres">
      <dgm:prSet presAssocID="{6F8B7D3D-0290-704C-A02D-2B3FFCBBA98A}" presName="nodeFirstNode" presStyleLbl="node1" presStyleIdx="0" presStyleCnt="5" custScaleX="109213" custScaleY="89426" custRadScaleRad="95214" custRadScaleInc="674">
        <dgm:presLayoutVars>
          <dgm:bulletEnabled val="1"/>
        </dgm:presLayoutVars>
      </dgm:prSet>
      <dgm:spPr/>
      <dgm:t>
        <a:bodyPr/>
        <a:lstStyle/>
        <a:p>
          <a:endParaRPr lang="en-US"/>
        </a:p>
      </dgm:t>
    </dgm:pt>
    <dgm:pt modelId="{1B07E161-2ED3-BA45-B485-E63452173B71}" type="pres">
      <dgm:prSet presAssocID="{E25E6F26-61AA-064C-A2F3-AF4DB5359787}" presName="sibTransFirstNode" presStyleLbl="bgShp" presStyleIdx="0" presStyleCnt="1" custLinFactNeighborX="781" custLinFactNeighborY="-3309"/>
      <dgm:spPr/>
      <dgm:t>
        <a:bodyPr/>
        <a:lstStyle/>
        <a:p>
          <a:endParaRPr lang="en-US"/>
        </a:p>
      </dgm:t>
    </dgm:pt>
    <dgm:pt modelId="{2BC83F09-191A-6B4A-AF14-9D2E16ED8385}" type="pres">
      <dgm:prSet presAssocID="{38787BBC-361A-754D-9435-FA586FF44A90}" presName="nodeFollowingNodes" presStyleLbl="node1" presStyleIdx="1" presStyleCnt="5" custScaleX="136500" custScaleY="113796" custRadScaleRad="115728" custRadScaleInc="4189">
        <dgm:presLayoutVars>
          <dgm:bulletEnabled val="1"/>
        </dgm:presLayoutVars>
      </dgm:prSet>
      <dgm:spPr/>
      <dgm:t>
        <a:bodyPr/>
        <a:lstStyle/>
        <a:p>
          <a:endParaRPr lang="en-US"/>
        </a:p>
      </dgm:t>
    </dgm:pt>
    <dgm:pt modelId="{803FE6CA-C253-1445-B5CC-48AF20809C38}" type="pres">
      <dgm:prSet presAssocID="{5A54C79B-265E-2448-BB77-205F8786800E}" presName="nodeFollowingNodes" presStyleLbl="node1" presStyleIdx="2" presStyleCnt="5" custScaleX="135095" custScaleY="133427" custRadScaleRad="119098" custRadScaleInc="-28885">
        <dgm:presLayoutVars>
          <dgm:bulletEnabled val="1"/>
        </dgm:presLayoutVars>
      </dgm:prSet>
      <dgm:spPr/>
      <dgm:t>
        <a:bodyPr/>
        <a:lstStyle/>
        <a:p>
          <a:endParaRPr lang="en-US"/>
        </a:p>
      </dgm:t>
    </dgm:pt>
    <dgm:pt modelId="{16D1855B-FE44-D741-8514-A9ED9ED5E710}" type="pres">
      <dgm:prSet presAssocID="{51DF9897-E504-474C-87E9-2E63D094EE98}" presName="nodeFollowingNodes" presStyleLbl="node1" presStyleIdx="3" presStyleCnt="5" custScaleX="120582" custScaleY="117523" custRadScaleRad="109986" custRadScaleInc="18778">
        <dgm:presLayoutVars>
          <dgm:bulletEnabled val="1"/>
        </dgm:presLayoutVars>
      </dgm:prSet>
      <dgm:spPr/>
      <dgm:t>
        <a:bodyPr/>
        <a:lstStyle/>
        <a:p>
          <a:endParaRPr lang="en-US"/>
        </a:p>
      </dgm:t>
    </dgm:pt>
    <dgm:pt modelId="{95340A20-0255-E640-8C38-E94D4BF8FD25}" type="pres">
      <dgm:prSet presAssocID="{D2E71520-54E4-BB46-ACBD-29BE51C0351C}" presName="nodeFollowingNodes" presStyleLbl="node1" presStyleIdx="4" presStyleCnt="5" custScaleX="107075" custScaleY="106163" custRadScaleRad="109806" custRadScaleInc="-2759">
        <dgm:presLayoutVars>
          <dgm:bulletEnabled val="1"/>
        </dgm:presLayoutVars>
      </dgm:prSet>
      <dgm:spPr/>
      <dgm:t>
        <a:bodyPr/>
        <a:lstStyle/>
        <a:p>
          <a:endParaRPr lang="en-US"/>
        </a:p>
      </dgm:t>
    </dgm:pt>
  </dgm:ptLst>
  <dgm:cxnLst>
    <dgm:cxn modelId="{C6678B4C-F9AF-974C-8F27-F8E35DB2D5DB}" srcId="{8D206FD6-20AC-D845-8B26-4EF7DFEB5381}" destId="{6F8B7D3D-0290-704C-A02D-2B3FFCBBA98A}" srcOrd="0" destOrd="0" parTransId="{F44E6BE4-9690-384D-914B-DDD563A197D5}" sibTransId="{E25E6F26-61AA-064C-A2F3-AF4DB5359787}"/>
    <dgm:cxn modelId="{D9955416-940E-EA41-91E9-6C2AE9F2EED4}" type="presOf" srcId="{5A54C79B-265E-2448-BB77-205F8786800E}" destId="{803FE6CA-C253-1445-B5CC-48AF20809C38}" srcOrd="0" destOrd="0" presId="urn:microsoft.com/office/officeart/2005/8/layout/cycle3"/>
    <dgm:cxn modelId="{C2665E88-A1F2-4144-8798-06735D99055B}" srcId="{8D206FD6-20AC-D845-8B26-4EF7DFEB5381}" destId="{5A54C79B-265E-2448-BB77-205F8786800E}" srcOrd="2" destOrd="0" parTransId="{1BA3DE5C-D87C-1D4D-BACA-091A88EE48AA}" sibTransId="{9A7D38C8-E287-BB4A-91BE-6C552ECF74E6}"/>
    <dgm:cxn modelId="{7E7F827F-B0AD-234E-8EF2-D60041DE13BA}" type="presOf" srcId="{6F8B7D3D-0290-704C-A02D-2B3FFCBBA98A}" destId="{2420F6A9-7AA8-F04E-BC9F-FD9A4A357741}" srcOrd="0" destOrd="0" presId="urn:microsoft.com/office/officeart/2005/8/layout/cycle3"/>
    <dgm:cxn modelId="{BCE813C7-4345-4047-B4FC-AB191C4A5500}" srcId="{8D206FD6-20AC-D845-8B26-4EF7DFEB5381}" destId="{D2E71520-54E4-BB46-ACBD-29BE51C0351C}" srcOrd="4" destOrd="0" parTransId="{AAC10F62-B52B-5047-A13A-C70606C79F05}" sibTransId="{33F49C03-B37D-3344-A9F2-2380E3A89242}"/>
    <dgm:cxn modelId="{7AFE72A7-4498-DE4B-88E8-2C0C8088B308}" srcId="{8D206FD6-20AC-D845-8B26-4EF7DFEB5381}" destId="{38787BBC-361A-754D-9435-FA586FF44A90}" srcOrd="1" destOrd="0" parTransId="{82263758-A97B-9D42-BD74-199E8641C7E0}" sibTransId="{5D6DDF62-312F-4F43-A35A-0270C63DC834}"/>
    <dgm:cxn modelId="{71B9E5AC-150C-DC42-B1CD-30A752124EDC}" type="presOf" srcId="{E25E6F26-61AA-064C-A2F3-AF4DB5359787}" destId="{1B07E161-2ED3-BA45-B485-E63452173B71}" srcOrd="0" destOrd="0" presId="urn:microsoft.com/office/officeart/2005/8/layout/cycle3"/>
    <dgm:cxn modelId="{231A9D03-3133-054B-9144-A24347D87AD7}" srcId="{8D206FD6-20AC-D845-8B26-4EF7DFEB5381}" destId="{51DF9897-E504-474C-87E9-2E63D094EE98}" srcOrd="3" destOrd="0" parTransId="{05F0B7B4-0FAD-8E4B-A639-07D1F4C9A9D8}" sibTransId="{23624C64-5952-E040-9DDA-53A750FFFD65}"/>
    <dgm:cxn modelId="{1D67A208-0DD6-5E43-B883-6197AB457E64}" type="presOf" srcId="{8D206FD6-20AC-D845-8B26-4EF7DFEB5381}" destId="{641318E9-55FF-CE4E-81BD-CDF005000664}" srcOrd="0" destOrd="0" presId="urn:microsoft.com/office/officeart/2005/8/layout/cycle3"/>
    <dgm:cxn modelId="{EE266710-E264-E24B-B129-6E4AAD882D6C}" type="presOf" srcId="{D2E71520-54E4-BB46-ACBD-29BE51C0351C}" destId="{95340A20-0255-E640-8C38-E94D4BF8FD25}" srcOrd="0" destOrd="0" presId="urn:microsoft.com/office/officeart/2005/8/layout/cycle3"/>
    <dgm:cxn modelId="{538BE2A7-C71D-8E4C-87BD-97E745F730B2}" type="presOf" srcId="{51DF9897-E504-474C-87E9-2E63D094EE98}" destId="{16D1855B-FE44-D741-8514-A9ED9ED5E710}" srcOrd="0" destOrd="0" presId="urn:microsoft.com/office/officeart/2005/8/layout/cycle3"/>
    <dgm:cxn modelId="{0D3AD0F2-E31D-924E-9E0B-E230206145AA}" type="presOf" srcId="{38787BBC-361A-754D-9435-FA586FF44A90}" destId="{2BC83F09-191A-6B4A-AF14-9D2E16ED8385}" srcOrd="0" destOrd="0" presId="urn:microsoft.com/office/officeart/2005/8/layout/cycle3"/>
    <dgm:cxn modelId="{934197CA-1B8D-DD46-AC98-6CA8DB2EFA77}" type="presParOf" srcId="{641318E9-55FF-CE4E-81BD-CDF005000664}" destId="{84FB3808-B2EB-3947-8952-6E0FE3E7E868}" srcOrd="0" destOrd="0" presId="urn:microsoft.com/office/officeart/2005/8/layout/cycle3"/>
    <dgm:cxn modelId="{C7EB0AA5-DFD7-524D-AC2D-0E674E323C5F}" type="presParOf" srcId="{84FB3808-B2EB-3947-8952-6E0FE3E7E868}" destId="{2420F6A9-7AA8-F04E-BC9F-FD9A4A357741}" srcOrd="0" destOrd="0" presId="urn:microsoft.com/office/officeart/2005/8/layout/cycle3"/>
    <dgm:cxn modelId="{107BD786-9335-CB49-B83D-713536E4A615}" type="presParOf" srcId="{84FB3808-B2EB-3947-8952-6E0FE3E7E868}" destId="{1B07E161-2ED3-BA45-B485-E63452173B71}" srcOrd="1" destOrd="0" presId="urn:microsoft.com/office/officeart/2005/8/layout/cycle3"/>
    <dgm:cxn modelId="{19B49244-51F7-4449-B1F1-5DB877C2EC01}" type="presParOf" srcId="{84FB3808-B2EB-3947-8952-6E0FE3E7E868}" destId="{2BC83F09-191A-6B4A-AF14-9D2E16ED8385}" srcOrd="2" destOrd="0" presId="urn:microsoft.com/office/officeart/2005/8/layout/cycle3"/>
    <dgm:cxn modelId="{474AA949-F76E-B341-BDE4-A4924219D75D}" type="presParOf" srcId="{84FB3808-B2EB-3947-8952-6E0FE3E7E868}" destId="{803FE6CA-C253-1445-B5CC-48AF20809C38}" srcOrd="3" destOrd="0" presId="urn:microsoft.com/office/officeart/2005/8/layout/cycle3"/>
    <dgm:cxn modelId="{772F2255-3B27-474A-8EC7-E3760EE05604}" type="presParOf" srcId="{84FB3808-B2EB-3947-8952-6E0FE3E7E868}" destId="{16D1855B-FE44-D741-8514-A9ED9ED5E710}" srcOrd="4" destOrd="0" presId="urn:microsoft.com/office/officeart/2005/8/layout/cycle3"/>
    <dgm:cxn modelId="{36C1D842-67A0-0948-9B42-BA0FDD57BE88}" type="presParOf" srcId="{84FB3808-B2EB-3947-8952-6E0FE3E7E868}" destId="{95340A20-0255-E640-8C38-E94D4BF8FD2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7E161-2ED3-BA45-B485-E63452173B71}">
      <dsp:nvSpPr>
        <dsp:cNvPr id="0" name=""/>
        <dsp:cNvSpPr/>
      </dsp:nvSpPr>
      <dsp:spPr>
        <a:xfrm>
          <a:off x="1429858" y="-310409"/>
          <a:ext cx="5243866" cy="5243866"/>
        </a:xfrm>
        <a:prstGeom prst="circularArrow">
          <a:avLst>
            <a:gd name="adj1" fmla="val 5544"/>
            <a:gd name="adj2" fmla="val 330680"/>
            <a:gd name="adj3" fmla="val 13549704"/>
            <a:gd name="adj4" fmla="val 17525234"/>
            <a:gd name="adj5" fmla="val 5757"/>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420F6A9-7AA8-F04E-BC9F-FD9A4A357741}">
      <dsp:nvSpPr>
        <dsp:cNvPr id="0" name=""/>
        <dsp:cNvSpPr/>
      </dsp:nvSpPr>
      <dsp:spPr>
        <a:xfrm>
          <a:off x="2665437" y="37253"/>
          <a:ext cx="2690799" cy="110164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 </a:t>
          </a:r>
          <a:r>
            <a:rPr lang="en-US" sz="2000" kern="1200" dirty="0" smtClean="0">
              <a:solidFill>
                <a:schemeClr val="tx1"/>
              </a:solidFill>
            </a:rPr>
            <a:t>1. Identification of cases</a:t>
          </a:r>
          <a:endParaRPr lang="en-US" sz="2000" kern="1200" dirty="0"/>
        </a:p>
      </dsp:txBody>
      <dsp:txXfrm>
        <a:off x="2719215" y="91031"/>
        <a:ext cx="2583243" cy="994087"/>
      </dsp:txXfrm>
    </dsp:sp>
    <dsp:sp modelId="{2BC83F09-191A-6B4A-AF14-9D2E16ED8385}">
      <dsp:nvSpPr>
        <dsp:cNvPr id="0" name=""/>
        <dsp:cNvSpPr/>
      </dsp:nvSpPr>
      <dsp:spPr>
        <a:xfrm>
          <a:off x="4808199" y="1325256"/>
          <a:ext cx="3363099" cy="140185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2. Information collection, review by multidisciplinary committee </a:t>
          </a:r>
          <a:endParaRPr lang="en-US" sz="2000" kern="1200" dirty="0">
            <a:solidFill>
              <a:srgbClr val="000000"/>
            </a:solidFill>
          </a:endParaRPr>
        </a:p>
      </dsp:txBody>
      <dsp:txXfrm>
        <a:off x="4876632" y="1393689"/>
        <a:ext cx="3226233" cy="1264992"/>
      </dsp:txXfrm>
    </dsp:sp>
    <dsp:sp modelId="{803FE6CA-C253-1445-B5CC-48AF20809C38}">
      <dsp:nvSpPr>
        <dsp:cNvPr id="0" name=""/>
        <dsp:cNvSpPr/>
      </dsp:nvSpPr>
      <dsp:spPr>
        <a:xfrm>
          <a:off x="4467764" y="3485815"/>
          <a:ext cx="3328483" cy="164369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3. Cause of Death, Contributing Factors and Quality Improvement (QI) Opportunities identified</a:t>
          </a:r>
          <a:endParaRPr lang="en-US" sz="2000" kern="1200" dirty="0">
            <a:solidFill>
              <a:srgbClr val="000000"/>
            </a:solidFill>
          </a:endParaRPr>
        </a:p>
      </dsp:txBody>
      <dsp:txXfrm>
        <a:off x="4548002" y="3566053"/>
        <a:ext cx="3168007" cy="1483217"/>
      </dsp:txXfrm>
    </dsp:sp>
    <dsp:sp modelId="{16D1855B-FE44-D741-8514-A9ED9ED5E710}">
      <dsp:nvSpPr>
        <dsp:cNvPr id="0" name=""/>
        <dsp:cNvSpPr/>
      </dsp:nvSpPr>
      <dsp:spPr>
        <a:xfrm>
          <a:off x="703801" y="3662280"/>
          <a:ext cx="2970910" cy="144777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4. Strategies to improve care and reduce morbidity and mortality</a:t>
          </a:r>
          <a:endParaRPr lang="en-US" sz="2000" kern="1200" dirty="0">
            <a:solidFill>
              <a:srgbClr val="000000"/>
            </a:solidFill>
          </a:endParaRPr>
        </a:p>
      </dsp:txBody>
      <dsp:txXfrm>
        <a:off x="774475" y="3732954"/>
        <a:ext cx="2829562" cy="1306423"/>
      </dsp:txXfrm>
    </dsp:sp>
    <dsp:sp modelId="{95340A20-0255-E640-8C38-E94D4BF8FD25}">
      <dsp:nvSpPr>
        <dsp:cNvPr id="0" name=""/>
        <dsp:cNvSpPr/>
      </dsp:nvSpPr>
      <dsp:spPr>
        <a:xfrm>
          <a:off x="320510" y="1372271"/>
          <a:ext cx="2638123" cy="130782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5. Evaluation and Implementation of QI strategies and tools</a:t>
          </a:r>
          <a:endParaRPr lang="en-US" sz="2000" kern="1200" dirty="0">
            <a:solidFill>
              <a:srgbClr val="000000"/>
            </a:solidFill>
          </a:endParaRPr>
        </a:p>
      </dsp:txBody>
      <dsp:txXfrm>
        <a:off x="384353" y="1436114"/>
        <a:ext cx="2510437" cy="118014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0.44156</cdr:x>
      <cdr:y>0.64459</cdr:y>
    </cdr:from>
    <cdr:to>
      <cdr:x>0.81543</cdr:x>
      <cdr:y>0.89942</cdr:y>
    </cdr:to>
    <cdr:sp macro="" textlink="">
      <cdr:nvSpPr>
        <cdr:cNvPr id="2" name="Donut 4"/>
        <cdr:cNvSpPr>
          <a:spLocks xmlns:a="http://schemas.openxmlformats.org/drawingml/2006/main"/>
        </cdr:cNvSpPr>
      </cdr:nvSpPr>
      <cdr:spPr bwMode="auto">
        <a:xfrm xmlns:a="http://schemas.openxmlformats.org/drawingml/2006/main">
          <a:off x="2590800" y="2138076"/>
          <a:ext cx="2193644" cy="845266"/>
        </a:xfrm>
        <a:custGeom xmlns:a="http://schemas.openxmlformats.org/drawingml/2006/main">
          <a:avLst/>
          <a:gdLst>
            <a:gd name="T0" fmla="*/ 0 w 1524000"/>
            <a:gd name="T1" fmla="*/ 228600 h 457200"/>
            <a:gd name="T2" fmla="*/ 762000 w 1524000"/>
            <a:gd name="T3" fmla="*/ 0 h 457200"/>
            <a:gd name="T4" fmla="*/ 1524000 w 1524000"/>
            <a:gd name="T5" fmla="*/ 228600 h 457200"/>
            <a:gd name="T6" fmla="*/ 762000 w 1524000"/>
            <a:gd name="T7" fmla="*/ 457200 h 457200"/>
            <a:gd name="T8" fmla="*/ 0 w 1524000"/>
            <a:gd name="T9" fmla="*/ 228600 h 457200"/>
            <a:gd name="T10" fmla="*/ 9231 w 1524000"/>
            <a:gd name="T11" fmla="*/ 228600 h 457200"/>
            <a:gd name="T12" fmla="*/ 762000 w 1524000"/>
            <a:gd name="T13" fmla="*/ 447969 h 457200"/>
            <a:gd name="T14" fmla="*/ 1514769 w 1524000"/>
            <a:gd name="T15" fmla="*/ 228600 h 457200"/>
            <a:gd name="T16" fmla="*/ 762000 w 1524000"/>
            <a:gd name="T17" fmla="*/ 9231 h 457200"/>
            <a:gd name="T18" fmla="*/ 9231 w 1524000"/>
            <a:gd name="T19" fmla="*/ 228600 h 457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000" h="457200">
              <a:moveTo>
                <a:pt x="0" y="228600"/>
              </a:moveTo>
              <a:cubicBezTo>
                <a:pt x="0" y="102348"/>
                <a:pt x="341159" y="0"/>
                <a:pt x="762000" y="0"/>
              </a:cubicBezTo>
              <a:cubicBezTo>
                <a:pt x="1182841" y="0"/>
                <a:pt x="1524000" y="102348"/>
                <a:pt x="1524000" y="228600"/>
              </a:cubicBezTo>
              <a:cubicBezTo>
                <a:pt x="1524000" y="354852"/>
                <a:pt x="1182841" y="457200"/>
                <a:pt x="762000" y="457200"/>
              </a:cubicBezTo>
              <a:cubicBezTo>
                <a:pt x="341159" y="457200"/>
                <a:pt x="0" y="354852"/>
                <a:pt x="0" y="228600"/>
              </a:cubicBezTo>
              <a:close/>
              <a:moveTo>
                <a:pt x="9231" y="228600"/>
              </a:moveTo>
              <a:cubicBezTo>
                <a:pt x="9231" y="349754"/>
                <a:pt x="346257" y="447969"/>
                <a:pt x="762000" y="447969"/>
              </a:cubicBezTo>
              <a:cubicBezTo>
                <a:pt x="1177743" y="447969"/>
                <a:pt x="1514769" y="349754"/>
                <a:pt x="1514769" y="228600"/>
              </a:cubicBezTo>
              <a:cubicBezTo>
                <a:pt x="1514769" y="107446"/>
                <a:pt x="1177743" y="9231"/>
                <a:pt x="762000" y="9231"/>
              </a:cubicBezTo>
              <a:cubicBezTo>
                <a:pt x="346257" y="9231"/>
                <a:pt x="9231" y="107446"/>
                <a:pt x="9231" y="228600"/>
              </a:cubicBezTo>
              <a:close/>
            </a:path>
          </a:pathLst>
        </a:custGeom>
        <a:solidFill xmlns:a="http://schemas.openxmlformats.org/drawingml/2006/main">
          <a:srgbClr val="FF0000"/>
        </a:solidFill>
        <a:ln xmlns:a="http://schemas.openxmlformats.org/drawingml/2006/main" w="9525" cap="flat" cmpd="sng">
          <a:solidFill>
            <a:srgbClr val="FF0000"/>
          </a:solidFill>
          <a:prstDash val="solid"/>
          <a:round/>
          <a:headEnd/>
          <a:tailEnd/>
        </a:ln>
        <a:effectLst xmlns:a="http://schemas.openxmlformats.org/drawingml/2006/main">
          <a:outerShdw blurRad="40000" dist="23000" dir="5400000" rotWithShape="0">
            <a:srgbClr val="000000">
              <a:alpha val="34998"/>
            </a:srgbClr>
          </a:outerShdw>
        </a:effectLst>
      </cdr:spPr>
      <cdr:txBody>
        <a:bodyPr xmlns:a="http://schemas.openxmlformats.org/drawingml/2006/main" anchor="ct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defTabSz="914400" eaLnBrk="0" fontAlgn="base" hangingPunct="0">
            <a:spcBef>
              <a:spcPct val="0"/>
            </a:spcBef>
            <a:spcAft>
              <a:spcPct val="0"/>
            </a:spcAft>
          </a:pPr>
          <a:r>
            <a:rPr lang="en-US" dirty="0">
              <a:solidFill>
                <a:srgbClr val="000000"/>
              </a:solidFill>
              <a:latin typeface="Arial" charset="0"/>
              <a:ea typeface="ＭＳ Ｐゴシック" charset="0"/>
              <a:cs typeface="ＭＳ Ｐゴシック" charset="0"/>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A35CE14-78D4-9743-82E3-8DC6DA50806D}" type="datetime1">
              <a:rPr lang="en-US" smtClean="0"/>
              <a:t>1/31/14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EC16E4E-572B-D74D-91FB-D4CAF326A446}" type="slidenum">
              <a:rPr lang="en-US" smtClean="0"/>
              <a:pPr/>
              <a:t>‹#›</a:t>
            </a:fld>
            <a:endParaRPr lang="en-US"/>
          </a:p>
        </p:txBody>
      </p:sp>
    </p:spTree>
    <p:extLst>
      <p:ext uri="{BB962C8B-B14F-4D97-AF65-F5344CB8AC3E}">
        <p14:creationId xmlns:p14="http://schemas.microsoft.com/office/powerpoint/2010/main" val="41701676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E97BB95-8D3C-AB45-AD0F-EB58A4938FBF}" type="datetime1">
              <a:rPr lang="en-US" smtClean="0"/>
              <a:t>1/31/14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09F3FA3-B954-264A-B414-8AF5A591C0F3}" type="slidenum">
              <a:rPr lang="en-US" smtClean="0"/>
              <a:pPr/>
              <a:t>‹#›</a:t>
            </a:fld>
            <a:endParaRPr lang="en-US"/>
          </a:p>
        </p:txBody>
      </p:sp>
    </p:spTree>
    <p:extLst>
      <p:ext uri="{BB962C8B-B14F-4D97-AF65-F5344CB8AC3E}">
        <p14:creationId xmlns:p14="http://schemas.microsoft.com/office/powerpoint/2010/main" val="25835528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9F3FA3-B954-264A-B414-8AF5A591C0F3}" type="slidenum">
              <a:rPr lang="en-US" smtClean="0"/>
              <a:pPr/>
              <a:t>1</a:t>
            </a:fld>
            <a:endParaRPr lang="en-US"/>
          </a:p>
        </p:txBody>
      </p:sp>
    </p:spTree>
    <p:extLst>
      <p:ext uri="{BB962C8B-B14F-4D97-AF65-F5344CB8AC3E}">
        <p14:creationId xmlns:p14="http://schemas.microsoft.com/office/powerpoint/2010/main" val="4262080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12</a:t>
            </a:fld>
            <a:endParaRPr lang="en-US"/>
          </a:p>
        </p:txBody>
      </p:sp>
    </p:spTree>
    <p:extLst>
      <p:ext uri="{BB962C8B-B14F-4D97-AF65-F5344CB8AC3E}">
        <p14:creationId xmlns:p14="http://schemas.microsoft.com/office/powerpoint/2010/main" val="399734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The spectrum</a:t>
            </a:r>
            <a:r>
              <a:rPr lang="en-US" baseline="0" dirty="0" smtClean="0"/>
              <a:t> of PE is variable. Patients often present with one of the deadly triad diagnoses, however many patients present with the more classic PE picture with mild PE and then either slowly or rapidly progress to more severe PE. </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13</a:t>
            </a:fld>
            <a:endParaRPr lang="en-US"/>
          </a:p>
        </p:txBody>
      </p:sp>
    </p:spTree>
    <p:extLst>
      <p:ext uri="{BB962C8B-B14F-4D97-AF65-F5344CB8AC3E}">
        <p14:creationId xmlns:p14="http://schemas.microsoft.com/office/powerpoint/2010/main" val="3667848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the spectrum of PE and HTN in pregnancy.</a:t>
            </a:r>
          </a:p>
          <a:p>
            <a:r>
              <a:rPr lang="en-US" dirty="0" smtClean="0"/>
              <a:t>CHTN –chronic hypertension</a:t>
            </a:r>
          </a:p>
          <a:p>
            <a:r>
              <a:rPr lang="en-US" dirty="0" smtClean="0"/>
              <a:t>PRES – posterior reversible</a:t>
            </a:r>
            <a:r>
              <a:rPr lang="en-US" baseline="0" dirty="0" smtClean="0"/>
              <a:t> encephalopathy syndrome</a:t>
            </a:r>
            <a:endParaRPr lang="en-US" dirty="0" smtClean="0"/>
          </a:p>
          <a:p>
            <a:r>
              <a:rPr lang="en-US" dirty="0" smtClean="0"/>
              <a:t>RCVS</a:t>
            </a:r>
            <a:r>
              <a:rPr lang="en-US" baseline="0" dirty="0" smtClean="0"/>
              <a:t> – reversible cerebral vasoconstriction syndrome</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14</a:t>
            </a:fld>
            <a:endParaRPr lang="en-US"/>
          </a:p>
        </p:txBody>
      </p:sp>
    </p:spTree>
    <p:extLst>
      <p:ext uri="{BB962C8B-B14F-4D97-AF65-F5344CB8AC3E}">
        <p14:creationId xmlns:p14="http://schemas.microsoft.com/office/powerpoint/2010/main" val="692299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Any new onset HTN, new onset proteinuria and any</a:t>
            </a:r>
            <a:r>
              <a:rPr lang="en-US" baseline="0" dirty="0" smtClean="0"/>
              <a:t> vague symptoms discussed should prompt evaluation</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15</a:t>
            </a:fld>
            <a:endParaRPr lang="en-US"/>
          </a:p>
        </p:txBody>
      </p:sp>
    </p:spTree>
    <p:extLst>
      <p:ext uri="{BB962C8B-B14F-4D97-AF65-F5344CB8AC3E}">
        <p14:creationId xmlns:p14="http://schemas.microsoft.com/office/powerpoint/2010/main" val="120164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9F3FA3-B954-264A-B414-8AF5A591C0F3}" type="slidenum">
              <a:rPr lang="en-US" smtClean="0"/>
              <a:pPr/>
              <a:t>16</a:t>
            </a:fld>
            <a:endParaRPr lang="en-US"/>
          </a:p>
        </p:txBody>
      </p:sp>
    </p:spTree>
    <p:extLst>
      <p:ext uri="{BB962C8B-B14F-4D97-AF65-F5344CB8AC3E}">
        <p14:creationId xmlns:p14="http://schemas.microsoft.com/office/powerpoint/2010/main" val="808634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Bilirubin comes on most liver function lab panels and is helpful in cases of severe HELLP syndrome and Acute fatty liver disease.</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17</a:t>
            </a:fld>
            <a:endParaRPr lang="en-US"/>
          </a:p>
        </p:txBody>
      </p:sp>
    </p:spTree>
    <p:extLst>
      <p:ext uri="{BB962C8B-B14F-4D97-AF65-F5344CB8AC3E}">
        <p14:creationId xmlns:p14="http://schemas.microsoft.com/office/powerpoint/2010/main" val="153030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It should be noted however that</a:t>
            </a:r>
            <a:r>
              <a:rPr lang="en-US" baseline="0" dirty="0" smtClean="0"/>
              <a:t> the CMQCC Preeclampsia task force recommends that magnesium sulfate be considered for preeclampsia without severe features.</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19</a:t>
            </a:fld>
            <a:endParaRPr lang="en-US"/>
          </a:p>
        </p:txBody>
      </p:sp>
    </p:spTree>
    <p:extLst>
      <p:ext uri="{BB962C8B-B14F-4D97-AF65-F5344CB8AC3E}">
        <p14:creationId xmlns:p14="http://schemas.microsoft.com/office/powerpoint/2010/main" val="891863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2CD22-F627-3B44-8DA4-32794CBA8A47}" type="slidenum">
              <a:rPr lang="en-US"/>
              <a:pPr/>
              <a:t>20</a:t>
            </a:fld>
            <a:endParaRPr lang="en-US" dirty="0"/>
          </a:p>
        </p:txBody>
      </p:sp>
      <p:sp>
        <p:nvSpPr>
          <p:cNvPr id="116738" name="Rectangle 2"/>
          <p:cNvSpPr>
            <a:spLocks noGrp="1" noRot="1" noChangeAspect="1" noChangeArrowheads="1" noTextEdit="1"/>
          </p:cNvSpPr>
          <p:nvPr>
            <p:ph type="sldImg"/>
          </p:nvPr>
        </p:nvSpPr>
        <p:spPr>
          <a:xfrm>
            <a:off x="1104900" y="696913"/>
            <a:ext cx="4648200" cy="3486150"/>
          </a:xfrm>
          <a:ln/>
          <a:extLs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Based on</a:t>
            </a:r>
            <a:r>
              <a:rPr lang="en-US" baseline="0" dirty="0" smtClean="0"/>
              <a:t> analysis of data in the </a:t>
            </a:r>
            <a:r>
              <a:rPr lang="en-US" sz="1200" kern="1200" dirty="0" smtClean="0">
                <a:solidFill>
                  <a:schemeClr val="tx1"/>
                </a:solidFill>
                <a:latin typeface="+mn-lt"/>
                <a:ea typeface="+mn-ea"/>
                <a:cs typeface="+mn-cs"/>
              </a:rPr>
              <a:t>All-California Rapid Cycle Maternal/Infant Database</a:t>
            </a:r>
            <a:r>
              <a:rPr lang="en-US" sz="1200" kern="1200" baseline="0" dirty="0" smtClean="0">
                <a:solidFill>
                  <a:schemeClr val="tx1"/>
                </a:solidFill>
                <a:latin typeface="+mn-lt"/>
                <a:ea typeface="+mn-ea"/>
                <a:cs typeface="+mn-cs"/>
              </a:rPr>
              <a:t> for California births in 2007 – the extent of morbidity associated with preeclampsia is shown in this slide.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There are approximately 8 deaths per year related to preeclampsia/eclampsia among CA women, but the rate of “near–miss” defined here as the number of ICU admissions is 380/</a:t>
            </a:r>
            <a:r>
              <a:rPr lang="en-US" sz="1200" kern="1200" baseline="0" dirty="0" err="1" smtClean="0">
                <a:solidFill>
                  <a:schemeClr val="tx1"/>
                </a:solidFill>
                <a:latin typeface="+mn-lt"/>
                <a:ea typeface="+mn-ea"/>
                <a:cs typeface="+mn-cs"/>
              </a:rPr>
              <a:t>yr</a:t>
            </a:r>
            <a:r>
              <a:rPr lang="en-US" sz="1200" kern="1200" baseline="0" dirty="0" smtClean="0">
                <a:solidFill>
                  <a:schemeClr val="tx1"/>
                </a:solidFill>
                <a:latin typeface="+mn-lt"/>
                <a:ea typeface="+mn-ea"/>
                <a:cs typeface="+mn-cs"/>
              </a:rPr>
              <a:t> and serious morbidities defined as prolonged postpartum length of stay is 3400/yr.</a:t>
            </a:r>
            <a:endParaRPr lang="en-US" sz="1200" kern="1200" dirty="0" smtClean="0">
              <a:solidFill>
                <a:schemeClr val="tx1"/>
              </a:solidFill>
              <a:latin typeface="+mn-lt"/>
              <a:ea typeface="+mn-ea"/>
              <a:cs typeface="+mn-cs"/>
            </a:endParaRP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04900" y="696913"/>
            <a:ext cx="4648200" cy="3486150"/>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Updated </a:t>
            </a:r>
            <a:r>
              <a:rPr lang="en-US" dirty="0">
                <a:ea typeface="ＭＳ Ｐゴシック" charset="0"/>
                <a:cs typeface="ＭＳ Ｐゴシック" charset="0"/>
              </a:rPr>
              <a:t>4.20.12 </a:t>
            </a:r>
          </a:p>
          <a:p>
            <a:r>
              <a:rPr lang="en-US" sz="1200" dirty="0">
                <a:latin typeface="+mn-lt"/>
                <a:ea typeface="ＭＳ Ｐゴシック" charset="0"/>
                <a:cs typeface="ＭＳ Ｐゴシック" charset="0"/>
              </a:rPr>
              <a:t>REMINDER _ Preeclampsia is 2</a:t>
            </a:r>
            <a:r>
              <a:rPr lang="en-US" sz="1200" baseline="30000" dirty="0">
                <a:latin typeface="+mn-lt"/>
                <a:ea typeface="ＭＳ Ｐゴシック" charset="0"/>
                <a:cs typeface="ＭＳ Ｐゴシック" charset="0"/>
              </a:rPr>
              <a:t>nd</a:t>
            </a:r>
            <a:r>
              <a:rPr lang="en-US" sz="1200" dirty="0">
                <a:latin typeface="+mn-lt"/>
                <a:ea typeface="ＭＳ Ｐゴシック" charset="0"/>
                <a:cs typeface="ＭＳ Ｐゴシック" charset="0"/>
              </a:rPr>
              <a:t> leading cause of pregnancy-related death.</a:t>
            </a:r>
          </a:p>
          <a:p>
            <a:endParaRPr lang="en-US" dirty="0">
              <a:ea typeface="ＭＳ Ｐゴシック" charset="0"/>
              <a:cs typeface="ＭＳ Ｐゴシック" charset="0"/>
            </a:endParaRPr>
          </a:p>
          <a:p>
            <a:r>
              <a:rPr lang="en-US" dirty="0">
                <a:ea typeface="ＭＳ Ｐゴシック" charset="0"/>
                <a:cs typeface="ＭＳ Ｐゴシック" charset="0"/>
              </a:rPr>
              <a:t>CAUSE OF DEATH: TOP 5 CAUSES</a:t>
            </a:r>
          </a:p>
          <a:p>
            <a:endParaRPr lang="en-US" dirty="0">
              <a:ea typeface="ＭＳ Ｐゴシック" charset="0"/>
              <a:cs typeface="ＭＳ Ｐゴシック" charset="0"/>
            </a:endParaRPr>
          </a:p>
          <a:p>
            <a:r>
              <a:rPr lang="en-US" dirty="0">
                <a:ea typeface="ＭＳ Ｐゴシック" charset="0"/>
                <a:cs typeface="ＭＳ Ｐゴシック" charset="0"/>
              </a:rPr>
              <a:t>TALKING POINTS:  Slide shows </a:t>
            </a:r>
            <a:r>
              <a:rPr lang="en-US" b="1" dirty="0">
                <a:ea typeface="ＭＳ Ｐゴシック" charset="0"/>
                <a:cs typeface="ＭＳ Ｐゴシック" charset="0"/>
              </a:rPr>
              <a:t>top 5 causes of </a:t>
            </a:r>
            <a:r>
              <a:rPr lang="en-US" b="1" dirty="0" smtClean="0">
                <a:ea typeface="ＭＳ Ｐゴシック" charset="0"/>
                <a:cs typeface="ＭＳ Ｐゴシック" charset="0"/>
              </a:rPr>
              <a:t>death</a:t>
            </a:r>
            <a:endParaRPr lang="en-US" dirty="0">
              <a:ea typeface="ＭＳ Ｐゴシック" charset="0"/>
              <a:cs typeface="ＭＳ Ｐゴシック" charset="0"/>
            </a:endParaRPr>
          </a:p>
          <a:p>
            <a:r>
              <a:rPr lang="en-US" b="1" dirty="0">
                <a:ea typeface="ＭＳ Ｐゴシック" charset="0"/>
                <a:cs typeface="ＭＳ Ｐゴシック" charset="0"/>
              </a:rPr>
              <a:t>CA-PAMR most frequent causes of pregnancy-related death </a:t>
            </a:r>
          </a:p>
          <a:p>
            <a:r>
              <a:rPr lang="en-US" dirty="0">
                <a:ea typeface="ＭＳ Ｐゴシック" charset="0"/>
                <a:cs typeface="ＭＳ Ｐゴシック" charset="0"/>
              </a:rPr>
              <a:t>20% were Cardiovascular disease    (13% of those were cardiomyopathy)   (&lt;CLICK TO SHOW RED CIRCLE</a:t>
            </a:r>
            <a:r>
              <a:rPr lang="en-US" dirty="0" smtClean="0">
                <a:ea typeface="ＭＳ Ｐゴシック" charset="0"/>
                <a:cs typeface="ＭＳ Ｐゴシック" charset="0"/>
              </a:rPr>
              <a:t>&gt;</a:t>
            </a:r>
            <a:endParaRPr lang="en-US" dirty="0">
              <a:ea typeface="ＭＳ Ｐゴシック" charset="0"/>
              <a:cs typeface="ＭＳ Ｐゴシック" charset="0"/>
            </a:endParaRPr>
          </a:p>
          <a:p>
            <a:r>
              <a:rPr lang="en-US" dirty="0">
                <a:ea typeface="ＭＳ Ｐゴシック" charset="0"/>
                <a:cs typeface="ＭＳ Ｐゴシック" charset="0"/>
              </a:rPr>
              <a:t>17% </a:t>
            </a:r>
            <a:r>
              <a:rPr lang="en-US" dirty="0" smtClean="0">
                <a:ea typeface="ＭＳ Ｐゴシック" charset="0"/>
                <a:cs typeface="ＭＳ Ｐゴシック" charset="0"/>
              </a:rPr>
              <a:t>of the</a:t>
            </a:r>
            <a:r>
              <a:rPr lang="en-US" baseline="0" dirty="0" smtClean="0">
                <a:ea typeface="ＭＳ Ｐゴシック" charset="0"/>
                <a:cs typeface="ＭＳ Ｐゴシック" charset="0"/>
              </a:rPr>
              <a:t> deaths </a:t>
            </a:r>
            <a:r>
              <a:rPr lang="en-US" dirty="0" smtClean="0">
                <a:ea typeface="ＭＳ Ｐゴシック" charset="0"/>
                <a:cs typeface="ＭＳ Ｐゴシック" charset="0"/>
              </a:rPr>
              <a:t>were </a:t>
            </a:r>
            <a:r>
              <a:rPr lang="en-US" dirty="0">
                <a:ea typeface="ＭＳ Ｐゴシック" charset="0"/>
                <a:cs typeface="ＭＳ Ｐゴシック" charset="0"/>
              </a:rPr>
              <a:t>attributed to pre-eclampsia or eclampsia  </a:t>
            </a:r>
            <a:endParaRPr lang="en-US" dirty="0" smtClean="0">
              <a:ea typeface="ＭＳ Ｐゴシック" charset="0"/>
              <a:cs typeface="ＭＳ Ｐゴシック" charset="0"/>
            </a:endParaRPr>
          </a:p>
          <a:p>
            <a:r>
              <a:rPr lang="en-US" dirty="0" smtClean="0">
                <a:ea typeface="ＭＳ Ｐゴシック" charset="0"/>
                <a:cs typeface="ＭＳ Ｐゴシック" charset="0"/>
              </a:rPr>
              <a:t>11</a:t>
            </a:r>
            <a:r>
              <a:rPr lang="en-US" dirty="0">
                <a:ea typeface="ＭＳ Ｐゴシック" charset="0"/>
                <a:cs typeface="ＭＳ Ｐゴシック" charset="0"/>
              </a:rPr>
              <a:t>% were due to obstetric hemorrhage </a:t>
            </a:r>
            <a:endParaRPr lang="en-US" dirty="0" smtClean="0">
              <a:ea typeface="ＭＳ Ｐゴシック" charset="0"/>
              <a:cs typeface="ＭＳ Ｐゴシック" charset="0"/>
            </a:endParaRPr>
          </a:p>
          <a:p>
            <a:r>
              <a:rPr lang="en-US" dirty="0" smtClean="0">
                <a:ea typeface="ＭＳ Ｐゴシック" charset="0"/>
                <a:cs typeface="ＭＳ Ｐゴシック" charset="0"/>
              </a:rPr>
              <a:t>10</a:t>
            </a:r>
            <a:r>
              <a:rPr lang="en-US" dirty="0">
                <a:ea typeface="ＭＳ Ｐゴシック" charset="0"/>
                <a:cs typeface="ＭＳ Ｐゴシック" charset="0"/>
              </a:rPr>
              <a:t>% were result of amniotic fluid embolism </a:t>
            </a:r>
            <a:endParaRPr lang="en-US" dirty="0" smtClean="0">
              <a:ea typeface="ＭＳ Ｐゴシック" charset="0"/>
              <a:cs typeface="ＭＳ Ｐゴシック" charset="0"/>
            </a:endParaRPr>
          </a:p>
          <a:p>
            <a:r>
              <a:rPr lang="en-US" dirty="0" smtClean="0">
                <a:ea typeface="ＭＳ Ｐゴシック" charset="0"/>
                <a:cs typeface="ＭＳ Ｐゴシック" charset="0"/>
              </a:rPr>
              <a:t>And </a:t>
            </a:r>
            <a:r>
              <a:rPr lang="en-US" dirty="0">
                <a:ea typeface="ＭＳ Ｐゴシック" charset="0"/>
                <a:cs typeface="ＭＳ Ｐゴシック" charset="0"/>
              </a:rPr>
              <a:t>10% </a:t>
            </a:r>
            <a:r>
              <a:rPr lang="en-US" dirty="0" smtClean="0">
                <a:ea typeface="ＭＳ Ｐゴシック" charset="0"/>
                <a:cs typeface="ＭＳ Ｐゴシック" charset="0"/>
              </a:rPr>
              <a:t>were due </a:t>
            </a:r>
            <a:r>
              <a:rPr lang="en-US" dirty="0">
                <a:ea typeface="ＭＳ Ｐゴシック" charset="0"/>
                <a:cs typeface="ＭＳ Ｐゴシック" charset="0"/>
              </a:rPr>
              <a:t>to </a:t>
            </a:r>
            <a:r>
              <a:rPr lang="en-US" dirty="0" smtClean="0">
                <a:ea typeface="ＭＳ Ｐゴシック" charset="0"/>
                <a:cs typeface="ＭＳ Ｐゴシック" charset="0"/>
              </a:rPr>
              <a:t>deep </a:t>
            </a:r>
            <a:r>
              <a:rPr lang="en-US" dirty="0">
                <a:ea typeface="ＭＳ Ｐゴシック" charset="0"/>
                <a:cs typeface="ＭＳ Ｐゴシック" charset="0"/>
              </a:rPr>
              <a:t>vein thrombosis or </a:t>
            </a:r>
            <a:r>
              <a:rPr lang="en-US" dirty="0" smtClean="0">
                <a:ea typeface="ＭＳ Ｐゴシック" charset="0"/>
                <a:cs typeface="ＭＳ Ｐゴシック" charset="0"/>
              </a:rPr>
              <a:t>pulmonary</a:t>
            </a:r>
            <a:r>
              <a:rPr lang="en-US" baseline="0" dirty="0" smtClean="0">
                <a:ea typeface="ＭＳ Ｐゴシック" charset="0"/>
                <a:cs typeface="ＭＳ Ｐゴシック" charset="0"/>
              </a:rPr>
              <a:t> embolism</a:t>
            </a:r>
            <a:endParaRPr lang="en-US" b="1" i="1" dirty="0">
              <a:ea typeface="ＭＳ Ｐゴシック" charset="0"/>
              <a:cs typeface="ＭＳ Ｐゴシック" charset="0"/>
            </a:endParaRPr>
          </a:p>
        </p:txBody>
      </p:sp>
      <p:sp>
        <p:nvSpPr>
          <p:cNvPr id="2" name="Footer Placeholder 1"/>
          <p:cNvSpPr>
            <a:spLocks noGrp="1"/>
          </p:cNvSpPr>
          <p:nvPr>
            <p:ph type="ftr" sz="quarter" idx="4"/>
          </p:nvPr>
        </p:nvSpPr>
        <p:spPr/>
        <p:txBody>
          <a:bodyPr/>
          <a:lstStyle/>
          <a:p>
            <a:pPr>
              <a:defRPr/>
            </a:pPr>
            <a:r>
              <a:rPr lang="en-US">
                <a:solidFill>
                  <a:srgbClr val="000000"/>
                </a:solidFill>
                <a:latin typeface="Calibri"/>
              </a:rPr>
              <a:t>CONFIDENTIAL _ not for distribution outside CA-PAMR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indent="0">
              <a:buNone/>
            </a:pPr>
            <a:r>
              <a:rPr lang="en-US" sz="1200" i="1" dirty="0" smtClean="0"/>
              <a:t>Pregnancy with HTN in U.S. OB population=5-10%</a:t>
            </a:r>
            <a:r>
              <a:rPr lang="en-US" sz="1200" i="1" baseline="0" dirty="0" smtClean="0"/>
              <a:t> - </a:t>
            </a:r>
            <a:r>
              <a:rPr lang="en-US" sz="1050" i="1" dirty="0" smtClean="0"/>
              <a:t> </a:t>
            </a:r>
            <a:r>
              <a:rPr lang="en-US" sz="1000" dirty="0" smtClean="0"/>
              <a:t>Williams Obstetrics, 23</a:t>
            </a:r>
            <a:r>
              <a:rPr lang="en-US" sz="1000" baseline="30000" dirty="0" smtClean="0"/>
              <a:t>rd</a:t>
            </a:r>
            <a:r>
              <a:rPr lang="en-US" sz="1000" dirty="0" smtClean="0"/>
              <a:t> Edition, 2009</a:t>
            </a:r>
          </a:p>
          <a:p>
            <a:pPr marL="0" indent="0">
              <a:buNone/>
            </a:pPr>
            <a:endParaRPr lang="en-US" sz="1000" dirty="0" smtClean="0">
              <a:solidFill>
                <a:srgbClr val="0000CC"/>
              </a:solidFill>
            </a:endParaRPr>
          </a:p>
          <a:p>
            <a:pPr marL="0" indent="0">
              <a:buNone/>
            </a:pPr>
            <a:endParaRPr lang="en-US" sz="1050" dirty="0" smtClean="0">
              <a:solidFill>
                <a:srgbClr val="0000CC"/>
              </a:solidFill>
            </a:endParaRPr>
          </a:p>
          <a:p>
            <a:pPr marL="0" indent="0">
              <a:buNone/>
            </a:pPr>
            <a:r>
              <a:rPr lang="en-US" sz="1200" dirty="0" smtClean="0"/>
              <a:t>1. There have been significant increases in the prevalence of hypertension among childbearing women in CA from 1999-2005;</a:t>
            </a:r>
          </a:p>
          <a:p>
            <a:pPr marL="0" indent="0">
              <a:buNone/>
            </a:pPr>
            <a:r>
              <a:rPr lang="en-US" sz="1200" dirty="0" smtClean="0"/>
              <a:t>2. Which may be continuing to rise;</a:t>
            </a:r>
          </a:p>
          <a:p>
            <a:pPr marL="0" indent="0">
              <a:buNone/>
            </a:pPr>
            <a:r>
              <a:rPr lang="en-US" sz="1200" dirty="0" smtClean="0"/>
              <a:t>3. Vigilance for recognizing preeclampsia</a:t>
            </a:r>
            <a:r>
              <a:rPr lang="en-US" sz="1200" baseline="0" dirty="0" smtClean="0"/>
              <a:t> and responding rapidly to manage it will continue to be important if these trends persist.</a:t>
            </a:r>
            <a:endParaRPr lang="en-US" sz="1200" dirty="0" smtClean="0"/>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22</a:t>
            </a:fld>
            <a:endParaRPr lang="en-US"/>
          </a:p>
        </p:txBody>
      </p:sp>
    </p:spTree>
    <p:extLst>
      <p:ext uri="{BB962C8B-B14F-4D97-AF65-F5344CB8AC3E}">
        <p14:creationId xmlns:p14="http://schemas.microsoft.com/office/powerpoint/2010/main" val="323226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3</a:t>
            </a:fld>
            <a:endParaRPr lang="en-US"/>
          </a:p>
        </p:txBody>
      </p:sp>
    </p:spTree>
    <p:extLst>
      <p:ext uri="{BB962C8B-B14F-4D97-AF65-F5344CB8AC3E}">
        <p14:creationId xmlns:p14="http://schemas.microsoft.com/office/powerpoint/2010/main" val="3124404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23</a:t>
            </a:fld>
            <a:endParaRPr lang="en-US"/>
          </a:p>
        </p:txBody>
      </p:sp>
    </p:spTree>
    <p:extLst>
      <p:ext uri="{BB962C8B-B14F-4D97-AF65-F5344CB8AC3E}">
        <p14:creationId xmlns:p14="http://schemas.microsoft.com/office/powerpoint/2010/main" val="3941953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04900" y="696913"/>
            <a:ext cx="46482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6103" eaLnBrk="1" fontAlgn="auto" hangingPunct="1">
              <a:spcBef>
                <a:spcPts val="0"/>
              </a:spcBef>
              <a:spcAft>
                <a:spcPts val="0"/>
              </a:spcAft>
              <a:defRPr/>
            </a:pPr>
            <a:r>
              <a:rPr lang="en-US" b="1" dirty="0" smtClean="0">
                <a:ea typeface="ＭＳ Ｐゴシック" charset="0"/>
                <a:cs typeface="ＭＳ Ｐゴシック" charset="0"/>
              </a:rPr>
              <a:t>16</a:t>
            </a:r>
            <a:r>
              <a:rPr lang="en-US" b="1" baseline="0" dirty="0" smtClean="0">
                <a:ea typeface="ＭＳ Ｐゴシック" charset="0"/>
                <a:cs typeface="ＭＳ Ｐゴシック" charset="0"/>
              </a:rPr>
              <a:t> of the 25 women or</a:t>
            </a:r>
            <a:r>
              <a:rPr lang="en-US" b="1" dirty="0" smtClean="0">
                <a:ea typeface="ＭＳ Ｐゴシック" charset="0"/>
                <a:cs typeface="ＭＳ Ｐゴシック" charset="0"/>
              </a:rPr>
              <a:t> 64% of the deaths were due to strokes, with</a:t>
            </a:r>
            <a:r>
              <a:rPr lang="en-US" b="1" baseline="0" dirty="0" smtClean="0">
                <a:ea typeface="ＭＳ Ｐゴシック" charset="0"/>
                <a:cs typeface="ＭＳ Ｐゴシック" charset="0"/>
              </a:rPr>
              <a:t> 87.5% being hemorrhagic stroke.</a:t>
            </a:r>
            <a:endParaRPr lang="en-US" dirty="0" smtClean="0">
              <a:ea typeface="ＭＳ Ｐゴシック" charset="0"/>
              <a:cs typeface="ＭＳ Ｐゴシック" charset="0"/>
            </a:endParaRPr>
          </a:p>
          <a:p>
            <a:r>
              <a:rPr lang="en-US" dirty="0" smtClean="0">
                <a:ea typeface="ＭＳ Ｐゴシック" charset="0"/>
                <a:cs typeface="ＭＳ Ｐゴシック" charset="0"/>
              </a:rPr>
              <a:t>As we will see in the analysis of quality</a:t>
            </a:r>
            <a:r>
              <a:rPr lang="en-US" baseline="0" dirty="0" smtClean="0">
                <a:ea typeface="ＭＳ Ｐゴシック" charset="0"/>
                <a:cs typeface="ＭＳ Ｐゴシック" charset="0"/>
              </a:rPr>
              <a:t> improvement opportunities, </a:t>
            </a:r>
            <a:r>
              <a:rPr lang="en-US" dirty="0" smtClean="0">
                <a:ea typeface="ＭＳ Ｐゴシック" charset="0"/>
                <a:cs typeface="ＭＳ Ｐゴシック" charset="0"/>
              </a:rPr>
              <a:t>the</a:t>
            </a:r>
            <a:r>
              <a:rPr lang="en-US" baseline="0" dirty="0">
                <a:ea typeface="ＭＳ Ｐゴシック" charset="0"/>
                <a:cs typeface="ＭＳ Ｐゴシック" charset="0"/>
              </a:rPr>
              <a:t> </a:t>
            </a:r>
            <a:r>
              <a:rPr lang="en-US" baseline="0" dirty="0" smtClean="0">
                <a:ea typeface="ＭＳ Ｐゴシック" charset="0"/>
                <a:cs typeface="ＭＳ Ｐゴシック" charset="0"/>
              </a:rPr>
              <a:t>greatest</a:t>
            </a:r>
            <a:r>
              <a:rPr lang="en-US" dirty="0" smtClean="0">
                <a:ea typeface="ＭＳ Ｐゴシック" charset="0"/>
                <a:cs typeface="ＭＳ Ｐゴシック" charset="0"/>
              </a:rPr>
              <a:t> </a:t>
            </a:r>
            <a:r>
              <a:rPr lang="en-US" dirty="0">
                <a:ea typeface="ＭＳ Ｐゴシック" charset="0"/>
                <a:cs typeface="ＭＳ Ｐゴシック" charset="0"/>
              </a:rPr>
              <a:t>opportunity to prevent maternal deaths from preeclampsia is </a:t>
            </a:r>
            <a:r>
              <a:rPr lang="en-US" dirty="0" smtClean="0">
                <a:ea typeface="ＭＳ Ｐゴシック" charset="0"/>
                <a:cs typeface="ＭＳ Ｐゴシック" charset="0"/>
              </a:rPr>
              <a:t>to </a:t>
            </a:r>
            <a:r>
              <a:rPr lang="en-US" dirty="0">
                <a:ea typeface="ＭＳ Ｐゴシック" charset="0"/>
                <a:cs typeface="ＭＳ Ｐゴシック" charset="0"/>
              </a:rPr>
              <a:t>prevent </a:t>
            </a:r>
            <a:r>
              <a:rPr lang="en-US" dirty="0" smtClean="0">
                <a:ea typeface="ＭＳ Ｐゴシック" charset="0"/>
                <a:cs typeface="ＭＳ Ｐゴシック" charset="0"/>
              </a:rPr>
              <a:t>stroke. In order to to this it is imperative to recognize </a:t>
            </a:r>
            <a:r>
              <a:rPr lang="en-US" dirty="0">
                <a:ea typeface="ＭＳ Ｐゴシック" charset="0"/>
                <a:cs typeface="ＭＳ Ｐゴシック" charset="0"/>
              </a:rPr>
              <a:t>and </a:t>
            </a:r>
            <a:r>
              <a:rPr lang="en-US" dirty="0" smtClean="0">
                <a:ea typeface="ＭＳ Ｐゴシック" charset="0"/>
                <a:cs typeface="ＭＳ Ｐゴシック" charset="0"/>
              </a:rPr>
              <a:t>appropriately treat systolic </a:t>
            </a:r>
            <a:r>
              <a:rPr lang="en-US" dirty="0">
                <a:ea typeface="ＭＳ Ｐゴシック" charset="0"/>
                <a:cs typeface="ＭＳ Ｐゴシック" charset="0"/>
              </a:rPr>
              <a:t>and diastolic </a:t>
            </a:r>
            <a:r>
              <a:rPr lang="en-US" dirty="0" smtClean="0">
                <a:ea typeface="ＭＳ Ｐゴシック" charset="0"/>
                <a:cs typeface="ＭＳ Ｐゴシック" charset="0"/>
              </a:rPr>
              <a:t>hypertension in a timely manner. </a:t>
            </a:r>
            <a:endParaRPr lang="en-US" dirty="0">
              <a:ea typeface="ＭＳ Ｐゴシック" charset="0"/>
              <a:cs typeface="ＭＳ Ｐゴシック" charset="0"/>
            </a:endParaRPr>
          </a:p>
        </p:txBody>
      </p:sp>
      <p:sp>
        <p:nvSpPr>
          <p:cNvPr id="4" name="Header Placeholder 3"/>
          <p:cNvSpPr>
            <a:spLocks noGrp="1"/>
          </p:cNvSpPr>
          <p:nvPr>
            <p:ph type="hdr" sz="quarter"/>
          </p:nvPr>
        </p:nvSpPr>
        <p:spPr/>
        <p:txBody>
          <a:bodyPr/>
          <a:lstStyle/>
          <a:p>
            <a:pPr>
              <a:defRPr/>
            </a:pPr>
            <a:r>
              <a:rPr lang="en-US" smtClean="0">
                <a:solidFill>
                  <a:srgbClr val="000000"/>
                </a:solidFill>
              </a:rPr>
              <a:t>CA-PAMR Technical Report 2002-2004</a:t>
            </a:r>
            <a:endParaRPr lang="en-US">
              <a:solidFill>
                <a:srgbClr val="000000"/>
              </a:solidFill>
            </a:endParaRPr>
          </a:p>
        </p:txBody>
      </p:sp>
      <p:sp>
        <p:nvSpPr>
          <p:cNvPr id="327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1167" indent="-285064" eaLnBrk="0" hangingPunct="0">
              <a:defRPr sz="2400">
                <a:solidFill>
                  <a:schemeClr val="tx1"/>
                </a:solidFill>
                <a:latin typeface="Arial" charset="0"/>
                <a:ea typeface="ＭＳ Ｐゴシック" charset="0"/>
              </a:defRPr>
            </a:lvl2pPr>
            <a:lvl3pPr marL="1140257" indent="-228051" eaLnBrk="0" hangingPunct="0">
              <a:defRPr sz="2400">
                <a:solidFill>
                  <a:schemeClr val="tx1"/>
                </a:solidFill>
                <a:latin typeface="Arial" charset="0"/>
                <a:ea typeface="ＭＳ Ｐゴシック" charset="0"/>
              </a:defRPr>
            </a:lvl3pPr>
            <a:lvl4pPr marL="1596360" indent="-228051" eaLnBrk="0" hangingPunct="0">
              <a:defRPr sz="2400">
                <a:solidFill>
                  <a:schemeClr val="tx1"/>
                </a:solidFill>
                <a:latin typeface="Arial" charset="0"/>
                <a:ea typeface="ＭＳ Ｐゴシック" charset="0"/>
              </a:defRPr>
            </a:lvl4pPr>
            <a:lvl5pPr marL="2052462" indent="-228051" eaLnBrk="0" hangingPunct="0">
              <a:defRPr sz="2400">
                <a:solidFill>
                  <a:schemeClr val="tx1"/>
                </a:solidFill>
                <a:latin typeface="Arial" charset="0"/>
                <a:ea typeface="ＭＳ Ｐゴシック" charset="0"/>
              </a:defRPr>
            </a:lvl5pPr>
            <a:lvl6pPr marL="2508565" indent="-228051" eaLnBrk="0" fontAlgn="base" hangingPunct="0">
              <a:spcBef>
                <a:spcPct val="0"/>
              </a:spcBef>
              <a:spcAft>
                <a:spcPct val="0"/>
              </a:spcAft>
              <a:defRPr sz="2400">
                <a:solidFill>
                  <a:schemeClr val="tx1"/>
                </a:solidFill>
                <a:latin typeface="Arial" charset="0"/>
                <a:ea typeface="ＭＳ Ｐゴシック" charset="0"/>
              </a:defRPr>
            </a:lvl6pPr>
            <a:lvl7pPr marL="2964668" indent="-228051" eaLnBrk="0" fontAlgn="base" hangingPunct="0">
              <a:spcBef>
                <a:spcPct val="0"/>
              </a:spcBef>
              <a:spcAft>
                <a:spcPct val="0"/>
              </a:spcAft>
              <a:defRPr sz="2400">
                <a:solidFill>
                  <a:schemeClr val="tx1"/>
                </a:solidFill>
                <a:latin typeface="Arial" charset="0"/>
                <a:ea typeface="ＭＳ Ｐゴシック" charset="0"/>
              </a:defRPr>
            </a:lvl7pPr>
            <a:lvl8pPr marL="3420770" indent="-228051" eaLnBrk="0" fontAlgn="base" hangingPunct="0">
              <a:spcBef>
                <a:spcPct val="0"/>
              </a:spcBef>
              <a:spcAft>
                <a:spcPct val="0"/>
              </a:spcAft>
              <a:defRPr sz="2400">
                <a:solidFill>
                  <a:schemeClr val="tx1"/>
                </a:solidFill>
                <a:latin typeface="Arial" charset="0"/>
                <a:ea typeface="ＭＳ Ｐゴシック" charset="0"/>
              </a:defRPr>
            </a:lvl8pPr>
            <a:lvl9pPr marL="3876873" indent="-2280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0C7067-4028-2347-9571-A5A29CA20F40}" type="datetime1">
              <a:rPr lang="en-US" sz="1200" smtClean="0">
                <a:solidFill>
                  <a:srgbClr val="000000"/>
                </a:solidFill>
              </a:rPr>
              <a:t>1/31/14</a:t>
            </a:fld>
            <a:endParaRPr lang="en-US" sz="1200">
              <a:solidFill>
                <a:srgbClr val="000000"/>
              </a:solidFill>
            </a:endParaRPr>
          </a:p>
        </p:txBody>
      </p:sp>
      <p:sp>
        <p:nvSpPr>
          <p:cNvPr id="6" name="Footer Placeholder 5"/>
          <p:cNvSpPr>
            <a:spLocks noGrp="1"/>
          </p:cNvSpPr>
          <p:nvPr>
            <p:ph type="ftr" sz="quarter" idx="4"/>
          </p:nvPr>
        </p:nvSpPr>
        <p:spPr/>
        <p:txBody>
          <a:bodyPr/>
          <a:lstStyle/>
          <a:p>
            <a:pPr>
              <a:defRPr/>
            </a:pPr>
            <a:r>
              <a:rPr lang="en-US" smtClean="0">
                <a:solidFill>
                  <a:srgbClr val="000000"/>
                </a:solidFill>
              </a:rPr>
              <a:t>CONFIDENTIAL _ not for distribution outside CA-PAMR</a:t>
            </a:r>
            <a:endParaRPr lang="en-US">
              <a:solidFill>
                <a:srgbClr val="000000"/>
              </a:solidFill>
            </a:endParaRPr>
          </a:p>
        </p:txBody>
      </p:sp>
      <p:sp>
        <p:nvSpPr>
          <p:cNvPr id="3277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1167" indent="-285064" eaLnBrk="0" hangingPunct="0">
              <a:defRPr sz="2400">
                <a:solidFill>
                  <a:schemeClr val="tx1"/>
                </a:solidFill>
                <a:latin typeface="Arial" charset="0"/>
                <a:ea typeface="ＭＳ Ｐゴシック" charset="0"/>
              </a:defRPr>
            </a:lvl2pPr>
            <a:lvl3pPr marL="1140257" indent="-228051" eaLnBrk="0" hangingPunct="0">
              <a:defRPr sz="2400">
                <a:solidFill>
                  <a:schemeClr val="tx1"/>
                </a:solidFill>
                <a:latin typeface="Arial" charset="0"/>
                <a:ea typeface="ＭＳ Ｐゴシック" charset="0"/>
              </a:defRPr>
            </a:lvl3pPr>
            <a:lvl4pPr marL="1596360" indent="-228051" eaLnBrk="0" hangingPunct="0">
              <a:defRPr sz="2400">
                <a:solidFill>
                  <a:schemeClr val="tx1"/>
                </a:solidFill>
                <a:latin typeface="Arial" charset="0"/>
                <a:ea typeface="ＭＳ Ｐゴシック" charset="0"/>
              </a:defRPr>
            </a:lvl4pPr>
            <a:lvl5pPr marL="2052462" indent="-228051" eaLnBrk="0" hangingPunct="0">
              <a:defRPr sz="2400">
                <a:solidFill>
                  <a:schemeClr val="tx1"/>
                </a:solidFill>
                <a:latin typeface="Arial" charset="0"/>
                <a:ea typeface="ＭＳ Ｐゴシック" charset="0"/>
              </a:defRPr>
            </a:lvl5pPr>
            <a:lvl6pPr marL="2508565" indent="-228051" eaLnBrk="0" fontAlgn="base" hangingPunct="0">
              <a:spcBef>
                <a:spcPct val="0"/>
              </a:spcBef>
              <a:spcAft>
                <a:spcPct val="0"/>
              </a:spcAft>
              <a:defRPr sz="2400">
                <a:solidFill>
                  <a:schemeClr val="tx1"/>
                </a:solidFill>
                <a:latin typeface="Arial" charset="0"/>
                <a:ea typeface="ＭＳ Ｐゴシック" charset="0"/>
              </a:defRPr>
            </a:lvl6pPr>
            <a:lvl7pPr marL="2964668" indent="-228051" eaLnBrk="0" fontAlgn="base" hangingPunct="0">
              <a:spcBef>
                <a:spcPct val="0"/>
              </a:spcBef>
              <a:spcAft>
                <a:spcPct val="0"/>
              </a:spcAft>
              <a:defRPr sz="2400">
                <a:solidFill>
                  <a:schemeClr val="tx1"/>
                </a:solidFill>
                <a:latin typeface="Arial" charset="0"/>
                <a:ea typeface="ＭＳ Ｐゴシック" charset="0"/>
              </a:defRPr>
            </a:lvl7pPr>
            <a:lvl8pPr marL="3420770" indent="-228051" eaLnBrk="0" fontAlgn="base" hangingPunct="0">
              <a:spcBef>
                <a:spcPct val="0"/>
              </a:spcBef>
              <a:spcAft>
                <a:spcPct val="0"/>
              </a:spcAft>
              <a:defRPr sz="2400">
                <a:solidFill>
                  <a:schemeClr val="tx1"/>
                </a:solidFill>
                <a:latin typeface="Arial" charset="0"/>
                <a:ea typeface="ＭＳ Ｐゴシック" charset="0"/>
              </a:defRPr>
            </a:lvl8pPr>
            <a:lvl9pPr marL="3876873" indent="-2280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724260-7F61-3641-B0CB-2C2750DE26F5}" type="slidenum">
              <a:rPr lang="en-US" sz="1200">
                <a:solidFill>
                  <a:srgbClr val="000000"/>
                </a:solidFill>
              </a:rPr>
              <a:pPr eaLnBrk="1" hangingPunct="1"/>
              <a:t>24</a:t>
            </a:fld>
            <a:endParaRPr lang="en-US"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We have</a:t>
            </a:r>
            <a:r>
              <a:rPr lang="en-US" baseline="0" dirty="0" smtClean="0"/>
              <a:t> made no progress w</a:t>
            </a:r>
            <a:r>
              <a:rPr lang="en-US" dirty="0" smtClean="0"/>
              <a:t>ith regard to preventing</a:t>
            </a:r>
            <a:r>
              <a:rPr lang="en-US" baseline="0" dirty="0" smtClean="0"/>
              <a:t> maternal death from hemorrhagic cerebral vascular accidents.</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25</a:t>
            </a:fld>
            <a:endParaRPr lang="en-US"/>
          </a:p>
        </p:txBody>
      </p:sp>
    </p:spTree>
    <p:extLst>
      <p:ext uri="{BB962C8B-B14F-4D97-AF65-F5344CB8AC3E}">
        <p14:creationId xmlns:p14="http://schemas.microsoft.com/office/powerpoint/2010/main" val="3600290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26</a:t>
            </a:fld>
            <a:endParaRPr lang="en-US"/>
          </a:p>
        </p:txBody>
      </p:sp>
    </p:spTree>
    <p:extLst>
      <p:ext uri="{BB962C8B-B14F-4D97-AF65-F5344CB8AC3E}">
        <p14:creationId xmlns:p14="http://schemas.microsoft.com/office/powerpoint/2010/main" val="1376316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major source of the difference in the Preeclampsia-specific Mortality rate in the UK versus California is the much lower rate due to stroke or cerebral causes of death for the UK (.47 in the UK compared to 1.0 in California). Over the last decade, the UK has focused QI efforts on aggressive treatment of both systolic and diastolic hypertension which likely contributed to their lower rates of deaths from stroke.  Of note, the California rates of hepatic death (which are harder to treat and prevent) are nearly identical to that in the UK.  Caveat: These CA rates are based on small numbers,</a:t>
            </a:r>
            <a:r>
              <a:rPr lang="en-US" sz="1200" kern="1200" baseline="0" dirty="0" smtClean="0">
                <a:solidFill>
                  <a:schemeClr val="tx1"/>
                </a:solidFill>
                <a:effectLst/>
                <a:latin typeface="+mn-lt"/>
                <a:ea typeface="+mn-ea"/>
                <a:cs typeface="+mn-cs"/>
              </a:rPr>
              <a:t> e.g., hepatic N= 4.</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Rates applied to events numbering less than 20 are unstable, and subject to change with additional events.  Caution should be applied in interpreting rates applied to small samples.</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Data Sources:</a:t>
            </a:r>
          </a:p>
          <a:p>
            <a:r>
              <a:rPr lang="en-US" sz="1200" i="1" kern="1200" dirty="0" smtClean="0">
                <a:solidFill>
                  <a:schemeClr val="tx1"/>
                </a:solidFill>
                <a:effectLst/>
                <a:latin typeface="+mn-lt"/>
                <a:ea typeface="+mn-ea"/>
                <a:cs typeface="+mn-cs"/>
              </a:rPr>
              <a:t>The California Pregnancy-Associated Mortality Review. Technical Report from 2002 - 2004 Maternal Death Reviews</a:t>
            </a:r>
            <a:r>
              <a:rPr lang="en-US" sz="1200" kern="1200" dirty="0" smtClean="0">
                <a:solidFill>
                  <a:schemeClr val="tx1"/>
                </a:solidFill>
                <a:effectLst/>
                <a:latin typeface="+mn-lt"/>
                <a:ea typeface="+mn-ea"/>
                <a:cs typeface="+mn-cs"/>
              </a:rPr>
              <a:t>: California Department of Public Health, Maternal Child and Adolescent Health Division; 2011</a:t>
            </a:r>
            <a:r>
              <a:rPr lang="en-US" dirty="0" smtClean="0">
                <a:effectLst/>
              </a:rPr>
              <a:t> </a:t>
            </a:r>
          </a:p>
          <a:p>
            <a:r>
              <a:rPr lang="en-US" sz="1200" kern="1200" dirty="0" smtClean="0">
                <a:solidFill>
                  <a:schemeClr val="tx1"/>
                </a:solidFill>
                <a:effectLst/>
                <a:latin typeface="+mn-lt"/>
                <a:ea typeface="+mn-ea"/>
                <a:cs typeface="+mn-cs"/>
              </a:rPr>
              <a:t>CMACE. Saving Mothers Lives: reviewing maternal deaths to make motherhood safer: 2006-08. The Eighth Report on Confidential Enquiries into Maternal Deaths in the United Kingdom. </a:t>
            </a:r>
            <a:r>
              <a:rPr lang="en-US" sz="1200" i="1" kern="1200" dirty="0" smtClean="0">
                <a:solidFill>
                  <a:schemeClr val="tx1"/>
                </a:solidFill>
                <a:effectLst/>
                <a:latin typeface="+mn-lt"/>
                <a:ea typeface="+mn-ea"/>
                <a:cs typeface="+mn-cs"/>
              </a:rPr>
              <a:t>Br J </a:t>
            </a:r>
            <a:r>
              <a:rPr lang="en-US" sz="1200" i="1" kern="1200" dirty="0" err="1" smtClean="0">
                <a:solidFill>
                  <a:schemeClr val="tx1"/>
                </a:solidFill>
                <a:effectLst/>
                <a:latin typeface="+mn-lt"/>
                <a:ea typeface="+mn-ea"/>
                <a:cs typeface="+mn-cs"/>
              </a:rPr>
              <a:t>Obstet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Gynaecol</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2011;118(Supplement 1):1-203.</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27</a:t>
            </a:fld>
            <a:endParaRPr lang="en-US"/>
          </a:p>
        </p:txBody>
      </p:sp>
    </p:spTree>
    <p:extLst>
      <p:ext uri="{BB962C8B-B14F-4D97-AF65-F5344CB8AC3E}">
        <p14:creationId xmlns:p14="http://schemas.microsoft.com/office/powerpoint/2010/main" val="3939858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xfrm>
            <a:off x="1104900" y="696913"/>
            <a:ext cx="4648200" cy="3486150"/>
          </a:xfrm>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2205" rtl="0" eaLnBrk="1" fontAlgn="auto" latinLnBrk="0" hangingPunct="1">
              <a:lnSpc>
                <a:spcPct val="100000"/>
              </a:lnSpc>
              <a:spcBef>
                <a:spcPts val="0"/>
              </a:spcBef>
              <a:spcAft>
                <a:spcPts val="0"/>
              </a:spcAft>
              <a:buClrTx/>
              <a:buSzTx/>
              <a:buFontTx/>
              <a:buNone/>
              <a:tabLst/>
              <a:defRPr/>
            </a:pPr>
            <a:r>
              <a:rPr lang="en-US" sz="1400" b="0" dirty="0" smtClean="0">
                <a:ea typeface="ＭＳ Ｐゴシック" charset="0"/>
                <a:cs typeface="ＭＳ Ｐゴシック" charset="0"/>
              </a:rPr>
              <a:t>More than half of these patients were preterm and 36% were prior to 34 weeks.</a:t>
            </a:r>
          </a:p>
          <a:p>
            <a:pPr defTabSz="912205">
              <a:defRPr/>
            </a:pPr>
            <a:r>
              <a:rPr lang="en-US" sz="1400" b="0" dirty="0" smtClean="0">
                <a:ea typeface="ＭＳ Ｐゴシック" charset="0"/>
                <a:cs typeface="ＭＳ Ｐゴシック" charset="0"/>
              </a:rPr>
              <a:t>Thus </a:t>
            </a:r>
            <a:r>
              <a:rPr lang="en-US" sz="1400" b="0" dirty="0">
                <a:ea typeface="ＭＳ Ｐゴシック" charset="0"/>
                <a:cs typeface="ＭＳ Ｐゴシック" charset="0"/>
              </a:rPr>
              <a:t>this is not a disease of term patients.</a:t>
            </a:r>
          </a:p>
          <a:p>
            <a:r>
              <a:rPr lang="en-US" sz="1400" b="0" dirty="0" smtClean="0">
                <a:ea typeface="ＭＳ Ｐゴシック" charset="0"/>
                <a:cs typeface="ＭＳ Ｐゴシック" charset="0"/>
              </a:rPr>
              <a:t>We </a:t>
            </a:r>
            <a:r>
              <a:rPr lang="en-US" sz="1400" b="0" dirty="0">
                <a:ea typeface="ＭＳ Ｐゴシック" charset="0"/>
                <a:cs typeface="ＭＳ Ｐゴシック" charset="0"/>
              </a:rPr>
              <a:t>must assess and evaluate early preeclampsia related triggers. </a:t>
            </a:r>
            <a:endParaRPr lang="en-US" sz="1400" b="0" dirty="0" smtClean="0">
              <a:ea typeface="ＭＳ Ｐゴシック" charset="0"/>
              <a:cs typeface="ＭＳ Ｐゴシック" charset="0"/>
            </a:endParaRPr>
          </a:p>
          <a:p>
            <a:endParaRPr lang="en-US" sz="1400" b="0" dirty="0">
              <a:ea typeface="ＭＳ Ｐゴシック" charset="0"/>
              <a:cs typeface="ＭＳ Ｐゴシック" charset="0"/>
            </a:endParaRPr>
          </a:p>
        </p:txBody>
      </p:sp>
      <p:sp>
        <p:nvSpPr>
          <p:cNvPr id="4" name="Header Placeholder 3"/>
          <p:cNvSpPr>
            <a:spLocks noGrp="1"/>
          </p:cNvSpPr>
          <p:nvPr>
            <p:ph type="hdr" sz="quarter"/>
          </p:nvPr>
        </p:nvSpPr>
        <p:spPr/>
        <p:txBody>
          <a:bodyPr/>
          <a:lstStyle/>
          <a:p>
            <a:pPr>
              <a:defRPr/>
            </a:pPr>
            <a:r>
              <a:rPr lang="en-US" smtClean="0">
                <a:solidFill>
                  <a:srgbClr val="000000"/>
                </a:solidFill>
              </a:rPr>
              <a:t>CA-PAMR Technical Report 2002-2004</a:t>
            </a:r>
            <a:endParaRPr lang="en-US">
              <a:solidFill>
                <a:srgbClr val="000000"/>
              </a:solidFill>
            </a:endParaRPr>
          </a:p>
        </p:txBody>
      </p:sp>
      <p:sp>
        <p:nvSpPr>
          <p:cNvPr id="30724"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1167" indent="-285064" eaLnBrk="0" hangingPunct="0">
              <a:defRPr sz="2400">
                <a:solidFill>
                  <a:schemeClr val="tx1"/>
                </a:solidFill>
                <a:latin typeface="Arial" charset="0"/>
                <a:ea typeface="ＭＳ Ｐゴシック" charset="0"/>
              </a:defRPr>
            </a:lvl2pPr>
            <a:lvl3pPr marL="1140257" indent="-228051" eaLnBrk="0" hangingPunct="0">
              <a:defRPr sz="2400">
                <a:solidFill>
                  <a:schemeClr val="tx1"/>
                </a:solidFill>
                <a:latin typeface="Arial" charset="0"/>
                <a:ea typeface="ＭＳ Ｐゴシック" charset="0"/>
              </a:defRPr>
            </a:lvl3pPr>
            <a:lvl4pPr marL="1596360" indent="-228051" eaLnBrk="0" hangingPunct="0">
              <a:defRPr sz="2400">
                <a:solidFill>
                  <a:schemeClr val="tx1"/>
                </a:solidFill>
                <a:latin typeface="Arial" charset="0"/>
                <a:ea typeface="ＭＳ Ｐゴシック" charset="0"/>
              </a:defRPr>
            </a:lvl4pPr>
            <a:lvl5pPr marL="2052462" indent="-228051" eaLnBrk="0" hangingPunct="0">
              <a:defRPr sz="2400">
                <a:solidFill>
                  <a:schemeClr val="tx1"/>
                </a:solidFill>
                <a:latin typeface="Arial" charset="0"/>
                <a:ea typeface="ＭＳ Ｐゴシック" charset="0"/>
              </a:defRPr>
            </a:lvl5pPr>
            <a:lvl6pPr marL="2508565" indent="-228051" eaLnBrk="0" fontAlgn="base" hangingPunct="0">
              <a:spcBef>
                <a:spcPct val="0"/>
              </a:spcBef>
              <a:spcAft>
                <a:spcPct val="0"/>
              </a:spcAft>
              <a:defRPr sz="2400">
                <a:solidFill>
                  <a:schemeClr val="tx1"/>
                </a:solidFill>
                <a:latin typeface="Arial" charset="0"/>
                <a:ea typeface="ＭＳ Ｐゴシック" charset="0"/>
              </a:defRPr>
            </a:lvl6pPr>
            <a:lvl7pPr marL="2964668" indent="-228051" eaLnBrk="0" fontAlgn="base" hangingPunct="0">
              <a:spcBef>
                <a:spcPct val="0"/>
              </a:spcBef>
              <a:spcAft>
                <a:spcPct val="0"/>
              </a:spcAft>
              <a:defRPr sz="2400">
                <a:solidFill>
                  <a:schemeClr val="tx1"/>
                </a:solidFill>
                <a:latin typeface="Arial" charset="0"/>
                <a:ea typeface="ＭＳ Ｐゴシック" charset="0"/>
              </a:defRPr>
            </a:lvl7pPr>
            <a:lvl8pPr marL="3420770" indent="-228051" eaLnBrk="0" fontAlgn="base" hangingPunct="0">
              <a:spcBef>
                <a:spcPct val="0"/>
              </a:spcBef>
              <a:spcAft>
                <a:spcPct val="0"/>
              </a:spcAft>
              <a:defRPr sz="2400">
                <a:solidFill>
                  <a:schemeClr val="tx1"/>
                </a:solidFill>
                <a:latin typeface="Arial" charset="0"/>
                <a:ea typeface="ＭＳ Ｐゴシック" charset="0"/>
              </a:defRPr>
            </a:lvl8pPr>
            <a:lvl9pPr marL="3876873" indent="-2280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C64976-67EC-684A-A31E-AEC7976D9E2B}" type="datetime1">
              <a:rPr lang="en-US" sz="1200" smtClean="0">
                <a:solidFill>
                  <a:srgbClr val="000000"/>
                </a:solidFill>
              </a:rPr>
              <a:t>1/31/14</a:t>
            </a:fld>
            <a:endParaRPr lang="en-US" sz="1200">
              <a:solidFill>
                <a:srgbClr val="000000"/>
              </a:solidFill>
            </a:endParaRPr>
          </a:p>
        </p:txBody>
      </p:sp>
      <p:sp>
        <p:nvSpPr>
          <p:cNvPr id="6" name="Footer Placeholder 5"/>
          <p:cNvSpPr>
            <a:spLocks noGrp="1"/>
          </p:cNvSpPr>
          <p:nvPr>
            <p:ph type="ftr" sz="quarter" idx="4"/>
          </p:nvPr>
        </p:nvSpPr>
        <p:spPr/>
        <p:txBody>
          <a:bodyPr/>
          <a:lstStyle/>
          <a:p>
            <a:pPr>
              <a:defRPr/>
            </a:pPr>
            <a:r>
              <a:rPr lang="en-US" smtClean="0">
                <a:solidFill>
                  <a:srgbClr val="000000"/>
                </a:solidFill>
              </a:rPr>
              <a:t>CONFIDENTIAL _ not for distribution outside CA-PAMR</a:t>
            </a:r>
            <a:endParaRPr lang="en-US">
              <a:solidFill>
                <a:srgbClr val="000000"/>
              </a:solidFill>
            </a:endParaRPr>
          </a:p>
        </p:txBody>
      </p:sp>
      <p:sp>
        <p:nvSpPr>
          <p:cNvPr id="30726"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1167" indent="-285064" eaLnBrk="0" hangingPunct="0">
              <a:defRPr sz="2400">
                <a:solidFill>
                  <a:schemeClr val="tx1"/>
                </a:solidFill>
                <a:latin typeface="Arial" charset="0"/>
                <a:ea typeface="ＭＳ Ｐゴシック" charset="0"/>
              </a:defRPr>
            </a:lvl2pPr>
            <a:lvl3pPr marL="1140257" indent="-228051" eaLnBrk="0" hangingPunct="0">
              <a:defRPr sz="2400">
                <a:solidFill>
                  <a:schemeClr val="tx1"/>
                </a:solidFill>
                <a:latin typeface="Arial" charset="0"/>
                <a:ea typeface="ＭＳ Ｐゴシック" charset="0"/>
              </a:defRPr>
            </a:lvl3pPr>
            <a:lvl4pPr marL="1596360" indent="-228051" eaLnBrk="0" hangingPunct="0">
              <a:defRPr sz="2400">
                <a:solidFill>
                  <a:schemeClr val="tx1"/>
                </a:solidFill>
                <a:latin typeface="Arial" charset="0"/>
                <a:ea typeface="ＭＳ Ｐゴシック" charset="0"/>
              </a:defRPr>
            </a:lvl4pPr>
            <a:lvl5pPr marL="2052462" indent="-228051" eaLnBrk="0" hangingPunct="0">
              <a:defRPr sz="2400">
                <a:solidFill>
                  <a:schemeClr val="tx1"/>
                </a:solidFill>
                <a:latin typeface="Arial" charset="0"/>
                <a:ea typeface="ＭＳ Ｐゴシック" charset="0"/>
              </a:defRPr>
            </a:lvl5pPr>
            <a:lvl6pPr marL="2508565" indent="-228051" eaLnBrk="0" fontAlgn="base" hangingPunct="0">
              <a:spcBef>
                <a:spcPct val="0"/>
              </a:spcBef>
              <a:spcAft>
                <a:spcPct val="0"/>
              </a:spcAft>
              <a:defRPr sz="2400">
                <a:solidFill>
                  <a:schemeClr val="tx1"/>
                </a:solidFill>
                <a:latin typeface="Arial" charset="0"/>
                <a:ea typeface="ＭＳ Ｐゴシック" charset="0"/>
              </a:defRPr>
            </a:lvl6pPr>
            <a:lvl7pPr marL="2964668" indent="-228051" eaLnBrk="0" fontAlgn="base" hangingPunct="0">
              <a:spcBef>
                <a:spcPct val="0"/>
              </a:spcBef>
              <a:spcAft>
                <a:spcPct val="0"/>
              </a:spcAft>
              <a:defRPr sz="2400">
                <a:solidFill>
                  <a:schemeClr val="tx1"/>
                </a:solidFill>
                <a:latin typeface="Arial" charset="0"/>
                <a:ea typeface="ＭＳ Ｐゴシック" charset="0"/>
              </a:defRPr>
            </a:lvl7pPr>
            <a:lvl8pPr marL="3420770" indent="-228051" eaLnBrk="0" fontAlgn="base" hangingPunct="0">
              <a:spcBef>
                <a:spcPct val="0"/>
              </a:spcBef>
              <a:spcAft>
                <a:spcPct val="0"/>
              </a:spcAft>
              <a:defRPr sz="2400">
                <a:solidFill>
                  <a:schemeClr val="tx1"/>
                </a:solidFill>
                <a:latin typeface="Arial" charset="0"/>
                <a:ea typeface="ＭＳ Ｐゴシック" charset="0"/>
              </a:defRPr>
            </a:lvl8pPr>
            <a:lvl9pPr marL="3876873" indent="-2280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1F129C-D715-354B-8554-1AD1C648DC46}" type="slidenum">
              <a:rPr lang="en-US" sz="1200">
                <a:solidFill>
                  <a:srgbClr val="000000"/>
                </a:solidFill>
              </a:rPr>
              <a:pPr eaLnBrk="1" hangingPunct="1"/>
              <a:t>28</a:t>
            </a:fld>
            <a:endParaRPr lang="en-US"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29</a:t>
            </a:fld>
            <a:endParaRPr lang="en-US"/>
          </a:p>
        </p:txBody>
      </p:sp>
    </p:spTree>
    <p:extLst>
      <p:ext uri="{BB962C8B-B14F-4D97-AF65-F5344CB8AC3E}">
        <p14:creationId xmlns:p14="http://schemas.microsoft.com/office/powerpoint/2010/main" val="1297605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smtClean="0"/>
          </a:p>
          <a:p>
            <a:r>
              <a:rPr lang="en-US" dirty="0" smtClean="0"/>
              <a:t>We must emphasize the fact that in patients with preterm preeclampsia the progression of disease is highly unpredictable and therefore the level of surveillance in these patients must be increased.  We strongly recommend that all patients with new onset hypertension, new onset proteinuria or new onset symptoms under 34 weeks gestation, be admitted for a minimum 24 hour observation period. Serial blood pressure measurements and serial laboratory studies should be initiated to detect progression of disease and allow for ongoing fetal assessment.</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31</a:t>
            </a:fld>
            <a:endParaRPr lang="en-US"/>
          </a:p>
        </p:txBody>
      </p:sp>
    </p:spTree>
    <p:extLst>
      <p:ext uri="{BB962C8B-B14F-4D97-AF65-F5344CB8AC3E}">
        <p14:creationId xmlns:p14="http://schemas.microsoft.com/office/powerpoint/2010/main" val="1210924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32</a:t>
            </a:fld>
            <a:endParaRPr lang="en-US"/>
          </a:p>
        </p:txBody>
      </p:sp>
    </p:spTree>
    <p:extLst>
      <p:ext uri="{BB962C8B-B14F-4D97-AF65-F5344CB8AC3E}">
        <p14:creationId xmlns:p14="http://schemas.microsoft.com/office/powerpoint/2010/main" val="236485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These </a:t>
            </a:r>
            <a:r>
              <a:rPr lang="en-US" baseline="0" dirty="0" smtClean="0"/>
              <a:t>tables describe the approach to severe preeclampsia &lt; 34 wks.</a:t>
            </a:r>
          </a:p>
          <a:p>
            <a:r>
              <a:rPr lang="en-US" baseline="0" dirty="0" smtClean="0"/>
              <a:t>*Patients with eclampsia and visual disturbances should be evaluated in consultation with critical care medicine/neurology for the presence of Posterior Reversible Encephalopathy Syndrome (PRES).</a:t>
            </a:r>
          </a:p>
          <a:p>
            <a:r>
              <a:rPr lang="en-US" baseline="0" dirty="0" smtClean="0"/>
              <a:t>**Mental status changes in the presence of severe thrombocytopenia should be evaluated in consultation with hematology for Thrombotic Thrombocytopenic </a:t>
            </a:r>
            <a:r>
              <a:rPr lang="en-US" baseline="0" dirty="0" err="1" smtClean="0"/>
              <a:t>Purpura</a:t>
            </a:r>
            <a:r>
              <a:rPr lang="en-US" baseline="0" dirty="0" smtClean="0"/>
              <a:t> (TTP) and consideration for treatment or transfer to a center with treatment capacity should be given.</a:t>
            </a:r>
          </a:p>
        </p:txBody>
      </p:sp>
      <p:sp>
        <p:nvSpPr>
          <p:cNvPr id="4" name="Slide Number Placeholder 3"/>
          <p:cNvSpPr>
            <a:spLocks noGrp="1"/>
          </p:cNvSpPr>
          <p:nvPr>
            <p:ph type="sldNum" sz="quarter" idx="10"/>
          </p:nvPr>
        </p:nvSpPr>
        <p:spPr/>
        <p:txBody>
          <a:bodyPr/>
          <a:lstStyle/>
          <a:p>
            <a:fld id="{909F3FA3-B954-264A-B414-8AF5A591C0F3}" type="slidenum">
              <a:rPr lang="en-US" smtClean="0"/>
              <a:pPr/>
              <a:t>33</a:t>
            </a:fld>
            <a:endParaRPr lang="en-US"/>
          </a:p>
        </p:txBody>
      </p:sp>
    </p:spTree>
    <p:extLst>
      <p:ext uri="{BB962C8B-B14F-4D97-AF65-F5344CB8AC3E}">
        <p14:creationId xmlns:p14="http://schemas.microsoft.com/office/powerpoint/2010/main" val="331640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84561" y="8829055"/>
            <a:ext cx="2972268"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6477" rIns="92953" bIns="46477" anchor="b"/>
          <a:lstStyle>
            <a:lvl1pPr defTabSz="931863">
              <a:defRPr sz="2400">
                <a:solidFill>
                  <a:schemeClr val="tx1"/>
                </a:solidFill>
                <a:latin typeface="Arial" charset="0"/>
                <a:ea typeface="ＭＳ Ｐゴシック" charset="0"/>
                <a:cs typeface="ＭＳ Ｐゴシック" charset="0"/>
              </a:defRPr>
            </a:lvl1pPr>
            <a:lvl2pPr marL="742950" indent="-285750" defTabSz="931863">
              <a:defRPr sz="2400">
                <a:solidFill>
                  <a:schemeClr val="tx1"/>
                </a:solidFill>
                <a:latin typeface="Arial" charset="0"/>
                <a:ea typeface="ＭＳ Ｐゴシック" charset="0"/>
              </a:defRPr>
            </a:lvl2pPr>
            <a:lvl3pPr marL="1143000" indent="-228600" defTabSz="931863">
              <a:defRPr sz="2400">
                <a:solidFill>
                  <a:schemeClr val="tx1"/>
                </a:solidFill>
                <a:latin typeface="Arial" charset="0"/>
                <a:ea typeface="ＭＳ Ｐゴシック" charset="0"/>
              </a:defRPr>
            </a:lvl3pPr>
            <a:lvl4pPr marL="1600200" indent="-228600" defTabSz="931863">
              <a:defRPr sz="2400">
                <a:solidFill>
                  <a:schemeClr val="tx1"/>
                </a:solidFill>
                <a:latin typeface="Arial" charset="0"/>
                <a:ea typeface="ＭＳ Ｐゴシック" charset="0"/>
              </a:defRPr>
            </a:lvl4pPr>
            <a:lvl5pPr marL="2057400" indent="-228600" defTabSz="931863">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fontAlgn="base">
              <a:spcBef>
                <a:spcPct val="0"/>
              </a:spcBef>
              <a:spcAft>
                <a:spcPct val="0"/>
              </a:spcAft>
            </a:pPr>
            <a:fld id="{F58B2BB3-A619-E242-B46E-BBB6417F919E}" type="slidenum">
              <a:rPr lang="en-US" sz="1200">
                <a:solidFill>
                  <a:srgbClr val="000000"/>
                </a:solidFill>
              </a:rPr>
              <a:pPr algn="r" fontAlgn="base">
                <a:spcBef>
                  <a:spcPct val="0"/>
                </a:spcBef>
                <a:spcAft>
                  <a:spcPct val="0"/>
                </a:spcAft>
              </a:pPr>
              <a:t>4</a:t>
            </a:fld>
            <a:endParaRPr lang="en-US" sz="1200">
              <a:solidFill>
                <a:srgbClr val="000000"/>
              </a:solidFill>
            </a:endParaRPr>
          </a:p>
        </p:txBody>
      </p:sp>
      <p:sp>
        <p:nvSpPr>
          <p:cNvPr id="19458" name="Rectangle 2"/>
          <p:cNvSpPr>
            <a:spLocks noGrp="1" noRot="1" noChangeAspect="1" noChangeArrowheads="1" noTextEdit="1"/>
          </p:cNvSpPr>
          <p:nvPr>
            <p:ph type="sldImg"/>
          </p:nvPr>
        </p:nvSpPr>
        <p:spPr>
          <a:xfrm>
            <a:off x="1104900" y="696913"/>
            <a:ext cx="4648200" cy="3486150"/>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 We need to emphasize the importance of emergency department providers who often see the patients for their initial assessment to involve the obstetrical services immediately on suspicion of preeclampsia.</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36</a:t>
            </a:fld>
            <a:endParaRPr lang="en-US"/>
          </a:p>
        </p:txBody>
      </p:sp>
    </p:spTree>
    <p:extLst>
      <p:ext uri="{BB962C8B-B14F-4D97-AF65-F5344CB8AC3E}">
        <p14:creationId xmlns:p14="http://schemas.microsoft.com/office/powerpoint/2010/main" val="1224776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r>
              <a:rPr lang="en-US" dirty="0" smtClean="0"/>
              <a:t>These factors are often present in the USA and in the State of California.  </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rPr>
              <a:t>Contributing factors R/T the healthcare providers</a:t>
            </a:r>
            <a:r>
              <a:rPr lang="en-US" baseline="0" dirty="0" smtClean="0">
                <a:latin typeface="Arial" charset="0"/>
              </a:rPr>
              <a:t> involved in the care of the patient were identified in 96% of the cases and of these, the factors which definitely or probably contributed to the fatal outcome were Delay in </a:t>
            </a:r>
            <a:r>
              <a:rPr lang="en-US" baseline="0" dirty="0" err="1" smtClean="0">
                <a:latin typeface="Arial" charset="0"/>
              </a:rPr>
              <a:t>Dx</a:t>
            </a:r>
            <a:r>
              <a:rPr lang="en-US" baseline="0" dirty="0" smtClean="0">
                <a:latin typeface="Arial" charset="0"/>
              </a:rPr>
              <a:t>, ineffective </a:t>
            </a:r>
            <a:r>
              <a:rPr lang="en-US" baseline="0" dirty="0" err="1" smtClean="0">
                <a:latin typeface="Arial" charset="0"/>
              </a:rPr>
              <a:t>tx</a:t>
            </a:r>
            <a:r>
              <a:rPr lang="en-US" baseline="0" dirty="0" smtClean="0">
                <a:latin typeface="Arial" charset="0"/>
              </a:rPr>
              <a:t> and misdiagnosis.</a:t>
            </a:r>
          </a:p>
          <a:p>
            <a:pPr eaLnBrk="1" hangingPunct="1">
              <a:spcBef>
                <a:spcPct val="0"/>
              </a:spcBef>
            </a:pPr>
            <a:r>
              <a:rPr lang="en-US" baseline="0" dirty="0" smtClean="0">
                <a:latin typeface="Arial" charset="0"/>
              </a:rPr>
              <a:t>At least 1 healthcare facility factor was identified in 12 (48%) of the deaths and the most frequent factors that contributed to the deaths include:  inadequate staff and lack of continuity of care.</a:t>
            </a:r>
          </a:p>
          <a:p>
            <a:pPr eaLnBrk="1" hangingPunct="1">
              <a:spcBef>
                <a:spcPct val="0"/>
              </a:spcBef>
            </a:pPr>
            <a:endParaRPr lang="en-US" dirty="0">
              <a:latin typeface="Arial" charset="0"/>
            </a:endParaRPr>
          </a:p>
        </p:txBody>
      </p:sp>
      <p:sp>
        <p:nvSpPr>
          <p:cNvPr id="142339"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1167" indent="-285064" eaLnBrk="0" hangingPunct="0">
              <a:defRPr sz="2400">
                <a:solidFill>
                  <a:schemeClr val="tx1"/>
                </a:solidFill>
                <a:latin typeface="Calibri" charset="0"/>
                <a:ea typeface="ＭＳ Ｐゴシック" charset="0"/>
              </a:defRPr>
            </a:lvl2pPr>
            <a:lvl3pPr marL="1140257" indent="-228051" eaLnBrk="0" hangingPunct="0">
              <a:defRPr sz="2400">
                <a:solidFill>
                  <a:schemeClr val="tx1"/>
                </a:solidFill>
                <a:latin typeface="Calibri" charset="0"/>
                <a:ea typeface="ＭＳ Ｐゴシック" charset="0"/>
              </a:defRPr>
            </a:lvl3pPr>
            <a:lvl4pPr marL="1596360" indent="-228051" eaLnBrk="0" hangingPunct="0">
              <a:defRPr sz="2400">
                <a:solidFill>
                  <a:schemeClr val="tx1"/>
                </a:solidFill>
                <a:latin typeface="Calibri" charset="0"/>
                <a:ea typeface="ＭＳ Ｐゴシック" charset="0"/>
              </a:defRPr>
            </a:lvl4pPr>
            <a:lvl5pPr marL="2052462" indent="-228051" eaLnBrk="0" hangingPunct="0">
              <a:defRPr sz="2400">
                <a:solidFill>
                  <a:schemeClr val="tx1"/>
                </a:solidFill>
                <a:latin typeface="Calibri" charset="0"/>
                <a:ea typeface="ＭＳ Ｐゴシック" charset="0"/>
              </a:defRPr>
            </a:lvl5pPr>
            <a:lvl6pPr marL="2508565" indent="-228051" eaLnBrk="0" fontAlgn="base" hangingPunct="0">
              <a:spcBef>
                <a:spcPct val="0"/>
              </a:spcBef>
              <a:spcAft>
                <a:spcPct val="0"/>
              </a:spcAft>
              <a:defRPr sz="2400">
                <a:solidFill>
                  <a:schemeClr val="tx1"/>
                </a:solidFill>
                <a:latin typeface="Calibri" charset="0"/>
                <a:ea typeface="ＭＳ Ｐゴシック" charset="0"/>
              </a:defRPr>
            </a:lvl6pPr>
            <a:lvl7pPr marL="2964668" indent="-228051" eaLnBrk="0" fontAlgn="base" hangingPunct="0">
              <a:spcBef>
                <a:spcPct val="0"/>
              </a:spcBef>
              <a:spcAft>
                <a:spcPct val="0"/>
              </a:spcAft>
              <a:defRPr sz="2400">
                <a:solidFill>
                  <a:schemeClr val="tx1"/>
                </a:solidFill>
                <a:latin typeface="Calibri" charset="0"/>
                <a:ea typeface="ＭＳ Ｐゴシック" charset="0"/>
              </a:defRPr>
            </a:lvl7pPr>
            <a:lvl8pPr marL="3420770" indent="-228051" eaLnBrk="0" fontAlgn="base" hangingPunct="0">
              <a:spcBef>
                <a:spcPct val="0"/>
              </a:spcBef>
              <a:spcAft>
                <a:spcPct val="0"/>
              </a:spcAft>
              <a:defRPr sz="2400">
                <a:solidFill>
                  <a:schemeClr val="tx1"/>
                </a:solidFill>
                <a:latin typeface="Calibri" charset="0"/>
                <a:ea typeface="ＭＳ Ｐゴシック" charset="0"/>
              </a:defRPr>
            </a:lvl8pPr>
            <a:lvl9pPr marL="3876873" indent="-228051"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000000"/>
                </a:solidFill>
              </a:rPr>
              <a:t>CA-PAMR Technical Report 2002-2004</a:t>
            </a:r>
          </a:p>
        </p:txBody>
      </p:sp>
      <p:sp>
        <p:nvSpPr>
          <p:cNvPr id="142340"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1167" indent="-285064" eaLnBrk="0" hangingPunct="0">
              <a:defRPr sz="2400">
                <a:solidFill>
                  <a:schemeClr val="tx1"/>
                </a:solidFill>
                <a:latin typeface="Calibri" charset="0"/>
                <a:ea typeface="ＭＳ Ｐゴシック" charset="0"/>
              </a:defRPr>
            </a:lvl2pPr>
            <a:lvl3pPr marL="1140257" indent="-228051" eaLnBrk="0" hangingPunct="0">
              <a:defRPr sz="2400">
                <a:solidFill>
                  <a:schemeClr val="tx1"/>
                </a:solidFill>
                <a:latin typeface="Calibri" charset="0"/>
                <a:ea typeface="ＭＳ Ｐゴシック" charset="0"/>
              </a:defRPr>
            </a:lvl3pPr>
            <a:lvl4pPr marL="1596360" indent="-228051" eaLnBrk="0" hangingPunct="0">
              <a:defRPr sz="2400">
                <a:solidFill>
                  <a:schemeClr val="tx1"/>
                </a:solidFill>
                <a:latin typeface="Calibri" charset="0"/>
                <a:ea typeface="ＭＳ Ｐゴシック" charset="0"/>
              </a:defRPr>
            </a:lvl4pPr>
            <a:lvl5pPr marL="2052462" indent="-228051" eaLnBrk="0" hangingPunct="0">
              <a:defRPr sz="2400">
                <a:solidFill>
                  <a:schemeClr val="tx1"/>
                </a:solidFill>
                <a:latin typeface="Calibri" charset="0"/>
                <a:ea typeface="ＭＳ Ｐゴシック" charset="0"/>
              </a:defRPr>
            </a:lvl5pPr>
            <a:lvl6pPr marL="2508565" indent="-228051" eaLnBrk="0" fontAlgn="base" hangingPunct="0">
              <a:spcBef>
                <a:spcPct val="0"/>
              </a:spcBef>
              <a:spcAft>
                <a:spcPct val="0"/>
              </a:spcAft>
              <a:defRPr sz="2400">
                <a:solidFill>
                  <a:schemeClr val="tx1"/>
                </a:solidFill>
                <a:latin typeface="Calibri" charset="0"/>
                <a:ea typeface="ＭＳ Ｐゴシック" charset="0"/>
              </a:defRPr>
            </a:lvl6pPr>
            <a:lvl7pPr marL="2964668" indent="-228051" eaLnBrk="0" fontAlgn="base" hangingPunct="0">
              <a:spcBef>
                <a:spcPct val="0"/>
              </a:spcBef>
              <a:spcAft>
                <a:spcPct val="0"/>
              </a:spcAft>
              <a:defRPr sz="2400">
                <a:solidFill>
                  <a:schemeClr val="tx1"/>
                </a:solidFill>
                <a:latin typeface="Calibri" charset="0"/>
                <a:ea typeface="ＭＳ Ｐゴシック" charset="0"/>
              </a:defRPr>
            </a:lvl7pPr>
            <a:lvl8pPr marL="3420770" indent="-228051" eaLnBrk="0" fontAlgn="base" hangingPunct="0">
              <a:spcBef>
                <a:spcPct val="0"/>
              </a:spcBef>
              <a:spcAft>
                <a:spcPct val="0"/>
              </a:spcAft>
              <a:defRPr sz="2400">
                <a:solidFill>
                  <a:schemeClr val="tx1"/>
                </a:solidFill>
                <a:latin typeface="Calibri" charset="0"/>
                <a:ea typeface="ＭＳ Ｐゴシック" charset="0"/>
              </a:defRPr>
            </a:lvl8pPr>
            <a:lvl9pPr marL="3876873" indent="-228051"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7CC6175-050E-E04C-AE38-0109BF73B4ED}" type="datetime1">
              <a:rPr lang="en-US" sz="1200" smtClean="0">
                <a:solidFill>
                  <a:srgbClr val="000000"/>
                </a:solidFill>
                <a:latin typeface="Arial" charset="0"/>
              </a:rPr>
              <a:t>1/31/14</a:t>
            </a:fld>
            <a:endParaRPr lang="en-US" sz="1200">
              <a:solidFill>
                <a:srgbClr val="000000"/>
              </a:solidFill>
              <a:latin typeface="Arial" charset="0"/>
            </a:endParaRPr>
          </a:p>
        </p:txBody>
      </p:sp>
      <p:sp>
        <p:nvSpPr>
          <p:cNvPr id="142341"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1167" indent="-285064" eaLnBrk="0" hangingPunct="0">
              <a:defRPr sz="2400">
                <a:solidFill>
                  <a:schemeClr val="tx1"/>
                </a:solidFill>
                <a:latin typeface="Calibri" charset="0"/>
                <a:ea typeface="ＭＳ Ｐゴシック" charset="0"/>
              </a:defRPr>
            </a:lvl2pPr>
            <a:lvl3pPr marL="1140257" indent="-228051" eaLnBrk="0" hangingPunct="0">
              <a:defRPr sz="2400">
                <a:solidFill>
                  <a:schemeClr val="tx1"/>
                </a:solidFill>
                <a:latin typeface="Calibri" charset="0"/>
                <a:ea typeface="ＭＳ Ｐゴシック" charset="0"/>
              </a:defRPr>
            </a:lvl3pPr>
            <a:lvl4pPr marL="1596360" indent="-228051" eaLnBrk="0" hangingPunct="0">
              <a:defRPr sz="2400">
                <a:solidFill>
                  <a:schemeClr val="tx1"/>
                </a:solidFill>
                <a:latin typeface="Calibri" charset="0"/>
                <a:ea typeface="ＭＳ Ｐゴシック" charset="0"/>
              </a:defRPr>
            </a:lvl4pPr>
            <a:lvl5pPr marL="2052462" indent="-228051" eaLnBrk="0" hangingPunct="0">
              <a:defRPr sz="2400">
                <a:solidFill>
                  <a:schemeClr val="tx1"/>
                </a:solidFill>
                <a:latin typeface="Calibri" charset="0"/>
                <a:ea typeface="ＭＳ Ｐゴシック" charset="0"/>
              </a:defRPr>
            </a:lvl5pPr>
            <a:lvl6pPr marL="2508565" indent="-228051" eaLnBrk="0" fontAlgn="base" hangingPunct="0">
              <a:spcBef>
                <a:spcPct val="0"/>
              </a:spcBef>
              <a:spcAft>
                <a:spcPct val="0"/>
              </a:spcAft>
              <a:defRPr sz="2400">
                <a:solidFill>
                  <a:schemeClr val="tx1"/>
                </a:solidFill>
                <a:latin typeface="Calibri" charset="0"/>
                <a:ea typeface="ＭＳ Ｐゴシック" charset="0"/>
              </a:defRPr>
            </a:lvl6pPr>
            <a:lvl7pPr marL="2964668" indent="-228051" eaLnBrk="0" fontAlgn="base" hangingPunct="0">
              <a:spcBef>
                <a:spcPct val="0"/>
              </a:spcBef>
              <a:spcAft>
                <a:spcPct val="0"/>
              </a:spcAft>
              <a:defRPr sz="2400">
                <a:solidFill>
                  <a:schemeClr val="tx1"/>
                </a:solidFill>
                <a:latin typeface="Calibri" charset="0"/>
                <a:ea typeface="ＭＳ Ｐゴシック" charset="0"/>
              </a:defRPr>
            </a:lvl7pPr>
            <a:lvl8pPr marL="3420770" indent="-228051" eaLnBrk="0" fontAlgn="base" hangingPunct="0">
              <a:spcBef>
                <a:spcPct val="0"/>
              </a:spcBef>
              <a:spcAft>
                <a:spcPct val="0"/>
              </a:spcAft>
              <a:defRPr sz="2400">
                <a:solidFill>
                  <a:schemeClr val="tx1"/>
                </a:solidFill>
                <a:latin typeface="Calibri" charset="0"/>
                <a:ea typeface="ＭＳ Ｐゴシック" charset="0"/>
              </a:defRPr>
            </a:lvl8pPr>
            <a:lvl9pPr marL="3876873" indent="-228051"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036B035-C6FB-D042-933D-6547FDD47CCF}" type="slidenum">
              <a:rPr lang="en-US" sz="1200">
                <a:solidFill>
                  <a:srgbClr val="000000"/>
                </a:solidFill>
                <a:latin typeface="Arial" charset="0"/>
              </a:rPr>
              <a:pPr eaLnBrk="1" hangingPunct="1"/>
              <a:t>38</a:t>
            </a:fld>
            <a:endParaRPr lang="en-US" sz="1200">
              <a:solidFill>
                <a:srgbClr val="000000"/>
              </a:solidFill>
              <a:latin typeface="Arial" charset="0"/>
            </a:endParaRPr>
          </a:p>
        </p:txBody>
      </p:sp>
      <p:sp>
        <p:nvSpPr>
          <p:cNvPr id="142342"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1167" indent="-285064" eaLnBrk="0" hangingPunct="0">
              <a:defRPr sz="2400">
                <a:solidFill>
                  <a:schemeClr val="tx1"/>
                </a:solidFill>
                <a:latin typeface="Calibri" charset="0"/>
                <a:ea typeface="ＭＳ Ｐゴシック" charset="0"/>
              </a:defRPr>
            </a:lvl2pPr>
            <a:lvl3pPr marL="1140257" indent="-228051" eaLnBrk="0" hangingPunct="0">
              <a:defRPr sz="2400">
                <a:solidFill>
                  <a:schemeClr val="tx1"/>
                </a:solidFill>
                <a:latin typeface="Calibri" charset="0"/>
                <a:ea typeface="ＭＳ Ｐゴシック" charset="0"/>
              </a:defRPr>
            </a:lvl3pPr>
            <a:lvl4pPr marL="1596360" indent="-228051" eaLnBrk="0" hangingPunct="0">
              <a:defRPr sz="2400">
                <a:solidFill>
                  <a:schemeClr val="tx1"/>
                </a:solidFill>
                <a:latin typeface="Calibri" charset="0"/>
                <a:ea typeface="ＭＳ Ｐゴシック" charset="0"/>
              </a:defRPr>
            </a:lvl4pPr>
            <a:lvl5pPr marL="2052462" indent="-228051" eaLnBrk="0" hangingPunct="0">
              <a:defRPr sz="2400">
                <a:solidFill>
                  <a:schemeClr val="tx1"/>
                </a:solidFill>
                <a:latin typeface="Calibri" charset="0"/>
                <a:ea typeface="ＭＳ Ｐゴシック" charset="0"/>
              </a:defRPr>
            </a:lvl5pPr>
            <a:lvl6pPr marL="2508565" indent="-228051" eaLnBrk="0" fontAlgn="base" hangingPunct="0">
              <a:spcBef>
                <a:spcPct val="0"/>
              </a:spcBef>
              <a:spcAft>
                <a:spcPct val="0"/>
              </a:spcAft>
              <a:defRPr sz="2400">
                <a:solidFill>
                  <a:schemeClr val="tx1"/>
                </a:solidFill>
                <a:latin typeface="Calibri" charset="0"/>
                <a:ea typeface="ＭＳ Ｐゴシック" charset="0"/>
              </a:defRPr>
            </a:lvl6pPr>
            <a:lvl7pPr marL="2964668" indent="-228051" eaLnBrk="0" fontAlgn="base" hangingPunct="0">
              <a:spcBef>
                <a:spcPct val="0"/>
              </a:spcBef>
              <a:spcAft>
                <a:spcPct val="0"/>
              </a:spcAft>
              <a:defRPr sz="2400">
                <a:solidFill>
                  <a:schemeClr val="tx1"/>
                </a:solidFill>
                <a:latin typeface="Calibri" charset="0"/>
                <a:ea typeface="ＭＳ Ｐゴシック" charset="0"/>
              </a:defRPr>
            </a:lvl7pPr>
            <a:lvl8pPr marL="3420770" indent="-228051" eaLnBrk="0" fontAlgn="base" hangingPunct="0">
              <a:spcBef>
                <a:spcPct val="0"/>
              </a:spcBef>
              <a:spcAft>
                <a:spcPct val="0"/>
              </a:spcAft>
              <a:defRPr sz="2400">
                <a:solidFill>
                  <a:schemeClr val="tx1"/>
                </a:solidFill>
                <a:latin typeface="Calibri" charset="0"/>
                <a:ea typeface="ＭＳ Ｐゴシック" charset="0"/>
              </a:defRPr>
            </a:lvl8pPr>
            <a:lvl9pPr marL="3876873" indent="-228051"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000000"/>
                </a:solidFill>
              </a:rPr>
              <a:t>CONFIDENTIAL _ not for distribution outside CA-PAMR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Early recognition and treatment of worsening signs and symptoms of preeclampsia was identified as a critical factor in reducing maternal morbidity and mortality in the 2002-2004 data from the California Pregnancy-Associated Maternal Mortality Review.</a:t>
            </a:r>
            <a:r>
              <a:rPr lang="en-US" sz="1200" kern="1200" baseline="0" dirty="0" smtClean="0">
                <a:solidFill>
                  <a:schemeClr val="tx1"/>
                </a:solidFill>
                <a:effectLst/>
                <a:latin typeface="+mn-lt"/>
                <a:ea typeface="+mn-ea"/>
                <a:cs typeface="+mn-cs"/>
              </a:rPr>
              <a:t>  Missed vital sign triggers occurred in 60% of preeclampsia deaths.</a:t>
            </a:r>
            <a:endParaRPr lang="en-US" dirty="0" smtClean="0"/>
          </a:p>
          <a:p>
            <a:endParaRPr lang="en-US" dirty="0"/>
          </a:p>
        </p:txBody>
      </p:sp>
      <p:sp>
        <p:nvSpPr>
          <p:cNvPr id="4" name="Slide Number Placeholder 3"/>
          <p:cNvSpPr>
            <a:spLocks noGrp="1"/>
          </p:cNvSpPr>
          <p:nvPr>
            <p:ph type="sldNum" sz="quarter" idx="10"/>
          </p:nvPr>
        </p:nvSpPr>
        <p:spPr/>
        <p:txBody>
          <a:bodyPr/>
          <a:lstStyle/>
          <a:p>
            <a:fld id="{D3BF90E9-91A6-C349-99F2-3814E953B3DF}" type="slidenum">
              <a:rPr lang="en-US" smtClean="0"/>
              <a:pPr/>
              <a:t>39</a:t>
            </a:fld>
            <a:endParaRPr lang="en-US" dirty="0"/>
          </a:p>
        </p:txBody>
      </p:sp>
    </p:spTree>
    <p:extLst>
      <p:ext uri="{BB962C8B-B14F-4D97-AF65-F5344CB8AC3E}">
        <p14:creationId xmlns:p14="http://schemas.microsoft.com/office/powerpoint/2010/main" val="2182798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a</a:t>
            </a:r>
            <a:r>
              <a:rPr lang="en-US" baseline="0" dirty="0" smtClean="0"/>
              <a:t> tool that is designed to aid in the early recognition and response to a patient’s deteriorating condition as the disease process progresses in severity.  The next slide is a continuation of this form with interventions based on the number of triggers.</a:t>
            </a:r>
            <a:endParaRPr lang="en-US" dirty="0"/>
          </a:p>
        </p:txBody>
      </p:sp>
      <p:sp>
        <p:nvSpPr>
          <p:cNvPr id="4" name="Slide Number Placeholder 3"/>
          <p:cNvSpPr>
            <a:spLocks noGrp="1"/>
          </p:cNvSpPr>
          <p:nvPr>
            <p:ph type="sldNum" sz="quarter" idx="10"/>
          </p:nvPr>
        </p:nvSpPr>
        <p:spPr/>
        <p:txBody>
          <a:bodyPr/>
          <a:lstStyle/>
          <a:p>
            <a:fld id="{D3BF90E9-91A6-C349-99F2-3814E953B3DF}" type="slidenum">
              <a:rPr lang="en-US" smtClean="0"/>
              <a:pPr/>
              <a:t>40</a:t>
            </a:fld>
            <a:endParaRPr lang="en-US" dirty="0"/>
          </a:p>
        </p:txBody>
      </p:sp>
    </p:spTree>
    <p:extLst>
      <p:ext uri="{BB962C8B-B14F-4D97-AF65-F5344CB8AC3E}">
        <p14:creationId xmlns:p14="http://schemas.microsoft.com/office/powerpoint/2010/main" val="3762339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a:xfrm>
            <a:off x="1104900" y="696913"/>
            <a:ext cx="4648200" cy="3486150"/>
          </a:xfrm>
          <a:ln/>
        </p:spPr>
      </p:sp>
      <p:sp>
        <p:nvSpPr>
          <p:cNvPr id="142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The hope is that </a:t>
            </a:r>
            <a:r>
              <a:rPr lang="en-US" dirty="0" smtClean="0">
                <a:ea typeface="ＭＳ Ｐゴシック" charset="0"/>
                <a:cs typeface="ＭＳ Ｐゴシック" charset="0"/>
              </a:rPr>
              <a:t>this Early</a:t>
            </a:r>
            <a:r>
              <a:rPr lang="en-US" baseline="0" dirty="0" smtClean="0">
                <a:ea typeface="ＭＳ Ｐゴシック" charset="0"/>
                <a:cs typeface="ＭＳ Ｐゴシック" charset="0"/>
              </a:rPr>
              <a:t> Recognition Tool</a:t>
            </a:r>
            <a:r>
              <a:rPr lang="en-US" dirty="0" smtClean="0">
                <a:ea typeface="ＭＳ Ｐゴシック" charset="0"/>
                <a:cs typeface="ＭＳ Ｐゴシック" charset="0"/>
              </a:rPr>
              <a:t> </a:t>
            </a:r>
            <a:r>
              <a:rPr lang="en-US" dirty="0">
                <a:ea typeface="ＭＳ Ｐゴシック" charset="0"/>
                <a:cs typeface="ＭＳ Ｐゴシック" charset="0"/>
              </a:rPr>
              <a:t>can be incorporated into the maternal notes and can be initiated in prenatal </a:t>
            </a:r>
            <a:r>
              <a:rPr lang="en-US" dirty="0" smtClean="0">
                <a:ea typeface="ＭＳ Ｐゴシック" charset="0"/>
                <a:cs typeface="ＭＳ Ｐゴシック" charset="0"/>
              </a:rPr>
              <a:t>clinics </a:t>
            </a:r>
            <a:r>
              <a:rPr lang="en-US" dirty="0">
                <a:ea typeface="ＭＳ Ｐゴシック" charset="0"/>
                <a:cs typeface="ＭＳ Ｐゴシック" charset="0"/>
              </a:rPr>
              <a:t>and utilized as </a:t>
            </a:r>
            <a:r>
              <a:rPr lang="en-US" dirty="0" smtClean="0">
                <a:ea typeface="ＭＳ Ｐゴシック" charset="0"/>
                <a:cs typeface="ＭＳ Ｐゴシック" charset="0"/>
              </a:rPr>
              <a:t>vital</a:t>
            </a:r>
            <a:r>
              <a:rPr lang="en-US" baseline="0" dirty="0" smtClean="0">
                <a:ea typeface="ＭＳ Ｐゴシック" charset="0"/>
                <a:cs typeface="ＭＳ Ｐゴシック" charset="0"/>
              </a:rPr>
              <a:t> sign</a:t>
            </a:r>
            <a:r>
              <a:rPr lang="en-US" dirty="0" smtClean="0">
                <a:ea typeface="ＭＳ Ｐゴシック" charset="0"/>
                <a:cs typeface="ＭＳ Ｐゴシック" charset="0"/>
              </a:rPr>
              <a:t> </a:t>
            </a:r>
            <a:r>
              <a:rPr lang="en-US" dirty="0">
                <a:ea typeface="ＭＳ Ｐゴシック" charset="0"/>
                <a:cs typeface="ＭＳ Ｐゴシック" charset="0"/>
              </a:rPr>
              <a:t>documentation until discharge.  The chart stays with the </a:t>
            </a:r>
            <a:r>
              <a:rPr lang="en-US" dirty="0" smtClean="0">
                <a:ea typeface="ＭＳ Ｐゴシック" charset="0"/>
                <a:cs typeface="ＭＳ Ｐゴシック" charset="0"/>
              </a:rPr>
              <a:t>patient </a:t>
            </a:r>
            <a:r>
              <a:rPr lang="en-US" dirty="0">
                <a:ea typeface="ＭＳ Ｐゴシック" charset="0"/>
                <a:cs typeface="ＭＳ Ｐゴシック" charset="0"/>
              </a:rPr>
              <a:t>until discharge creating a visual trend of individual physiology and allows assessment and </a:t>
            </a:r>
            <a:r>
              <a:rPr lang="en-US" dirty="0" smtClean="0">
                <a:ea typeface="ＭＳ Ｐゴシック" charset="0"/>
                <a:cs typeface="ＭＳ Ｐゴシック" charset="0"/>
              </a:rPr>
              <a:t>treatment </a:t>
            </a:r>
            <a:r>
              <a:rPr lang="en-US" dirty="0">
                <a:ea typeface="ＭＳ Ｐゴシック" charset="0"/>
                <a:cs typeface="ＭＳ Ｐゴシック" charset="0"/>
              </a:rPr>
              <a:t>based on what is abnormal for </a:t>
            </a:r>
            <a:r>
              <a:rPr lang="en-US" dirty="0" smtClean="0">
                <a:ea typeface="ＭＳ Ｐゴシック" charset="0"/>
                <a:cs typeface="ＭＳ Ｐゴシック" charset="0"/>
              </a:rPr>
              <a:t>the patient.</a:t>
            </a:r>
            <a:endParaRPr lang="en-US" dirty="0">
              <a:ea typeface="ＭＳ Ｐゴシック" charset="0"/>
              <a:cs typeface="ＭＳ Ｐゴシック" charset="0"/>
            </a:endParaRPr>
          </a:p>
        </p:txBody>
      </p:sp>
      <p:sp>
        <p:nvSpPr>
          <p:cNvPr id="142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D2486A2-E438-8546-90CD-00E3863F7D58}" type="slidenum">
              <a:rPr lang="en-US" sz="1200"/>
              <a:pPr/>
              <a:t>41</a:t>
            </a:fld>
            <a:endParaRPr 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BF90E9-91A6-C349-99F2-3814E953B3DF}" type="slidenum">
              <a:rPr lang="en-US" smtClean="0"/>
              <a:pPr/>
              <a:t>43</a:t>
            </a:fld>
            <a:endParaRPr lang="en-US" dirty="0"/>
          </a:p>
        </p:txBody>
      </p:sp>
    </p:spTree>
    <p:extLst>
      <p:ext uri="{BB962C8B-B14F-4D97-AF65-F5344CB8AC3E}">
        <p14:creationId xmlns:p14="http://schemas.microsoft.com/office/powerpoint/2010/main" val="1421475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Treatment should be initiated for blood pressures that are ≥160 mm Hg systolic or 105-110 mm Hg diastolic.</a:t>
            </a:r>
            <a:endParaRPr lang="en-US" sz="1200" kern="1200" baseline="300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Alternative triggers that have been discussed in Martin’s study (2005)</a:t>
            </a:r>
            <a:r>
              <a:rPr lang="en-US" sz="1200" b="0" kern="1200" baseline="0" smtClean="0">
                <a:solidFill>
                  <a:schemeClr val="tx1"/>
                </a:solidFill>
                <a:effectLst/>
                <a:latin typeface="+mn-lt"/>
                <a:ea typeface="+mn-ea"/>
                <a:cs typeface="+mn-cs"/>
              </a:rPr>
              <a:t>, suggest </a:t>
            </a:r>
            <a:r>
              <a:rPr lang="en-US" sz="1200" b="0" kern="1200" baseline="0" dirty="0" smtClean="0">
                <a:solidFill>
                  <a:schemeClr val="tx1"/>
                </a:solidFill>
                <a:effectLst/>
                <a:latin typeface="+mn-lt"/>
                <a:ea typeface="+mn-ea"/>
                <a:cs typeface="+mn-cs"/>
              </a:rPr>
              <a:t>that treatment should be initiated at a lower threshold of 155/105 if the primary goal is to reduce maternal intracranial hemorrhage, which remains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leading cause of death from preeclampsia.</a:t>
            </a:r>
            <a:r>
              <a:rPr lang="en-US" sz="1200" kern="1200" baseline="30000" dirty="0" smtClean="0">
                <a:solidFill>
                  <a:schemeClr val="tx1"/>
                </a:solidFill>
                <a:effectLst/>
                <a:latin typeface="+mn-lt"/>
                <a:ea typeface="+mn-ea"/>
                <a:cs typeface="+mn-cs"/>
              </a:rPr>
              <a:t>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45</a:t>
            </a:fld>
            <a:endParaRPr lang="en-US"/>
          </a:p>
        </p:txBody>
      </p:sp>
    </p:spTree>
    <p:extLst>
      <p:ext uri="{BB962C8B-B14F-4D97-AF65-F5344CB8AC3E}">
        <p14:creationId xmlns:p14="http://schemas.microsoft.com/office/powerpoint/2010/main" val="2971332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48</a:t>
            </a:fld>
            <a:endParaRPr lang="en-US"/>
          </a:p>
        </p:txBody>
      </p:sp>
    </p:spTree>
    <p:extLst>
      <p:ext uri="{BB962C8B-B14F-4D97-AF65-F5344CB8AC3E}">
        <p14:creationId xmlns:p14="http://schemas.microsoft.com/office/powerpoint/2010/main" val="710758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a sample Box from Stanford University.  Each</a:t>
            </a:r>
            <a:r>
              <a:rPr lang="en-US" baseline="0" dirty="0" smtClean="0"/>
              <a:t> facility can customize their own box based on their hospital formulary.</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49</a:t>
            </a:fld>
            <a:endParaRPr lang="en-US"/>
          </a:p>
        </p:txBody>
      </p:sp>
    </p:spTree>
    <p:extLst>
      <p:ext uri="{BB962C8B-B14F-4D97-AF65-F5344CB8AC3E}">
        <p14:creationId xmlns:p14="http://schemas.microsoft.com/office/powerpoint/2010/main" val="30572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8042" eaLnBrk="0" hangingPunct="0">
              <a:defRPr sz="1400">
                <a:solidFill>
                  <a:schemeClr val="bg2"/>
                </a:solidFill>
                <a:latin typeface="Arial" charset="0"/>
                <a:ea typeface="ＭＳ Ｐゴシック" charset="0"/>
              </a:defRPr>
            </a:lvl1pPr>
            <a:lvl2pPr marL="741167" indent="-285064" defTabSz="928042" eaLnBrk="0" hangingPunct="0">
              <a:defRPr sz="1400">
                <a:solidFill>
                  <a:schemeClr val="bg2"/>
                </a:solidFill>
                <a:latin typeface="Arial" charset="0"/>
                <a:ea typeface="ＭＳ Ｐゴシック" charset="0"/>
              </a:defRPr>
            </a:lvl2pPr>
            <a:lvl3pPr marL="1140257" indent="-228051" defTabSz="928042" eaLnBrk="0" hangingPunct="0">
              <a:defRPr sz="1400">
                <a:solidFill>
                  <a:schemeClr val="bg2"/>
                </a:solidFill>
                <a:latin typeface="Arial" charset="0"/>
                <a:ea typeface="ＭＳ Ｐゴシック" charset="0"/>
              </a:defRPr>
            </a:lvl3pPr>
            <a:lvl4pPr marL="1596360" indent="-228051" defTabSz="928042" eaLnBrk="0" hangingPunct="0">
              <a:defRPr sz="1400">
                <a:solidFill>
                  <a:schemeClr val="bg2"/>
                </a:solidFill>
                <a:latin typeface="Arial" charset="0"/>
                <a:ea typeface="ＭＳ Ｐゴシック" charset="0"/>
              </a:defRPr>
            </a:lvl4pPr>
            <a:lvl5pPr marL="2052462" indent="-228051" defTabSz="928042" eaLnBrk="0" hangingPunct="0">
              <a:defRPr sz="1400">
                <a:solidFill>
                  <a:schemeClr val="bg2"/>
                </a:solidFill>
                <a:latin typeface="Arial" charset="0"/>
                <a:ea typeface="ＭＳ Ｐゴシック" charset="0"/>
              </a:defRPr>
            </a:lvl5pPr>
            <a:lvl6pPr marL="2508565" indent="-228051" defTabSz="928042" eaLnBrk="0" fontAlgn="base" hangingPunct="0">
              <a:spcBef>
                <a:spcPct val="50000"/>
              </a:spcBef>
              <a:spcAft>
                <a:spcPct val="0"/>
              </a:spcAft>
              <a:defRPr sz="1400">
                <a:solidFill>
                  <a:schemeClr val="bg2"/>
                </a:solidFill>
                <a:latin typeface="Arial" charset="0"/>
                <a:ea typeface="ＭＳ Ｐゴシック" charset="0"/>
              </a:defRPr>
            </a:lvl6pPr>
            <a:lvl7pPr marL="2964668" indent="-228051" defTabSz="928042" eaLnBrk="0" fontAlgn="base" hangingPunct="0">
              <a:spcBef>
                <a:spcPct val="50000"/>
              </a:spcBef>
              <a:spcAft>
                <a:spcPct val="0"/>
              </a:spcAft>
              <a:defRPr sz="1400">
                <a:solidFill>
                  <a:schemeClr val="bg2"/>
                </a:solidFill>
                <a:latin typeface="Arial" charset="0"/>
                <a:ea typeface="ＭＳ Ｐゴシック" charset="0"/>
              </a:defRPr>
            </a:lvl7pPr>
            <a:lvl8pPr marL="3420770" indent="-228051" defTabSz="928042" eaLnBrk="0" fontAlgn="base" hangingPunct="0">
              <a:spcBef>
                <a:spcPct val="50000"/>
              </a:spcBef>
              <a:spcAft>
                <a:spcPct val="0"/>
              </a:spcAft>
              <a:defRPr sz="1400">
                <a:solidFill>
                  <a:schemeClr val="bg2"/>
                </a:solidFill>
                <a:latin typeface="Arial" charset="0"/>
                <a:ea typeface="ＭＳ Ｐゴシック" charset="0"/>
              </a:defRPr>
            </a:lvl8pPr>
            <a:lvl9pPr marL="3876873" indent="-228051" defTabSz="928042" eaLnBrk="0" fontAlgn="base" hangingPunct="0">
              <a:spcBef>
                <a:spcPct val="50000"/>
              </a:spcBef>
              <a:spcAft>
                <a:spcPct val="0"/>
              </a:spcAft>
              <a:defRPr sz="1400">
                <a:solidFill>
                  <a:schemeClr val="bg2"/>
                </a:solidFill>
                <a:latin typeface="Arial" charset="0"/>
                <a:ea typeface="ＭＳ Ｐゴシック" charset="0"/>
              </a:defRPr>
            </a:lvl9pPr>
          </a:lstStyle>
          <a:p>
            <a:pPr eaLnBrk="1" hangingPunct="1"/>
            <a:fld id="{BCBFEF1C-7AFD-5446-B91E-B03728189488}" type="slidenum">
              <a:rPr lang="en-US" sz="1200">
                <a:solidFill>
                  <a:srgbClr val="000000"/>
                </a:solidFill>
                <a:cs typeface="Arial" charset="0"/>
              </a:rPr>
              <a:pPr eaLnBrk="1" hangingPunct="1"/>
              <a:t>5</a:t>
            </a:fld>
            <a:endParaRPr lang="en-US" sz="1200">
              <a:solidFill>
                <a:srgbClr val="000000"/>
              </a:solidFill>
              <a:cs typeface="Arial" charset="0"/>
            </a:endParaRPr>
          </a:p>
        </p:txBody>
      </p:sp>
      <p:sp>
        <p:nvSpPr>
          <p:cNvPr id="82947" name="Rectangle 2"/>
          <p:cNvSpPr>
            <a:spLocks noGrp="1" noRot="1" noChangeAspect="1" noChangeArrowheads="1" noTextEdit="1"/>
          </p:cNvSpPr>
          <p:nvPr>
            <p:ph type="sldImg"/>
          </p:nvPr>
        </p:nvSpPr>
        <p:spPr>
          <a:xfrm>
            <a:off x="1104900" y="696913"/>
            <a:ext cx="4648200" cy="3486150"/>
          </a:xfrm>
          <a:ln/>
        </p:spPr>
      </p:sp>
      <p:sp>
        <p:nvSpPr>
          <p:cNvPr id="829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Maternal mortality in California is increasing and is as high as it was in the 1970’s. </a:t>
            </a:r>
            <a:r>
              <a:rPr lang="en-US" dirty="0" smtClean="0"/>
              <a:t>Why is maternal mortality increasing? Possible reasons include:</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Changes in the coding of maternal deaths on death certificates may account for some (i.e., 30%) of the increase (</a:t>
            </a:r>
            <a:r>
              <a:rPr lang="en-US" sz="1200" kern="1200" dirty="0" err="1" smtClean="0">
                <a:solidFill>
                  <a:schemeClr val="tx1"/>
                </a:solidFill>
                <a:effectLst/>
                <a:latin typeface="+mn-lt"/>
                <a:ea typeface="+mn-ea"/>
                <a:cs typeface="+mn-cs"/>
              </a:rPr>
              <a:t>Hoyert</a:t>
            </a:r>
            <a:r>
              <a:rPr lang="en-US" sz="1200" kern="1200" dirty="0" smtClean="0">
                <a:solidFill>
                  <a:schemeClr val="tx1"/>
                </a:solidFill>
                <a:effectLst/>
                <a:latin typeface="+mn-lt"/>
                <a:ea typeface="+mn-ea"/>
                <a:cs typeface="+mn-cs"/>
              </a:rPr>
              <a:t>, 2007)</a:t>
            </a:r>
          </a:p>
          <a:p>
            <a:r>
              <a:rPr lang="en-US" dirty="0" smtClean="0"/>
              <a:t>In</a:t>
            </a:r>
            <a:r>
              <a:rPr lang="en-US" baseline="0" dirty="0" smtClean="0"/>
              <a:t> addition, m</a:t>
            </a:r>
            <a:r>
              <a:rPr lang="en-US" dirty="0" smtClean="0"/>
              <a:t>ore pregnant women have chronic health conditions that contribute to worse outcomes</a:t>
            </a:r>
          </a:p>
          <a:p>
            <a:r>
              <a:rPr lang="en-US" dirty="0" smtClean="0"/>
              <a:t>Numerous</a:t>
            </a:r>
            <a:r>
              <a:rPr lang="en-US" baseline="0" dirty="0" smtClean="0"/>
              <a:t> s</a:t>
            </a:r>
            <a:r>
              <a:rPr lang="en-US" dirty="0" smtClean="0"/>
              <a:t>ocial factors (poverty, reduced education, exposure to chronic stress)</a:t>
            </a:r>
          </a:p>
          <a:p>
            <a:r>
              <a:rPr lang="en-US" dirty="0" smtClean="0"/>
              <a:t>Hospital quality</a:t>
            </a:r>
            <a:r>
              <a:rPr lang="en-US" baseline="0" dirty="0" smtClean="0"/>
              <a:t> of care and health care provider issues also contribute to some degree</a:t>
            </a:r>
            <a:endParaRPr lang="en-US" dirty="0" smtClean="0"/>
          </a:p>
          <a:p>
            <a:pPr defTabSz="910622">
              <a:lnSpc>
                <a:spcPct val="90000"/>
              </a:lnSpc>
            </a:pPr>
            <a:endParaRPr lang="en-US" dirty="0"/>
          </a:p>
        </p:txBody>
      </p:sp>
      <p:sp>
        <p:nvSpPr>
          <p:cNvPr id="82949" name="Date Placeholder 1"/>
          <p:cNvSpPr>
            <a:spLocks noGrp="1"/>
          </p:cNvSpPr>
          <p:nvPr>
            <p:ph type="dt" sz="quarter"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8042" eaLnBrk="0" hangingPunct="0">
              <a:defRPr sz="1400">
                <a:solidFill>
                  <a:schemeClr val="bg2"/>
                </a:solidFill>
                <a:latin typeface="Arial" charset="0"/>
                <a:ea typeface="ＭＳ Ｐゴシック" charset="0"/>
              </a:defRPr>
            </a:lvl1pPr>
            <a:lvl2pPr marL="741167" indent="-285064" defTabSz="928042" eaLnBrk="0" hangingPunct="0">
              <a:defRPr sz="1400">
                <a:solidFill>
                  <a:schemeClr val="bg2"/>
                </a:solidFill>
                <a:latin typeface="Arial" charset="0"/>
                <a:ea typeface="ＭＳ Ｐゴシック" charset="0"/>
              </a:defRPr>
            </a:lvl2pPr>
            <a:lvl3pPr marL="1140257" indent="-228051" defTabSz="928042" eaLnBrk="0" hangingPunct="0">
              <a:defRPr sz="1400">
                <a:solidFill>
                  <a:schemeClr val="bg2"/>
                </a:solidFill>
                <a:latin typeface="Arial" charset="0"/>
                <a:ea typeface="ＭＳ Ｐゴシック" charset="0"/>
              </a:defRPr>
            </a:lvl3pPr>
            <a:lvl4pPr marL="1596360" indent="-228051" defTabSz="928042" eaLnBrk="0" hangingPunct="0">
              <a:defRPr sz="1400">
                <a:solidFill>
                  <a:schemeClr val="bg2"/>
                </a:solidFill>
                <a:latin typeface="Arial" charset="0"/>
                <a:ea typeface="ＭＳ Ｐゴシック" charset="0"/>
              </a:defRPr>
            </a:lvl4pPr>
            <a:lvl5pPr marL="2052462" indent="-228051" defTabSz="928042" eaLnBrk="0" hangingPunct="0">
              <a:defRPr sz="1400">
                <a:solidFill>
                  <a:schemeClr val="bg2"/>
                </a:solidFill>
                <a:latin typeface="Arial" charset="0"/>
                <a:ea typeface="ＭＳ Ｐゴシック" charset="0"/>
              </a:defRPr>
            </a:lvl5pPr>
            <a:lvl6pPr marL="2508565" indent="-228051" defTabSz="928042" eaLnBrk="0" fontAlgn="base" hangingPunct="0">
              <a:spcBef>
                <a:spcPct val="50000"/>
              </a:spcBef>
              <a:spcAft>
                <a:spcPct val="0"/>
              </a:spcAft>
              <a:defRPr sz="1400">
                <a:solidFill>
                  <a:schemeClr val="bg2"/>
                </a:solidFill>
                <a:latin typeface="Arial" charset="0"/>
                <a:ea typeface="ＭＳ Ｐゴシック" charset="0"/>
              </a:defRPr>
            </a:lvl6pPr>
            <a:lvl7pPr marL="2964668" indent="-228051" defTabSz="928042" eaLnBrk="0" fontAlgn="base" hangingPunct="0">
              <a:spcBef>
                <a:spcPct val="50000"/>
              </a:spcBef>
              <a:spcAft>
                <a:spcPct val="0"/>
              </a:spcAft>
              <a:defRPr sz="1400">
                <a:solidFill>
                  <a:schemeClr val="bg2"/>
                </a:solidFill>
                <a:latin typeface="Arial" charset="0"/>
                <a:ea typeface="ＭＳ Ｐゴシック" charset="0"/>
              </a:defRPr>
            </a:lvl7pPr>
            <a:lvl8pPr marL="3420770" indent="-228051" defTabSz="928042" eaLnBrk="0" fontAlgn="base" hangingPunct="0">
              <a:spcBef>
                <a:spcPct val="50000"/>
              </a:spcBef>
              <a:spcAft>
                <a:spcPct val="0"/>
              </a:spcAft>
              <a:defRPr sz="1400">
                <a:solidFill>
                  <a:schemeClr val="bg2"/>
                </a:solidFill>
                <a:latin typeface="Arial" charset="0"/>
                <a:ea typeface="ＭＳ Ｐゴシック" charset="0"/>
              </a:defRPr>
            </a:lvl8pPr>
            <a:lvl9pPr marL="3876873" indent="-228051" defTabSz="928042" eaLnBrk="0" fontAlgn="base" hangingPunct="0">
              <a:spcBef>
                <a:spcPct val="50000"/>
              </a:spcBef>
              <a:spcAft>
                <a:spcPct val="0"/>
              </a:spcAft>
              <a:defRPr sz="1400">
                <a:solidFill>
                  <a:schemeClr val="bg2"/>
                </a:solidFill>
                <a:latin typeface="Arial" charset="0"/>
                <a:ea typeface="ＭＳ Ｐゴシック" charset="0"/>
              </a:defRPr>
            </a:lvl9pPr>
          </a:lstStyle>
          <a:p>
            <a:pPr eaLnBrk="1" hangingPunct="1"/>
            <a:fld id="{C766A4B7-3494-9B4F-96C7-6AB635508821}" type="datetime1">
              <a:rPr lang="en-US" sz="1200" smtClean="0">
                <a:solidFill>
                  <a:srgbClr val="000000"/>
                </a:solidFill>
              </a:rPr>
              <a:t>1/31/14</a:t>
            </a:fld>
            <a:endParaRPr lang="en-US" sz="1200">
              <a:solidFill>
                <a:srgbClr val="000000"/>
              </a:solidFill>
            </a:endParaRPr>
          </a:p>
        </p:txBody>
      </p:sp>
      <p:sp>
        <p:nvSpPr>
          <p:cNvPr id="82950" name="Footer Placeholder 2"/>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8042" eaLnBrk="0" hangingPunct="0">
              <a:defRPr sz="1400">
                <a:solidFill>
                  <a:schemeClr val="bg2"/>
                </a:solidFill>
                <a:latin typeface="Arial" charset="0"/>
                <a:ea typeface="ＭＳ Ｐゴシック" charset="0"/>
              </a:defRPr>
            </a:lvl1pPr>
            <a:lvl2pPr marL="741167" indent="-285064" defTabSz="928042" eaLnBrk="0" hangingPunct="0">
              <a:defRPr sz="1400">
                <a:solidFill>
                  <a:schemeClr val="bg2"/>
                </a:solidFill>
                <a:latin typeface="Arial" charset="0"/>
                <a:ea typeface="ＭＳ Ｐゴシック" charset="0"/>
              </a:defRPr>
            </a:lvl2pPr>
            <a:lvl3pPr marL="1140257" indent="-228051" defTabSz="928042" eaLnBrk="0" hangingPunct="0">
              <a:defRPr sz="1400">
                <a:solidFill>
                  <a:schemeClr val="bg2"/>
                </a:solidFill>
                <a:latin typeface="Arial" charset="0"/>
                <a:ea typeface="ＭＳ Ｐゴシック" charset="0"/>
              </a:defRPr>
            </a:lvl3pPr>
            <a:lvl4pPr marL="1596360" indent="-228051" defTabSz="928042" eaLnBrk="0" hangingPunct="0">
              <a:defRPr sz="1400">
                <a:solidFill>
                  <a:schemeClr val="bg2"/>
                </a:solidFill>
                <a:latin typeface="Arial" charset="0"/>
                <a:ea typeface="ＭＳ Ｐゴシック" charset="0"/>
              </a:defRPr>
            </a:lvl4pPr>
            <a:lvl5pPr marL="2052462" indent="-228051" defTabSz="928042" eaLnBrk="0" hangingPunct="0">
              <a:defRPr sz="1400">
                <a:solidFill>
                  <a:schemeClr val="bg2"/>
                </a:solidFill>
                <a:latin typeface="Arial" charset="0"/>
                <a:ea typeface="ＭＳ Ｐゴシック" charset="0"/>
              </a:defRPr>
            </a:lvl5pPr>
            <a:lvl6pPr marL="2508565" indent="-228051" defTabSz="928042" eaLnBrk="0" fontAlgn="base" hangingPunct="0">
              <a:spcBef>
                <a:spcPct val="50000"/>
              </a:spcBef>
              <a:spcAft>
                <a:spcPct val="0"/>
              </a:spcAft>
              <a:defRPr sz="1400">
                <a:solidFill>
                  <a:schemeClr val="bg2"/>
                </a:solidFill>
                <a:latin typeface="Arial" charset="0"/>
                <a:ea typeface="ＭＳ Ｐゴシック" charset="0"/>
              </a:defRPr>
            </a:lvl6pPr>
            <a:lvl7pPr marL="2964668" indent="-228051" defTabSz="928042" eaLnBrk="0" fontAlgn="base" hangingPunct="0">
              <a:spcBef>
                <a:spcPct val="50000"/>
              </a:spcBef>
              <a:spcAft>
                <a:spcPct val="0"/>
              </a:spcAft>
              <a:defRPr sz="1400">
                <a:solidFill>
                  <a:schemeClr val="bg2"/>
                </a:solidFill>
                <a:latin typeface="Arial" charset="0"/>
                <a:ea typeface="ＭＳ Ｐゴシック" charset="0"/>
              </a:defRPr>
            </a:lvl7pPr>
            <a:lvl8pPr marL="3420770" indent="-228051" defTabSz="928042" eaLnBrk="0" fontAlgn="base" hangingPunct="0">
              <a:spcBef>
                <a:spcPct val="50000"/>
              </a:spcBef>
              <a:spcAft>
                <a:spcPct val="0"/>
              </a:spcAft>
              <a:defRPr sz="1400">
                <a:solidFill>
                  <a:schemeClr val="bg2"/>
                </a:solidFill>
                <a:latin typeface="Arial" charset="0"/>
                <a:ea typeface="ＭＳ Ｐゴシック" charset="0"/>
              </a:defRPr>
            </a:lvl8pPr>
            <a:lvl9pPr marL="3876873" indent="-228051" defTabSz="928042" eaLnBrk="0" fontAlgn="base" hangingPunct="0">
              <a:spcBef>
                <a:spcPct val="50000"/>
              </a:spcBef>
              <a:spcAft>
                <a:spcPct val="0"/>
              </a:spcAft>
              <a:defRPr sz="1400">
                <a:solidFill>
                  <a:schemeClr val="bg2"/>
                </a:solidFill>
                <a:latin typeface="Arial" charset="0"/>
                <a:ea typeface="ＭＳ Ｐゴシック" charset="0"/>
              </a:defRPr>
            </a:lvl9pPr>
          </a:lstStyle>
          <a:p>
            <a:pPr eaLnBrk="1" hangingPunct="1"/>
            <a:r>
              <a:rPr lang="en-US" sz="1200">
                <a:solidFill>
                  <a:srgbClr val="000000"/>
                </a:solidFill>
              </a:rPr>
              <a:t>For CA-PAMR Committee members and project staff</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9F3FA3-B954-264A-B414-8AF5A591C0F3}" type="slidenum">
              <a:rPr lang="en-US" smtClean="0"/>
              <a:pPr/>
              <a:t>50</a:t>
            </a:fld>
            <a:endParaRPr lang="en-US"/>
          </a:p>
        </p:txBody>
      </p:sp>
    </p:spTree>
    <p:extLst>
      <p:ext uri="{BB962C8B-B14F-4D97-AF65-F5344CB8AC3E}">
        <p14:creationId xmlns:p14="http://schemas.microsoft.com/office/powerpoint/2010/main" val="3233294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The 45% reduction in maternal death is not statistically significant</a:t>
            </a:r>
            <a:r>
              <a:rPr lang="en-US" baseline="0" dirty="0" smtClean="0"/>
              <a:t> but clinically important. </a:t>
            </a:r>
            <a:endParaRPr lang="en-US" dirty="0"/>
          </a:p>
        </p:txBody>
      </p:sp>
      <p:sp>
        <p:nvSpPr>
          <p:cNvPr id="4" name="Slide Number Placeholder 3"/>
          <p:cNvSpPr>
            <a:spLocks noGrp="1"/>
          </p:cNvSpPr>
          <p:nvPr>
            <p:ph type="sldNum" sz="quarter" idx="10"/>
          </p:nvPr>
        </p:nvSpPr>
        <p:spPr/>
        <p:txBody>
          <a:bodyPr/>
          <a:lstStyle/>
          <a:p>
            <a:pPr>
              <a:defRPr/>
            </a:pPr>
            <a:fld id="{A46471BD-F3E2-5244-A951-C2BD0D938176}" type="slidenum">
              <a:rPr lang="en-US" smtClean="0"/>
              <a:pPr>
                <a:defRPr/>
              </a:pPr>
              <a:t>55</a:t>
            </a:fld>
            <a:endParaRPr lang="en-US"/>
          </a:p>
        </p:txBody>
      </p:sp>
    </p:spTree>
    <p:extLst>
      <p:ext uri="{BB962C8B-B14F-4D97-AF65-F5344CB8AC3E}">
        <p14:creationId xmlns:p14="http://schemas.microsoft.com/office/powerpoint/2010/main" val="2682293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ACOG did not recommend the use of magnesium sulfate in the case of mild preeclampsia because 109 patients had to be treated to prevent one case of eclampsia.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the case of severe preeclampsia, 63 patients needed to be treated to prevent eclampsia, and the use of magnesium sulfate was recommended.</a:t>
            </a:r>
            <a:endParaRPr lang="en-US" dirty="0"/>
          </a:p>
        </p:txBody>
      </p:sp>
      <p:sp>
        <p:nvSpPr>
          <p:cNvPr id="4" name="Slide Number Placeholder 3"/>
          <p:cNvSpPr>
            <a:spLocks noGrp="1"/>
          </p:cNvSpPr>
          <p:nvPr>
            <p:ph type="sldNum" sz="quarter" idx="10"/>
          </p:nvPr>
        </p:nvSpPr>
        <p:spPr/>
        <p:txBody>
          <a:bodyPr/>
          <a:lstStyle/>
          <a:p>
            <a:pPr>
              <a:defRPr/>
            </a:pPr>
            <a:fld id="{A46471BD-F3E2-5244-A951-C2BD0D938176}" type="slidenum">
              <a:rPr lang="en-US" smtClean="0"/>
              <a:pPr>
                <a:defRPr/>
              </a:pPr>
              <a:t>56</a:t>
            </a:fld>
            <a:endParaRPr lang="en-US"/>
          </a:p>
        </p:txBody>
      </p:sp>
    </p:spTree>
    <p:extLst>
      <p:ext uri="{BB962C8B-B14F-4D97-AF65-F5344CB8AC3E}">
        <p14:creationId xmlns:p14="http://schemas.microsoft.com/office/powerpoint/2010/main" val="2384052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9F3FA3-B954-264A-B414-8AF5A591C0F3}" type="slidenum">
              <a:rPr lang="en-US" smtClean="0"/>
              <a:pPr/>
              <a:t>58</a:t>
            </a:fld>
            <a:endParaRPr lang="en-US"/>
          </a:p>
        </p:txBody>
      </p:sp>
    </p:spTree>
    <p:extLst>
      <p:ext uri="{BB962C8B-B14F-4D97-AF65-F5344CB8AC3E}">
        <p14:creationId xmlns:p14="http://schemas.microsoft.com/office/powerpoint/2010/main" val="2565631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xfrm>
            <a:off x="1104900" y="696913"/>
            <a:ext cx="4648200" cy="3486150"/>
          </a:xfrm>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smtClean="0">
                <a:ea typeface="ＭＳ Ｐゴシック" charset="0"/>
                <a:cs typeface="ＭＳ Ｐゴシック" charset="0"/>
              </a:rPr>
              <a:t>Preeclampsia and non-preeclampsia cases have about the same proportion of deaths in the 2 week postpartum period, so targeting early follow-up for preeclampsia should help to address this group of patients.</a:t>
            </a:r>
            <a:endParaRPr lang="en-US" b="0" dirty="0" smtClean="0">
              <a:ea typeface="ＭＳ Ｐゴシック" charset="0"/>
              <a:cs typeface="ＭＳ Ｐゴシック" charset="0"/>
            </a:endParaRPr>
          </a:p>
          <a:p>
            <a:pPr eaLnBrk="1" hangingPunct="1"/>
            <a:endParaRPr lang="en-US" sz="1200" dirty="0" smtClean="0">
              <a:ea typeface="ＭＳ Ｐゴシック" charset="0"/>
              <a:cs typeface="ＭＳ Ｐゴシック" charset="0"/>
            </a:endParaRPr>
          </a:p>
          <a:p>
            <a:pPr eaLnBrk="1" hangingPunct="1"/>
            <a:r>
              <a:rPr lang="en-US" sz="1200" dirty="0" smtClean="0">
                <a:ea typeface="ＭＳ Ｐゴシック" charset="0"/>
                <a:cs typeface="ＭＳ Ｐゴシック" charset="0"/>
              </a:rPr>
              <a:t>Of the 25 cases of deaths from preeclampsia, 17/25 (68%)</a:t>
            </a:r>
            <a:r>
              <a:rPr lang="en-US" sz="1200" baseline="0" dirty="0" smtClean="0">
                <a:ea typeface="ＭＳ Ｐゴシック" charset="0"/>
                <a:cs typeface="ＭＳ Ｐゴシック" charset="0"/>
              </a:rPr>
              <a:t> occurred within 4 days of delivery.  96% of the deaths occurred within 42 days.  Only 1 death occurred more than 42 days after delivery.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Preeclampsia deaths occurred significantly closer to the delivery than all other causes (mean 7.5 days for preeclampsia vs. 28.2 days for other causes).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ea typeface="ＭＳ Ｐゴシック" charset="0"/>
              <a:cs typeface="ＭＳ Ｐゴシック" charset="0"/>
            </a:endParaRPr>
          </a:p>
          <a:p>
            <a:r>
              <a:rPr lang="en-US" sz="1200" b="1" kern="1200" dirty="0" smtClean="0">
                <a:solidFill>
                  <a:schemeClr val="tx1"/>
                </a:solidFill>
                <a:effectLst/>
                <a:latin typeface="+mn-lt"/>
                <a:ea typeface="+mn-ea"/>
                <a:cs typeface="+mn-cs"/>
              </a:rPr>
              <a:t>Timing of the Critical Event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but 3 of the women who died within 4 days postpartum were diagnosed with severe preeclampsia/HELLP on admission. Of the other three, two were diagnosed with hypertension and one had an eclamptic seizure on admission to the 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summary, 21 of the women experienced the critical event during the first two days postpartum; of the remaining four, the critical event occurred on days 6, 8, 16 and 26 postpartum.</a:t>
            </a:r>
            <a:endParaRPr lang="en-US" sz="1200" kern="1200" dirty="0">
              <a:solidFill>
                <a:schemeClr val="tx1"/>
              </a:solidFill>
              <a:effectLst/>
              <a:latin typeface="+mn-lt"/>
              <a:ea typeface="+mn-ea"/>
              <a:cs typeface="+mn-cs"/>
            </a:endParaRPr>
          </a:p>
        </p:txBody>
      </p:sp>
      <p:sp>
        <p:nvSpPr>
          <p:cNvPr id="32771"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1167" indent="-285064" eaLnBrk="0" hangingPunct="0">
              <a:defRPr sz="2400">
                <a:solidFill>
                  <a:schemeClr val="tx1"/>
                </a:solidFill>
                <a:latin typeface="Arial" charset="0"/>
                <a:ea typeface="ＭＳ Ｐゴシック" charset="0"/>
              </a:defRPr>
            </a:lvl2pPr>
            <a:lvl3pPr marL="1140257" indent="-228051" eaLnBrk="0" hangingPunct="0">
              <a:defRPr sz="2400">
                <a:solidFill>
                  <a:schemeClr val="tx1"/>
                </a:solidFill>
                <a:latin typeface="Arial" charset="0"/>
                <a:ea typeface="ＭＳ Ｐゴシック" charset="0"/>
              </a:defRPr>
            </a:lvl3pPr>
            <a:lvl4pPr marL="1596360" indent="-228051" eaLnBrk="0" hangingPunct="0">
              <a:defRPr sz="2400">
                <a:solidFill>
                  <a:schemeClr val="tx1"/>
                </a:solidFill>
                <a:latin typeface="Arial" charset="0"/>
                <a:ea typeface="ＭＳ Ｐゴシック" charset="0"/>
              </a:defRPr>
            </a:lvl4pPr>
            <a:lvl5pPr marL="2052462" indent="-228051" eaLnBrk="0" hangingPunct="0">
              <a:defRPr sz="2400">
                <a:solidFill>
                  <a:schemeClr val="tx1"/>
                </a:solidFill>
                <a:latin typeface="Arial" charset="0"/>
                <a:ea typeface="ＭＳ Ｐゴシック" charset="0"/>
              </a:defRPr>
            </a:lvl5pPr>
            <a:lvl6pPr marL="2508565" indent="-228051" eaLnBrk="0" fontAlgn="base" hangingPunct="0">
              <a:spcBef>
                <a:spcPct val="0"/>
              </a:spcBef>
              <a:spcAft>
                <a:spcPct val="0"/>
              </a:spcAft>
              <a:defRPr sz="2400">
                <a:solidFill>
                  <a:schemeClr val="tx1"/>
                </a:solidFill>
                <a:latin typeface="Arial" charset="0"/>
                <a:ea typeface="ＭＳ Ｐゴシック" charset="0"/>
              </a:defRPr>
            </a:lvl6pPr>
            <a:lvl7pPr marL="2964668" indent="-228051" eaLnBrk="0" fontAlgn="base" hangingPunct="0">
              <a:spcBef>
                <a:spcPct val="0"/>
              </a:spcBef>
              <a:spcAft>
                <a:spcPct val="0"/>
              </a:spcAft>
              <a:defRPr sz="2400">
                <a:solidFill>
                  <a:schemeClr val="tx1"/>
                </a:solidFill>
                <a:latin typeface="Arial" charset="0"/>
                <a:ea typeface="ＭＳ Ｐゴシック" charset="0"/>
              </a:defRPr>
            </a:lvl7pPr>
            <a:lvl8pPr marL="3420770" indent="-228051" eaLnBrk="0" fontAlgn="base" hangingPunct="0">
              <a:spcBef>
                <a:spcPct val="0"/>
              </a:spcBef>
              <a:spcAft>
                <a:spcPct val="0"/>
              </a:spcAft>
              <a:defRPr sz="2400">
                <a:solidFill>
                  <a:schemeClr val="tx1"/>
                </a:solidFill>
                <a:latin typeface="Arial" charset="0"/>
                <a:ea typeface="ＭＳ Ｐゴシック" charset="0"/>
              </a:defRPr>
            </a:lvl8pPr>
            <a:lvl9pPr marL="3876873" indent="-2280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937BE9-DAF0-1646-9A26-0499CC869F37}" type="datetime1">
              <a:rPr lang="en-US" sz="1200" smtClean="0">
                <a:solidFill>
                  <a:srgbClr val="000000"/>
                </a:solidFill>
              </a:rPr>
              <a:t>1/31/14</a:t>
            </a:fld>
            <a:endParaRPr lang="en-US" sz="1200">
              <a:solidFill>
                <a:srgbClr val="000000"/>
              </a:solidFill>
            </a:endParaRPr>
          </a:p>
        </p:txBody>
      </p:sp>
      <p:sp>
        <p:nvSpPr>
          <p:cNvPr id="7" name="Header Placeholder 6"/>
          <p:cNvSpPr>
            <a:spLocks noGrp="1"/>
          </p:cNvSpPr>
          <p:nvPr>
            <p:ph type="hdr" sz="quarter"/>
          </p:nvPr>
        </p:nvSpPr>
        <p:spPr/>
        <p:txBody>
          <a:bodyPr/>
          <a:lstStyle/>
          <a:p>
            <a:pPr>
              <a:defRPr/>
            </a:pPr>
            <a:r>
              <a:rPr lang="en-US">
                <a:solidFill>
                  <a:srgbClr val="000000"/>
                </a:solidFill>
                <a:latin typeface="Calibri"/>
              </a:rPr>
              <a:t>CA-PAMR Technical Report 2002-2004</a:t>
            </a:r>
          </a:p>
        </p:txBody>
      </p:sp>
      <p:sp>
        <p:nvSpPr>
          <p:cNvPr id="32773"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1167" indent="-285064" eaLnBrk="0" hangingPunct="0">
              <a:defRPr sz="2400">
                <a:solidFill>
                  <a:schemeClr val="tx1"/>
                </a:solidFill>
                <a:latin typeface="Arial" charset="0"/>
                <a:ea typeface="ＭＳ Ｐゴシック" charset="0"/>
              </a:defRPr>
            </a:lvl2pPr>
            <a:lvl3pPr marL="1140257" indent="-228051" eaLnBrk="0" hangingPunct="0">
              <a:defRPr sz="2400">
                <a:solidFill>
                  <a:schemeClr val="tx1"/>
                </a:solidFill>
                <a:latin typeface="Arial" charset="0"/>
                <a:ea typeface="ＭＳ Ｐゴシック" charset="0"/>
              </a:defRPr>
            </a:lvl3pPr>
            <a:lvl4pPr marL="1596360" indent="-228051" eaLnBrk="0" hangingPunct="0">
              <a:defRPr sz="2400">
                <a:solidFill>
                  <a:schemeClr val="tx1"/>
                </a:solidFill>
                <a:latin typeface="Arial" charset="0"/>
                <a:ea typeface="ＭＳ Ｐゴシック" charset="0"/>
              </a:defRPr>
            </a:lvl4pPr>
            <a:lvl5pPr marL="2052462" indent="-228051" eaLnBrk="0" hangingPunct="0">
              <a:defRPr sz="2400">
                <a:solidFill>
                  <a:schemeClr val="tx1"/>
                </a:solidFill>
                <a:latin typeface="Arial" charset="0"/>
                <a:ea typeface="ＭＳ Ｐゴシック" charset="0"/>
              </a:defRPr>
            </a:lvl5pPr>
            <a:lvl6pPr marL="2508565" indent="-228051" eaLnBrk="0" fontAlgn="base" hangingPunct="0">
              <a:spcBef>
                <a:spcPct val="0"/>
              </a:spcBef>
              <a:spcAft>
                <a:spcPct val="0"/>
              </a:spcAft>
              <a:defRPr sz="2400">
                <a:solidFill>
                  <a:schemeClr val="tx1"/>
                </a:solidFill>
                <a:latin typeface="Arial" charset="0"/>
                <a:ea typeface="ＭＳ Ｐゴシック" charset="0"/>
              </a:defRPr>
            </a:lvl6pPr>
            <a:lvl7pPr marL="2964668" indent="-228051" eaLnBrk="0" fontAlgn="base" hangingPunct="0">
              <a:spcBef>
                <a:spcPct val="0"/>
              </a:spcBef>
              <a:spcAft>
                <a:spcPct val="0"/>
              </a:spcAft>
              <a:defRPr sz="2400">
                <a:solidFill>
                  <a:schemeClr val="tx1"/>
                </a:solidFill>
                <a:latin typeface="Arial" charset="0"/>
                <a:ea typeface="ＭＳ Ｐゴシック" charset="0"/>
              </a:defRPr>
            </a:lvl7pPr>
            <a:lvl8pPr marL="3420770" indent="-228051" eaLnBrk="0" fontAlgn="base" hangingPunct="0">
              <a:spcBef>
                <a:spcPct val="0"/>
              </a:spcBef>
              <a:spcAft>
                <a:spcPct val="0"/>
              </a:spcAft>
              <a:defRPr sz="2400">
                <a:solidFill>
                  <a:schemeClr val="tx1"/>
                </a:solidFill>
                <a:latin typeface="Arial" charset="0"/>
                <a:ea typeface="ＭＳ Ｐゴシック" charset="0"/>
              </a:defRPr>
            </a:lvl8pPr>
            <a:lvl9pPr marL="3876873" indent="-2280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5B3C0C-3964-A84D-9587-2C4A7B590EEE}" type="slidenum">
              <a:rPr lang="en-US" sz="1200">
                <a:solidFill>
                  <a:srgbClr val="000000"/>
                </a:solidFill>
              </a:rPr>
              <a:pPr eaLnBrk="1" hangingPunct="1"/>
              <a:t>59</a:t>
            </a:fld>
            <a:endParaRPr lang="en-US" sz="1200">
              <a:solidFill>
                <a:srgbClr val="000000"/>
              </a:solidFill>
            </a:endParaRPr>
          </a:p>
        </p:txBody>
      </p:sp>
      <p:sp>
        <p:nvSpPr>
          <p:cNvPr id="2" name="Footer Placeholder 1"/>
          <p:cNvSpPr>
            <a:spLocks noGrp="1"/>
          </p:cNvSpPr>
          <p:nvPr>
            <p:ph type="ftr" sz="quarter" idx="4"/>
          </p:nvPr>
        </p:nvSpPr>
        <p:spPr/>
        <p:txBody>
          <a:bodyPr/>
          <a:lstStyle/>
          <a:p>
            <a:pPr>
              <a:defRPr/>
            </a:pPr>
            <a:r>
              <a:rPr lang="en-US">
                <a:solidFill>
                  <a:srgbClr val="000000"/>
                </a:solidFill>
                <a:latin typeface="Calibri"/>
              </a:rPr>
              <a:t>CONFIDENTIAL _ not for distribution outside CA-PAMR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PRES: Posterior Reversible Encephalopathy Syndrome</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65</a:t>
            </a:fld>
            <a:endParaRPr lang="en-US"/>
          </a:p>
        </p:txBody>
      </p:sp>
    </p:spTree>
    <p:extLst>
      <p:ext uri="{BB962C8B-B14F-4D97-AF65-F5344CB8AC3E}">
        <p14:creationId xmlns:p14="http://schemas.microsoft.com/office/powerpoint/2010/main" val="1299223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Late postpartum</a:t>
            </a:r>
            <a:r>
              <a:rPr lang="en-US" baseline="0" dirty="0" smtClean="0"/>
              <a:t> period is &gt; 48 </a:t>
            </a:r>
            <a:r>
              <a:rPr lang="en-US" baseline="0" dirty="0" err="1" smtClean="0"/>
              <a:t>hrs</a:t>
            </a:r>
            <a:r>
              <a:rPr lang="en-US" baseline="0" dirty="0" smtClean="0"/>
              <a:t>, up to 4 weeks .</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68</a:t>
            </a:fld>
            <a:endParaRPr lang="en-US"/>
          </a:p>
        </p:txBody>
      </p:sp>
    </p:spTree>
    <p:extLst>
      <p:ext uri="{BB962C8B-B14F-4D97-AF65-F5344CB8AC3E}">
        <p14:creationId xmlns:p14="http://schemas.microsoft.com/office/powerpoint/2010/main" val="1538376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These clinical</a:t>
            </a:r>
            <a:r>
              <a:rPr lang="en-US" baseline="0" dirty="0" smtClean="0"/>
              <a:t> pearls emphasize the importance of early postpartum follow-up in women diagnosed with hypertension, preeclampsia or </a:t>
            </a:r>
            <a:r>
              <a:rPr lang="en-US" baseline="0" dirty="0" err="1" smtClean="0"/>
              <a:t>eclampsia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69</a:t>
            </a:fld>
            <a:endParaRPr lang="en-US"/>
          </a:p>
        </p:txBody>
      </p:sp>
    </p:spTree>
    <p:extLst>
      <p:ext uri="{BB962C8B-B14F-4D97-AF65-F5344CB8AC3E}">
        <p14:creationId xmlns:p14="http://schemas.microsoft.com/office/powerpoint/2010/main" val="698197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Here  is an example of</a:t>
            </a:r>
            <a:r>
              <a:rPr lang="en-US" baseline="0" dirty="0" smtClean="0"/>
              <a:t> </a:t>
            </a:r>
            <a:r>
              <a:rPr lang="en-US" dirty="0" smtClean="0"/>
              <a:t>patient</a:t>
            </a:r>
            <a:r>
              <a:rPr lang="en-US" baseline="0" dirty="0" smtClean="0"/>
              <a:t> education materials from the Preeclampsia Foundation.</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70</a:t>
            </a:fld>
            <a:endParaRPr lang="en-US"/>
          </a:p>
        </p:txBody>
      </p:sp>
    </p:spTree>
    <p:extLst>
      <p:ext uri="{BB962C8B-B14F-4D97-AF65-F5344CB8AC3E}">
        <p14:creationId xmlns:p14="http://schemas.microsoft.com/office/powerpoint/2010/main" val="496261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Education strategies include</a:t>
            </a:r>
            <a:r>
              <a:rPr lang="en-US" baseline="0" dirty="0" smtClean="0"/>
              <a:t> a clear and simply written list of patient symptoms to share with patients and their families during prenatal visits and upon discharge from the hospital.  Written instructions should help patients to recognize preeclampsia symptoms and seek care.</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71</a:t>
            </a:fld>
            <a:endParaRPr lang="en-US"/>
          </a:p>
        </p:txBody>
      </p:sp>
    </p:spTree>
    <p:extLst>
      <p:ext uri="{BB962C8B-B14F-4D97-AF65-F5344CB8AC3E}">
        <p14:creationId xmlns:p14="http://schemas.microsoft.com/office/powerpoint/2010/main" val="213704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the process we go</a:t>
            </a:r>
            <a:r>
              <a:rPr lang="en-US" baseline="0" dirty="0" smtClean="0"/>
              <a:t> through to collect and analyze the data that guides us towards toolkit development.</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6</a:t>
            </a:fld>
            <a:endParaRPr lang="en-US"/>
          </a:p>
        </p:txBody>
      </p:sp>
    </p:spTree>
    <p:extLst>
      <p:ext uri="{BB962C8B-B14F-4D97-AF65-F5344CB8AC3E}">
        <p14:creationId xmlns:p14="http://schemas.microsoft.com/office/powerpoint/2010/main" val="87095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Champions</a:t>
            </a:r>
            <a:r>
              <a:rPr lang="en-US" baseline="0" dirty="0" smtClean="0"/>
              <a:t> will be both local at each hospital, regional (through hospital local OB groups) and nationally by being in alignment with organizations like ACOG, SOGC, NICE.  </a:t>
            </a:r>
          </a:p>
          <a:p>
            <a:pPr marL="0" indent="0">
              <a:buFontTx/>
              <a:buNone/>
            </a:pPr>
            <a:r>
              <a:rPr lang="en-US" baseline="0" dirty="0" smtClean="0"/>
              <a:t>Distribute the rationale and evidence including: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Data from maternal mortality reviews and other large databases. This may still be received with resistance as most physicians and other healthcare professionals will view their own personal experience as different.</a:t>
            </a:r>
          </a:p>
          <a:p>
            <a:pPr marL="171450" indent="-171450">
              <a:buFontTx/>
              <a:buChar char="-"/>
            </a:pPr>
            <a:r>
              <a:rPr lang="en-US" baseline="0" dirty="0" smtClean="0"/>
              <a:t>Distribute the evidence and rationale through publications, and local and regional presentations.</a:t>
            </a:r>
          </a:p>
        </p:txBody>
      </p:sp>
      <p:sp>
        <p:nvSpPr>
          <p:cNvPr id="4" name="Slide Number Placeholder 3"/>
          <p:cNvSpPr>
            <a:spLocks noGrp="1"/>
          </p:cNvSpPr>
          <p:nvPr>
            <p:ph type="sldNum" sz="quarter" idx="10"/>
          </p:nvPr>
        </p:nvSpPr>
        <p:spPr/>
        <p:txBody>
          <a:bodyPr/>
          <a:lstStyle/>
          <a:p>
            <a:pPr>
              <a:defRPr/>
            </a:pPr>
            <a:fld id="{A46471BD-F3E2-5244-A951-C2BD0D938176}" type="slidenum">
              <a:rPr lang="en-US" smtClean="0">
                <a:solidFill>
                  <a:srgbClr val="000000"/>
                </a:solidFill>
              </a:rPr>
              <a:pPr>
                <a:defRPr/>
              </a:pPr>
              <a:t>72</a:t>
            </a:fld>
            <a:endParaRPr lang="en-US">
              <a:solidFill>
                <a:srgbClr val="000000"/>
              </a:solidFill>
            </a:endParaRPr>
          </a:p>
        </p:txBody>
      </p:sp>
    </p:spTree>
    <p:extLst>
      <p:ext uri="{BB962C8B-B14F-4D97-AF65-F5344CB8AC3E}">
        <p14:creationId xmlns:p14="http://schemas.microsoft.com/office/powerpoint/2010/main" val="39453249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96F38E-2D6D-435C-8449-0DE9CBF9143F}" type="slidenum">
              <a:rPr lang="en-US" smtClean="0"/>
              <a:pPr>
                <a:defRPr/>
              </a:pPr>
              <a:t>73</a:t>
            </a:fld>
            <a:endParaRPr lang="en-US"/>
          </a:p>
        </p:txBody>
      </p:sp>
    </p:spTree>
    <p:extLst>
      <p:ext uri="{BB962C8B-B14F-4D97-AF65-F5344CB8AC3E}">
        <p14:creationId xmlns:p14="http://schemas.microsoft.com/office/powerpoint/2010/main" val="806221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xfrm>
            <a:off x="1020763" y="412750"/>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rPr>
              <a:t>TALKING </a:t>
            </a:r>
            <a:r>
              <a:rPr lang="en-US" dirty="0">
                <a:latin typeface="Arial" charset="0"/>
              </a:rPr>
              <a:t>POINTS:  </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CA PAMR Committee judged that there was a strong-to-good chance to have altered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fatal outcome in 40% of all the pregnancy-related deaths in California in 2002 to 2004. </a:t>
            </a:r>
          </a:p>
          <a:p>
            <a:pPr eaLnBrk="1" hangingPunct="1">
              <a:spcBef>
                <a:spcPct val="0"/>
              </a:spcBef>
            </a:pPr>
            <a:endParaRPr lang="en-US" dirty="0">
              <a:latin typeface="Arial" charset="0"/>
            </a:endParaRPr>
          </a:p>
          <a:p>
            <a:pPr eaLnBrk="1" hangingPunct="1">
              <a:spcBef>
                <a:spcPct val="0"/>
              </a:spcBef>
            </a:pPr>
            <a:r>
              <a:rPr lang="en-US" dirty="0" smtClean="0">
                <a:latin typeface="Arial" charset="0"/>
              </a:rPr>
              <a:t>12 </a:t>
            </a:r>
            <a:r>
              <a:rPr lang="en-US" dirty="0">
                <a:latin typeface="Arial" charset="0"/>
              </a:rPr>
              <a:t>of the </a:t>
            </a:r>
            <a:r>
              <a:rPr lang="en-US" dirty="0" smtClean="0">
                <a:latin typeface="Arial" charset="0"/>
              </a:rPr>
              <a:t>25 </a:t>
            </a:r>
            <a:r>
              <a:rPr lang="en-US" dirty="0">
                <a:latin typeface="Arial" charset="0"/>
              </a:rPr>
              <a:t>cases of preeclampsia (50%) had a good–to-strong chance to alter outcome. </a:t>
            </a:r>
          </a:p>
          <a:p>
            <a:pPr eaLnBrk="1" hangingPunct="1">
              <a:spcBef>
                <a:spcPct val="0"/>
              </a:spcBef>
            </a:pPr>
            <a:r>
              <a:rPr lang="en-US" dirty="0">
                <a:latin typeface="Arial" charset="0"/>
              </a:rPr>
              <a:t>In comparison, none of the 15 deaths from amniotic fluid embolism had a good-to-strong chance to alter outcome. </a:t>
            </a:r>
          </a:p>
          <a:p>
            <a:pPr eaLnBrk="1" hangingPunct="1">
              <a:spcBef>
                <a:spcPct val="0"/>
              </a:spcBef>
            </a:pPr>
            <a:r>
              <a:rPr lang="en-US" dirty="0">
                <a:latin typeface="Arial" charset="0"/>
              </a:rPr>
              <a:t> </a:t>
            </a:r>
          </a:p>
          <a:p>
            <a:pPr eaLnBrk="1" hangingPunct="1">
              <a:spcBef>
                <a:spcPct val="0"/>
              </a:spcBef>
            </a:pPr>
            <a:r>
              <a:rPr lang="en-US" dirty="0" smtClean="0">
                <a:latin typeface="Arial" charset="0"/>
              </a:rPr>
              <a:t>Data </a:t>
            </a:r>
            <a:r>
              <a:rPr lang="en-US" dirty="0">
                <a:latin typeface="Arial" charset="0"/>
              </a:rPr>
              <a:t>Source: CA PAMR, Pregnancy-Related Deaths; 2002-2004 (N=145)</a:t>
            </a:r>
          </a:p>
          <a:p>
            <a:pPr eaLnBrk="1" hangingPunct="1">
              <a:spcBef>
                <a:spcPct val="0"/>
              </a:spcBef>
            </a:pPr>
            <a:endParaRPr lang="en-US" dirty="0">
              <a:latin typeface="Arial" charset="0"/>
            </a:endParaRPr>
          </a:p>
        </p:txBody>
      </p:sp>
      <p:sp>
        <p:nvSpPr>
          <p:cNvPr id="14029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872" indent="-285720" eaLnBrk="0" hangingPunct="0">
              <a:defRPr sz="2400">
                <a:solidFill>
                  <a:schemeClr val="tx1"/>
                </a:solidFill>
                <a:latin typeface="Calibri" charset="0"/>
                <a:ea typeface="ＭＳ Ｐゴシック" charset="0"/>
              </a:defRPr>
            </a:lvl2pPr>
            <a:lvl3pPr marL="1142880" indent="-228576" eaLnBrk="0" hangingPunct="0">
              <a:defRPr sz="2400">
                <a:solidFill>
                  <a:schemeClr val="tx1"/>
                </a:solidFill>
                <a:latin typeface="Calibri" charset="0"/>
                <a:ea typeface="ＭＳ Ｐゴシック" charset="0"/>
              </a:defRPr>
            </a:lvl3pPr>
            <a:lvl4pPr marL="1600032" indent="-228576" eaLnBrk="0" hangingPunct="0">
              <a:defRPr sz="2400">
                <a:solidFill>
                  <a:schemeClr val="tx1"/>
                </a:solidFill>
                <a:latin typeface="Calibri" charset="0"/>
                <a:ea typeface="ＭＳ Ｐゴシック" charset="0"/>
              </a:defRPr>
            </a:lvl4pPr>
            <a:lvl5pPr marL="2057183" indent="-228576" eaLnBrk="0" hangingPunct="0">
              <a:defRPr sz="2400">
                <a:solidFill>
                  <a:schemeClr val="tx1"/>
                </a:solidFill>
                <a:latin typeface="Calibri" charset="0"/>
                <a:ea typeface="ＭＳ Ｐゴシック" charset="0"/>
              </a:defRPr>
            </a:lvl5pPr>
            <a:lvl6pPr marL="2514335" indent="-228576" eaLnBrk="0" fontAlgn="base" hangingPunct="0">
              <a:spcBef>
                <a:spcPct val="0"/>
              </a:spcBef>
              <a:spcAft>
                <a:spcPct val="0"/>
              </a:spcAft>
              <a:defRPr sz="2400">
                <a:solidFill>
                  <a:schemeClr val="tx1"/>
                </a:solidFill>
                <a:latin typeface="Calibri" charset="0"/>
                <a:ea typeface="ＭＳ Ｐゴシック" charset="0"/>
              </a:defRPr>
            </a:lvl6pPr>
            <a:lvl7pPr marL="2971487" indent="-228576" eaLnBrk="0" fontAlgn="base" hangingPunct="0">
              <a:spcBef>
                <a:spcPct val="0"/>
              </a:spcBef>
              <a:spcAft>
                <a:spcPct val="0"/>
              </a:spcAft>
              <a:defRPr sz="2400">
                <a:solidFill>
                  <a:schemeClr val="tx1"/>
                </a:solidFill>
                <a:latin typeface="Calibri" charset="0"/>
                <a:ea typeface="ＭＳ Ｐゴシック" charset="0"/>
              </a:defRPr>
            </a:lvl7pPr>
            <a:lvl8pPr marL="3428638" indent="-228576" eaLnBrk="0" fontAlgn="base" hangingPunct="0">
              <a:spcBef>
                <a:spcPct val="0"/>
              </a:spcBef>
              <a:spcAft>
                <a:spcPct val="0"/>
              </a:spcAft>
              <a:defRPr sz="2400">
                <a:solidFill>
                  <a:schemeClr val="tx1"/>
                </a:solidFill>
                <a:latin typeface="Calibri" charset="0"/>
                <a:ea typeface="ＭＳ Ｐゴシック" charset="0"/>
              </a:defRPr>
            </a:lvl8pPr>
            <a:lvl9pPr marL="3885790" indent="-228576"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200">
                <a:solidFill>
                  <a:srgbClr val="000000"/>
                </a:solidFill>
                <a:latin typeface="Arial" charset="0"/>
              </a:rPr>
              <a:t>CA-PAMR Technical Report 2002-2004</a:t>
            </a:r>
          </a:p>
        </p:txBody>
      </p:sp>
      <p:sp>
        <p:nvSpPr>
          <p:cNvPr id="140292"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872" indent="-285720" eaLnBrk="0" hangingPunct="0">
              <a:defRPr sz="2400">
                <a:solidFill>
                  <a:schemeClr val="tx1"/>
                </a:solidFill>
                <a:latin typeface="Calibri" charset="0"/>
                <a:ea typeface="ＭＳ Ｐゴシック" charset="0"/>
              </a:defRPr>
            </a:lvl2pPr>
            <a:lvl3pPr marL="1142880" indent="-228576" eaLnBrk="0" hangingPunct="0">
              <a:defRPr sz="2400">
                <a:solidFill>
                  <a:schemeClr val="tx1"/>
                </a:solidFill>
                <a:latin typeface="Calibri" charset="0"/>
                <a:ea typeface="ＭＳ Ｐゴシック" charset="0"/>
              </a:defRPr>
            </a:lvl3pPr>
            <a:lvl4pPr marL="1600032" indent="-228576" eaLnBrk="0" hangingPunct="0">
              <a:defRPr sz="2400">
                <a:solidFill>
                  <a:schemeClr val="tx1"/>
                </a:solidFill>
                <a:latin typeface="Calibri" charset="0"/>
                <a:ea typeface="ＭＳ Ｐゴシック" charset="0"/>
              </a:defRPr>
            </a:lvl4pPr>
            <a:lvl5pPr marL="2057183" indent="-228576" eaLnBrk="0" hangingPunct="0">
              <a:defRPr sz="2400">
                <a:solidFill>
                  <a:schemeClr val="tx1"/>
                </a:solidFill>
                <a:latin typeface="Calibri" charset="0"/>
                <a:ea typeface="ＭＳ Ｐゴシック" charset="0"/>
              </a:defRPr>
            </a:lvl5pPr>
            <a:lvl6pPr marL="2514335" indent="-228576" eaLnBrk="0" fontAlgn="base" hangingPunct="0">
              <a:spcBef>
                <a:spcPct val="0"/>
              </a:spcBef>
              <a:spcAft>
                <a:spcPct val="0"/>
              </a:spcAft>
              <a:defRPr sz="2400">
                <a:solidFill>
                  <a:schemeClr val="tx1"/>
                </a:solidFill>
                <a:latin typeface="Calibri" charset="0"/>
                <a:ea typeface="ＭＳ Ｐゴシック" charset="0"/>
              </a:defRPr>
            </a:lvl6pPr>
            <a:lvl7pPr marL="2971487" indent="-228576" eaLnBrk="0" fontAlgn="base" hangingPunct="0">
              <a:spcBef>
                <a:spcPct val="0"/>
              </a:spcBef>
              <a:spcAft>
                <a:spcPct val="0"/>
              </a:spcAft>
              <a:defRPr sz="2400">
                <a:solidFill>
                  <a:schemeClr val="tx1"/>
                </a:solidFill>
                <a:latin typeface="Calibri" charset="0"/>
                <a:ea typeface="ＭＳ Ｐゴシック" charset="0"/>
              </a:defRPr>
            </a:lvl7pPr>
            <a:lvl8pPr marL="3428638" indent="-228576" eaLnBrk="0" fontAlgn="base" hangingPunct="0">
              <a:spcBef>
                <a:spcPct val="0"/>
              </a:spcBef>
              <a:spcAft>
                <a:spcPct val="0"/>
              </a:spcAft>
              <a:defRPr sz="2400">
                <a:solidFill>
                  <a:schemeClr val="tx1"/>
                </a:solidFill>
                <a:latin typeface="Calibri" charset="0"/>
                <a:ea typeface="ＭＳ Ｐゴシック" charset="0"/>
              </a:defRPr>
            </a:lvl8pPr>
            <a:lvl9pPr marL="3885790" indent="-228576"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8FEBFC86-A484-2941-98C1-CAD15A7D7B5D}" type="datetime1">
              <a:rPr lang="en-US" sz="1200" smtClean="0">
                <a:solidFill>
                  <a:srgbClr val="000000"/>
                </a:solidFill>
                <a:latin typeface="Arial" charset="0"/>
              </a:rPr>
              <a:t>1/31/14</a:t>
            </a:fld>
            <a:endParaRPr lang="en-US" sz="1200">
              <a:solidFill>
                <a:srgbClr val="000000"/>
              </a:solidFill>
              <a:latin typeface="Arial" charset="0"/>
            </a:endParaRPr>
          </a:p>
        </p:txBody>
      </p:sp>
      <p:sp>
        <p:nvSpPr>
          <p:cNvPr id="140293"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872" indent="-285720" eaLnBrk="0" hangingPunct="0">
              <a:defRPr sz="2400">
                <a:solidFill>
                  <a:schemeClr val="tx1"/>
                </a:solidFill>
                <a:latin typeface="Calibri" charset="0"/>
                <a:ea typeface="ＭＳ Ｐゴシック" charset="0"/>
              </a:defRPr>
            </a:lvl2pPr>
            <a:lvl3pPr marL="1142880" indent="-228576" eaLnBrk="0" hangingPunct="0">
              <a:defRPr sz="2400">
                <a:solidFill>
                  <a:schemeClr val="tx1"/>
                </a:solidFill>
                <a:latin typeface="Calibri" charset="0"/>
                <a:ea typeface="ＭＳ Ｐゴシック" charset="0"/>
              </a:defRPr>
            </a:lvl3pPr>
            <a:lvl4pPr marL="1600032" indent="-228576" eaLnBrk="0" hangingPunct="0">
              <a:defRPr sz="2400">
                <a:solidFill>
                  <a:schemeClr val="tx1"/>
                </a:solidFill>
                <a:latin typeface="Calibri" charset="0"/>
                <a:ea typeface="ＭＳ Ｐゴシック" charset="0"/>
              </a:defRPr>
            </a:lvl4pPr>
            <a:lvl5pPr marL="2057183" indent="-228576" eaLnBrk="0" hangingPunct="0">
              <a:defRPr sz="2400">
                <a:solidFill>
                  <a:schemeClr val="tx1"/>
                </a:solidFill>
                <a:latin typeface="Calibri" charset="0"/>
                <a:ea typeface="ＭＳ Ｐゴシック" charset="0"/>
              </a:defRPr>
            </a:lvl5pPr>
            <a:lvl6pPr marL="2514335" indent="-228576" eaLnBrk="0" fontAlgn="base" hangingPunct="0">
              <a:spcBef>
                <a:spcPct val="0"/>
              </a:spcBef>
              <a:spcAft>
                <a:spcPct val="0"/>
              </a:spcAft>
              <a:defRPr sz="2400">
                <a:solidFill>
                  <a:schemeClr val="tx1"/>
                </a:solidFill>
                <a:latin typeface="Calibri" charset="0"/>
                <a:ea typeface="ＭＳ Ｐゴシック" charset="0"/>
              </a:defRPr>
            </a:lvl6pPr>
            <a:lvl7pPr marL="2971487" indent="-228576" eaLnBrk="0" fontAlgn="base" hangingPunct="0">
              <a:spcBef>
                <a:spcPct val="0"/>
              </a:spcBef>
              <a:spcAft>
                <a:spcPct val="0"/>
              </a:spcAft>
              <a:defRPr sz="2400">
                <a:solidFill>
                  <a:schemeClr val="tx1"/>
                </a:solidFill>
                <a:latin typeface="Calibri" charset="0"/>
                <a:ea typeface="ＭＳ Ｐゴシック" charset="0"/>
              </a:defRPr>
            </a:lvl7pPr>
            <a:lvl8pPr marL="3428638" indent="-228576" eaLnBrk="0" fontAlgn="base" hangingPunct="0">
              <a:spcBef>
                <a:spcPct val="0"/>
              </a:spcBef>
              <a:spcAft>
                <a:spcPct val="0"/>
              </a:spcAft>
              <a:defRPr sz="2400">
                <a:solidFill>
                  <a:schemeClr val="tx1"/>
                </a:solidFill>
                <a:latin typeface="Calibri" charset="0"/>
                <a:ea typeface="ＭＳ Ｐゴシック" charset="0"/>
              </a:defRPr>
            </a:lvl8pPr>
            <a:lvl9pPr marL="3885790" indent="-228576"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33800F6-CC2D-1F42-B6D6-4C32C6E1A627}" type="slidenum">
              <a:rPr lang="en-US" sz="1200">
                <a:solidFill>
                  <a:srgbClr val="000000"/>
                </a:solidFill>
                <a:latin typeface="Arial" charset="0"/>
              </a:rPr>
              <a:pPr eaLnBrk="1" fontAlgn="base" hangingPunct="1">
                <a:spcBef>
                  <a:spcPct val="0"/>
                </a:spcBef>
                <a:spcAft>
                  <a:spcPct val="0"/>
                </a:spcAft>
              </a:pPr>
              <a:t>7</a:t>
            </a:fld>
            <a:endParaRPr lang="en-US" sz="1200">
              <a:solidFill>
                <a:srgbClr val="000000"/>
              </a:solidFill>
              <a:latin typeface="Arial" charset="0"/>
            </a:endParaRPr>
          </a:p>
        </p:txBody>
      </p:sp>
      <p:sp>
        <p:nvSpPr>
          <p:cNvPr id="140294"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872" indent="-285720" eaLnBrk="0" hangingPunct="0">
              <a:defRPr sz="2400">
                <a:solidFill>
                  <a:schemeClr val="tx1"/>
                </a:solidFill>
                <a:latin typeface="Calibri" charset="0"/>
                <a:ea typeface="ＭＳ Ｐゴシック" charset="0"/>
              </a:defRPr>
            </a:lvl2pPr>
            <a:lvl3pPr marL="1142880" indent="-228576" eaLnBrk="0" hangingPunct="0">
              <a:defRPr sz="2400">
                <a:solidFill>
                  <a:schemeClr val="tx1"/>
                </a:solidFill>
                <a:latin typeface="Calibri" charset="0"/>
                <a:ea typeface="ＭＳ Ｐゴシック" charset="0"/>
              </a:defRPr>
            </a:lvl3pPr>
            <a:lvl4pPr marL="1600032" indent="-228576" eaLnBrk="0" hangingPunct="0">
              <a:defRPr sz="2400">
                <a:solidFill>
                  <a:schemeClr val="tx1"/>
                </a:solidFill>
                <a:latin typeface="Calibri" charset="0"/>
                <a:ea typeface="ＭＳ Ｐゴシック" charset="0"/>
              </a:defRPr>
            </a:lvl4pPr>
            <a:lvl5pPr marL="2057183" indent="-228576" eaLnBrk="0" hangingPunct="0">
              <a:defRPr sz="2400">
                <a:solidFill>
                  <a:schemeClr val="tx1"/>
                </a:solidFill>
                <a:latin typeface="Calibri" charset="0"/>
                <a:ea typeface="ＭＳ Ｐゴシック" charset="0"/>
              </a:defRPr>
            </a:lvl5pPr>
            <a:lvl6pPr marL="2514335" indent="-228576" eaLnBrk="0" fontAlgn="base" hangingPunct="0">
              <a:spcBef>
                <a:spcPct val="0"/>
              </a:spcBef>
              <a:spcAft>
                <a:spcPct val="0"/>
              </a:spcAft>
              <a:defRPr sz="2400">
                <a:solidFill>
                  <a:schemeClr val="tx1"/>
                </a:solidFill>
                <a:latin typeface="Calibri" charset="0"/>
                <a:ea typeface="ＭＳ Ｐゴシック" charset="0"/>
              </a:defRPr>
            </a:lvl6pPr>
            <a:lvl7pPr marL="2971487" indent="-228576" eaLnBrk="0" fontAlgn="base" hangingPunct="0">
              <a:spcBef>
                <a:spcPct val="0"/>
              </a:spcBef>
              <a:spcAft>
                <a:spcPct val="0"/>
              </a:spcAft>
              <a:defRPr sz="2400">
                <a:solidFill>
                  <a:schemeClr val="tx1"/>
                </a:solidFill>
                <a:latin typeface="Calibri" charset="0"/>
                <a:ea typeface="ＭＳ Ｐゴシック" charset="0"/>
              </a:defRPr>
            </a:lvl7pPr>
            <a:lvl8pPr marL="3428638" indent="-228576" eaLnBrk="0" fontAlgn="base" hangingPunct="0">
              <a:spcBef>
                <a:spcPct val="0"/>
              </a:spcBef>
              <a:spcAft>
                <a:spcPct val="0"/>
              </a:spcAft>
              <a:defRPr sz="2400">
                <a:solidFill>
                  <a:schemeClr val="tx1"/>
                </a:solidFill>
                <a:latin typeface="Calibri" charset="0"/>
                <a:ea typeface="ＭＳ Ｐゴシック" charset="0"/>
              </a:defRPr>
            </a:lvl8pPr>
            <a:lvl9pPr marL="3885790" indent="-228576"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200">
                <a:solidFill>
                  <a:srgbClr val="000000"/>
                </a:solidFill>
              </a:rPr>
              <a:t>CONFIDENTIAL _ not for distribution outside CA-PAMR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Now lets all be on the same page</a:t>
            </a:r>
            <a:r>
              <a:rPr lang="en-US" baseline="0" dirty="0" smtClean="0"/>
              <a:t> with official definitions of preeclampsia from ACOG.</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8</a:t>
            </a:fld>
            <a:endParaRPr lang="en-US"/>
          </a:p>
        </p:txBody>
      </p:sp>
    </p:spTree>
    <p:extLst>
      <p:ext uri="{BB962C8B-B14F-4D97-AF65-F5344CB8AC3E}">
        <p14:creationId xmlns:p14="http://schemas.microsoft.com/office/powerpoint/2010/main" val="3349611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The new ACOG</a:t>
            </a:r>
            <a:r>
              <a:rPr lang="en-US" baseline="0" dirty="0" smtClean="0"/>
              <a:t> guidelines which will be published in Fall 2013, may eliminate proteinuria as a criterion for diagnosis of preeclampsia.</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9</a:t>
            </a:fld>
            <a:endParaRPr lang="en-US"/>
          </a:p>
        </p:txBody>
      </p:sp>
    </p:spTree>
    <p:extLst>
      <p:ext uri="{BB962C8B-B14F-4D97-AF65-F5344CB8AC3E}">
        <p14:creationId xmlns:p14="http://schemas.microsoft.com/office/powerpoint/2010/main" val="217154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baseline="0" dirty="0" smtClean="0"/>
              <a:t>To make the diagnosis of severe PE, you need to have documented SBP of 160 or greater on two occasions 4 </a:t>
            </a:r>
            <a:r>
              <a:rPr lang="en-US" baseline="0" dirty="0" err="1" smtClean="0"/>
              <a:t>hrs</a:t>
            </a:r>
            <a:r>
              <a:rPr lang="en-US" baseline="0" dirty="0" smtClean="0"/>
              <a:t> apart.  However in the acute onset of HTN above threshold 160/105-110 it is unadvisable to wait 4 </a:t>
            </a:r>
            <a:r>
              <a:rPr lang="en-US" baseline="0" dirty="0" err="1" smtClean="0"/>
              <a:t>hrs</a:t>
            </a:r>
            <a:r>
              <a:rPr lang="en-US" baseline="0" dirty="0" smtClean="0"/>
              <a:t> for treatment. A BP should be repeated in 15 min and if still elevated above threshold, treat with antihypertensive medication within 30-60 min.</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10</a:t>
            </a:fld>
            <a:endParaRPr lang="en-US"/>
          </a:p>
        </p:txBody>
      </p:sp>
    </p:spTree>
    <p:extLst>
      <p:ext uri="{BB962C8B-B14F-4D97-AF65-F5344CB8AC3E}">
        <p14:creationId xmlns:p14="http://schemas.microsoft.com/office/powerpoint/2010/main" val="141903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grpSp>
      <p:pic>
        <p:nvPicPr>
          <p:cNvPr id="18" name="Picture 26" descr="CMQC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958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62600" y="46039"/>
            <a:ext cx="35814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5" name="Rectangle 19"/>
          <p:cNvSpPr>
            <a:spLocks noGrp="1" noChangeArrowheads="1"/>
          </p:cNvSpPr>
          <p:nvPr>
            <p:ph type="ctrTitle"/>
          </p:nvPr>
        </p:nvSpPr>
        <p:spPr>
          <a:xfrm>
            <a:off x="2971800" y="1828800"/>
            <a:ext cx="6019800" cy="2209800"/>
          </a:xfrm>
        </p:spPr>
        <p:txBody>
          <a:bodyPr/>
          <a:lstStyle>
            <a:lvl1pPr>
              <a:defRPr sz="4600">
                <a:solidFill>
                  <a:srgbClr val="FFFFFF"/>
                </a:solidFill>
              </a:defRPr>
            </a:lvl1pPr>
          </a:lstStyle>
          <a:p>
            <a:r>
              <a:rPr lang="en-US" smtClean="0"/>
              <a:t>Click to edit Master title style</a:t>
            </a:r>
            <a:endParaRPr lang="en-US"/>
          </a:p>
        </p:txBody>
      </p:sp>
      <p:sp>
        <p:nvSpPr>
          <p:cNvPr id="29716" name="Rectangle 20"/>
          <p:cNvSpPr>
            <a:spLocks noGrp="1" noChangeArrowheads="1"/>
          </p:cNvSpPr>
          <p:nvPr>
            <p:ph type="subTitle" idx="1"/>
          </p:nvPr>
        </p:nvSpPr>
        <p:spPr>
          <a:xfrm>
            <a:off x="2438400" y="4267200"/>
            <a:ext cx="6705600" cy="2286000"/>
          </a:xfrm>
        </p:spPr>
        <p:txBody>
          <a:bodyPr/>
          <a:lstStyle>
            <a:lvl1pPr marL="0" indent="0">
              <a:buFont typeface="Wingdings" pitchFamily="-65" charset="2"/>
              <a:buNone/>
              <a:defRPr sz="2000"/>
            </a:lvl1pPr>
          </a:lstStyle>
          <a:p>
            <a:r>
              <a:rPr lang="en-US" smtClean="0"/>
              <a:t>Click to edit Master subtitle style</a:t>
            </a:r>
            <a:endParaRPr lang="en-US"/>
          </a:p>
        </p:txBody>
      </p:sp>
      <p:sp>
        <p:nvSpPr>
          <p:cNvPr id="20" name="Rectangle 16"/>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sz="1200">
                <a:ea typeface="ＭＳ Ｐゴシック" charset="-128"/>
                <a:cs typeface="ＭＳ Ｐゴシック"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21" name="Rectangle 1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2" name="Rectangle 18"/>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Arial Black" charset="0"/>
              </a:defRPr>
            </a:lvl1pPr>
          </a:lstStyle>
          <a:p>
            <a:pPr defTabSz="914400" fontAlgn="base">
              <a:spcBef>
                <a:spcPct val="0"/>
              </a:spcBef>
              <a:spcAft>
                <a:spcPct val="0"/>
              </a:spcAft>
              <a:defRPr/>
            </a:pPr>
            <a:fld id="{29072B87-B1D8-1F47-AFF7-7C29E921F49D}" type="slidenum">
              <a:rPr lang="en-US" smtClean="0">
                <a:solidFill>
                  <a:srgbClr val="000000"/>
                </a:solidFill>
                <a:ea typeface="ＭＳ Ｐゴシック" charset="0"/>
                <a:cs typeface="ＭＳ Ｐゴシック" charset="0"/>
              </a:rPr>
              <a:t>‹#›</a:t>
            </a:fld>
            <a:endParaRPr lang="en-US"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62446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3088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55269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14400"/>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45307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26623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03956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Footer Placeholder 4"/>
          <p:cNvSpPr>
            <a:spLocks noGrp="1"/>
          </p:cNvSpPr>
          <p:nvPr>
            <p:ph type="ftr" sz="quarter" idx="11"/>
          </p:nvPr>
        </p:nvSpPr>
        <p:spPr>
          <a:xfrm>
            <a:off x="381000" y="6248400"/>
            <a:ext cx="5638800" cy="457200"/>
          </a:xfrm>
          <a:prstGeom prst="rect">
            <a:avLst/>
          </a:prstGeom>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defRPr/>
            </a:lvl1pPr>
          </a:lstStyle>
          <a:p>
            <a:pPr algn="ctr" defTabSz="914400" eaLnBrk="0" fontAlgn="base" hangingPunct="0">
              <a:spcBef>
                <a:spcPct val="0"/>
              </a:spcBef>
              <a:spcAft>
                <a:spcPct val="0"/>
              </a:spcAft>
            </a:pPr>
            <a:fld id="{6D3E627C-8611-9644-B4A4-4A8A736DDEA3}" type="slidenum">
              <a:rPr lang="en-US">
                <a:solidFill>
                  <a:srgbClr val="000000"/>
                </a:solidFill>
                <a:latin typeface="Arial" charset="0"/>
                <a:ea typeface="ＭＳ Ｐゴシック" charset="0"/>
                <a:cs typeface="ＭＳ Ｐゴシック" charset="0"/>
              </a:rPr>
              <a:pPr algn="ctr" defTabSz="914400" eaLnBrk="0" fontAlgn="base" hangingPunct="0">
                <a:spcBef>
                  <a:spcPct val="0"/>
                </a:spcBef>
                <a:spcAft>
                  <a:spcPct val="0"/>
                </a:spcAft>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7622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pic>
        <p:nvPicPr>
          <p:cNvPr id="6"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18967" y="150258"/>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94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4214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5472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02857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10886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91863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9234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189694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vmlDrawing" Target="../drawings/vmlDrawing1.vml"/><Relationship Id="rId18" Type="http://schemas.openxmlformats.org/officeDocument/2006/relationships/oleObject" Target="../embeddings/oleObject1.bin"/><Relationship Id="rId19" Type="http://schemas.openxmlformats.org/officeDocument/2006/relationships/oleObject" Target="../embeddings/Microsoft_PowerPoint_97_-_2003_Presentation1.ppt"/><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7" name="Group 4"/>
          <p:cNvGrpSpPr>
            <a:grpSpLocks/>
          </p:cNvGrpSpPr>
          <p:nvPr/>
        </p:nvGrpSpPr>
        <p:grpSpPr bwMode="auto">
          <a:xfrm>
            <a:off x="0" y="0"/>
            <a:ext cx="9144000" cy="546100"/>
            <a:chOff x="0" y="0"/>
            <a:chExt cx="5760" cy="344"/>
          </a:xfrm>
        </p:grpSpPr>
        <p:sp>
          <p:nvSpPr>
            <p:cNvPr id="1034"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35"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36"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solidFill>
                  <a:srgbClr val="CC3300"/>
                </a:solidFill>
                <a:latin typeface="Arial" charset="0"/>
                <a:ea typeface="ＭＳ Ｐゴシック" charset="0"/>
                <a:cs typeface="ＭＳ Ｐゴシック" charset="0"/>
              </a:endParaRPr>
            </a:p>
          </p:txBody>
        </p:sp>
        <p:sp>
          <p:nvSpPr>
            <p:cNvPr id="1037"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solidFill>
                  <a:srgbClr val="CC3300"/>
                </a:solidFill>
                <a:latin typeface="Arial" charset="0"/>
                <a:ea typeface="ＭＳ Ｐゴシック" charset="0"/>
                <a:cs typeface="ＭＳ Ｐゴシック" charset="0"/>
              </a:endParaRPr>
            </a:p>
          </p:txBody>
        </p:sp>
        <p:sp>
          <p:nvSpPr>
            <p:cNvPr id="1038"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solidFill>
                  <a:srgbClr val="FBA313"/>
                </a:solidFill>
                <a:latin typeface="Arial" charset="0"/>
                <a:ea typeface="ＭＳ Ｐゴシック" charset="0"/>
                <a:cs typeface="ＭＳ Ｐゴシック" charset="0"/>
              </a:endParaRPr>
            </a:p>
          </p:txBody>
        </p:sp>
        <p:sp>
          <p:nvSpPr>
            <p:cNvPr id="1039"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solidFill>
                  <a:srgbClr val="CC3300"/>
                </a:solidFill>
                <a:latin typeface="Arial" charset="0"/>
                <a:ea typeface="ＭＳ Ｐゴシック" charset="0"/>
                <a:cs typeface="ＭＳ Ｐゴシック" charset="0"/>
              </a:endParaRPr>
            </a:p>
          </p:txBody>
        </p:sp>
        <p:sp>
          <p:nvSpPr>
            <p:cNvPr id="1040"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41"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solidFill>
                  <a:srgbClr val="FBA313"/>
                </a:solidFill>
                <a:latin typeface="Arial" charset="0"/>
                <a:ea typeface="ＭＳ Ｐゴシック" charset="0"/>
                <a:cs typeface="ＭＳ Ｐゴシック" charset="0"/>
              </a:endParaRPr>
            </a:p>
          </p:txBody>
        </p:sp>
        <p:sp>
          <p:nvSpPr>
            <p:cNvPr id="1042"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solidFill>
                  <a:srgbClr val="FBA313"/>
                </a:solidFill>
                <a:latin typeface="Arial" charset="0"/>
                <a:ea typeface="ＭＳ Ｐゴシック" charset="0"/>
                <a:cs typeface="ＭＳ Ｐゴシック" charset="0"/>
              </a:endParaRPr>
            </a:p>
          </p:txBody>
        </p:sp>
      </p:grpSp>
      <p:sp>
        <p:nvSpPr>
          <p:cNvPr id="1028" name="Rectangle 14"/>
          <p:cNvSpPr>
            <a:spLocks noGrp="1" noChangeArrowheads="1"/>
          </p:cNvSpPr>
          <p:nvPr>
            <p:ph type="title"/>
          </p:nvPr>
        </p:nvSpPr>
        <p:spPr bwMode="auto">
          <a:xfrm>
            <a:off x="762000" y="-203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9"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1033" name="Base" hidden="1"/>
          <p:cNvGraphicFramePr>
            <a:graphicFrameLocks/>
          </p:cNvGraphicFramePr>
          <p:nvPr/>
        </p:nvGraphicFramePr>
        <p:xfrm>
          <a:off x="1524000" y="1397001"/>
          <a:ext cx="6096000" cy="4064000"/>
        </p:xfrm>
        <a:graphic>
          <a:graphicData uri="http://schemas.openxmlformats.org/presentationml/2006/ole">
            <mc:AlternateContent xmlns:mc="http://schemas.openxmlformats.org/markup-compatibility/2006">
              <mc:Choice xmlns:v="urn:schemas-microsoft-com:vml" Requires="v">
                <p:oleObj spid="_x0000_s2434" r:id="rId19" imgW="0" imgH="0" progId="PowerPoint.Show.8">
                  <p:embed/>
                </p:oleObj>
              </mc:Choice>
              <mc:Fallback>
                <p:oleObj r:id="rId19" imgW="0" imgH="0" progId="PowerPoint.Show.8">
                  <p:embed/>
                  <p:pic>
                    <p:nvPicPr>
                      <p:cNvPr id="0" name="AutoShape 216"/>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1"/>
                        <a:ext cx="6096000" cy="40640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rgbClr val="FF9900">
                                  <a:alpha val="74997"/>
                                </a:srgb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2800">
          <a:solidFill>
            <a:schemeClr val="tx1"/>
          </a:solidFill>
          <a:latin typeface="+mj-lt"/>
          <a:ea typeface="ＭＳ Ｐゴシック" pitchFamily="-106" charset="-128"/>
          <a:cs typeface="ＭＳ Ｐゴシック" pitchFamily="-106" charset="-128"/>
        </a:defRPr>
      </a:lvl1pPr>
      <a:lvl2pPr algn="l" rtl="0" eaLnBrk="1" fontAlgn="base" hangingPunct="1">
        <a:spcBef>
          <a:spcPct val="0"/>
        </a:spcBef>
        <a:spcAft>
          <a:spcPct val="0"/>
        </a:spcAft>
        <a:defRPr sz="4000">
          <a:solidFill>
            <a:schemeClr val="tx1"/>
          </a:solidFill>
          <a:latin typeface="Arial" pitchFamily="-65" charset="0"/>
          <a:ea typeface="ＭＳ Ｐゴシック" pitchFamily="-106" charset="-128"/>
          <a:cs typeface="ＭＳ Ｐゴシック" pitchFamily="-106" charset="-128"/>
        </a:defRPr>
      </a:lvl2pPr>
      <a:lvl3pPr algn="l" rtl="0" eaLnBrk="1" fontAlgn="base" hangingPunct="1">
        <a:spcBef>
          <a:spcPct val="0"/>
        </a:spcBef>
        <a:spcAft>
          <a:spcPct val="0"/>
        </a:spcAft>
        <a:defRPr sz="4000">
          <a:solidFill>
            <a:schemeClr val="tx1"/>
          </a:solidFill>
          <a:latin typeface="Arial" pitchFamily="-65" charset="0"/>
          <a:ea typeface="ＭＳ Ｐゴシック" pitchFamily="-106" charset="-128"/>
          <a:cs typeface="ＭＳ Ｐゴシック" pitchFamily="-106" charset="-128"/>
        </a:defRPr>
      </a:lvl3pPr>
      <a:lvl4pPr algn="l" rtl="0" eaLnBrk="1" fontAlgn="base" hangingPunct="1">
        <a:spcBef>
          <a:spcPct val="0"/>
        </a:spcBef>
        <a:spcAft>
          <a:spcPct val="0"/>
        </a:spcAft>
        <a:defRPr sz="4000">
          <a:solidFill>
            <a:schemeClr val="tx1"/>
          </a:solidFill>
          <a:latin typeface="Arial" pitchFamily="-65" charset="0"/>
          <a:ea typeface="ＭＳ Ｐゴシック" pitchFamily="-106" charset="-128"/>
          <a:cs typeface="ＭＳ Ｐゴシック" pitchFamily="-106" charset="-128"/>
        </a:defRPr>
      </a:lvl4pPr>
      <a:lvl5pPr algn="l" rtl="0" eaLnBrk="1" fontAlgn="base" hangingPunct="1">
        <a:spcBef>
          <a:spcPct val="0"/>
        </a:spcBef>
        <a:spcAft>
          <a:spcPct val="0"/>
        </a:spcAft>
        <a:defRPr sz="4000">
          <a:solidFill>
            <a:schemeClr val="tx1"/>
          </a:solidFill>
          <a:latin typeface="Arial" pitchFamily="-65"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4000">
          <a:solidFill>
            <a:schemeClr val="tx1"/>
          </a:solidFill>
          <a:latin typeface="Arial" pitchFamily="-65" charset="0"/>
        </a:defRPr>
      </a:lvl6pPr>
      <a:lvl7pPr marL="914400" algn="l" rtl="0" eaLnBrk="1" fontAlgn="base" hangingPunct="1">
        <a:spcBef>
          <a:spcPct val="0"/>
        </a:spcBef>
        <a:spcAft>
          <a:spcPct val="0"/>
        </a:spcAft>
        <a:defRPr sz="4000">
          <a:solidFill>
            <a:schemeClr val="tx1"/>
          </a:solidFill>
          <a:latin typeface="Arial" pitchFamily="-65" charset="0"/>
        </a:defRPr>
      </a:lvl7pPr>
      <a:lvl8pPr marL="1371600" algn="l" rtl="0" eaLnBrk="1" fontAlgn="base" hangingPunct="1">
        <a:spcBef>
          <a:spcPct val="0"/>
        </a:spcBef>
        <a:spcAft>
          <a:spcPct val="0"/>
        </a:spcAft>
        <a:defRPr sz="4000">
          <a:solidFill>
            <a:schemeClr val="tx1"/>
          </a:solidFill>
          <a:latin typeface="Arial" pitchFamily="-65" charset="0"/>
        </a:defRPr>
      </a:lvl8pPr>
      <a:lvl9pPr marL="1828800" algn="l" rtl="0" eaLnBrk="1" fontAlgn="base" hangingPunct="1">
        <a:spcBef>
          <a:spcPct val="0"/>
        </a:spcBef>
        <a:spcAft>
          <a:spcPct val="0"/>
        </a:spcAft>
        <a:defRPr sz="4000">
          <a:solidFill>
            <a:schemeClr val="tx1"/>
          </a:solidFill>
          <a:latin typeface="Arial" pitchFamily="-65" charset="0"/>
        </a:defRPr>
      </a:lvl9pPr>
    </p:titleStyle>
    <p:bodyStyle>
      <a:lvl1pPr marL="342900" indent="-342900" algn="l" rtl="0" eaLnBrk="1" fontAlgn="base" hangingPunct="1">
        <a:spcBef>
          <a:spcPct val="20000"/>
        </a:spcBef>
        <a:spcAft>
          <a:spcPct val="0"/>
        </a:spcAft>
        <a:buClr>
          <a:schemeClr val="bg2"/>
        </a:buClr>
        <a:buSzPct val="75000"/>
        <a:buFont typeface="Wingdings" charset="0"/>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chemeClr val="accent2"/>
        </a:buClr>
        <a:buSzPct val="80000"/>
        <a:buFont typeface="Wingdings" charset="0"/>
        <a:buChar char="¨"/>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bg2"/>
        </a:buClr>
        <a:buSzPct val="65000"/>
        <a:buFont typeface="Wingdings" charset="0"/>
        <a:buChar char="n"/>
        <a:defRPr sz="24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chemeClr val="accent2"/>
        </a:buClr>
        <a:buSzPct val="70000"/>
        <a:buFont typeface="Wingdings" charset="0"/>
        <a:buChar char="¨"/>
        <a:defRPr sz="20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bg2"/>
        </a:buClr>
        <a:buFont typeface="Wingdings" charset="0"/>
        <a:buChar char="§"/>
        <a:defRPr sz="20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images.google.com/imgres?imgurl=http://defiant.corban.edu/gtipton/net-fun/iceberg.JPG&amp;imgrefurl=http://defiant.corban.edu/gtipton/net-fun/iceberg.html&amp;h=820&amp;w=600&amp;sz=137&amp;hl=en&amp;start=2&amp;tbnid=c2CGeYvQxg27xM:&amp;tbnh=144&amp;tbnw=105&amp;prev=/images?q=iceberg&amp;svnum=10&amp;hl=en" TargetMode="External"/><Relationship Id="rId4" Type="http://schemas.openxmlformats.org/officeDocument/2006/relationships/image" Target="../media/image9.jpeg"/><Relationship Id="rId5" Type="http://schemas.openxmlformats.org/officeDocument/2006/relationships/image" Target="../media/image2.wmf"/><Relationship Id="rId6"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png"/><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hyperlink" Target="http://www.cdph.ca.gov/programs/mcah/Documents/MO-CAPAMR-TrendsinMaternalMorbidityinCalifornia-1999-2005-TechnicalReport.pdf" TargetMode="External"/><Relationship Id="rId4" Type="http://schemas.openxmlformats.org/officeDocument/2006/relationships/image" Target="../media/image10.png"/><Relationship Id="rId5" Type="http://schemas.openxmlformats.org/officeDocument/2006/relationships/image" Target="../media/image2.wmf"/><Relationship Id="rId6"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png"/><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png"/><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3.bin"/><Relationship Id="rId5" Type="http://schemas.openxmlformats.org/officeDocument/2006/relationships/package" Target="../embeddings/Microsoft_Word_Document1.docx"/><Relationship Id="rId6" Type="http://schemas.openxmlformats.org/officeDocument/2006/relationships/image" Target="../media/image12.emf"/><Relationship Id="rId7"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wmf"/><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 Id="rId3" Type="http://schemas.openxmlformats.org/officeDocument/2006/relationships/image" Target="../media/image16.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4.emf"/><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pharmacist.com/content/d/feature/i/1444/c/27112/" TargetMode="Externa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wmf"/><Relationship Id="rId9"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preeclampsia.org/market-place"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hyperlink" Target="http://www.cmqcc.org" TargetMode="External"/><Relationship Id="rId4" Type="http://schemas.openxmlformats.org/officeDocument/2006/relationships/hyperlink" Target="mailto:info@cmqcc.org" TargetMode="External"/><Relationship Id="rId5" Type="http://schemas.openxmlformats.org/officeDocument/2006/relationships/image" Target="../media/image3.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000"/>
            <a:ext cx="7772400" cy="914400"/>
          </a:xfrm>
        </p:spPr>
        <p:txBody>
          <a:bodyPr/>
          <a:lstStyle/>
          <a:p>
            <a:pPr algn="ctr"/>
            <a:r>
              <a:rPr lang="en-US" b="1" dirty="0" smtClean="0">
                <a:solidFill>
                  <a:srgbClr val="008000"/>
                </a:solidFill>
              </a:rPr>
              <a:t>Instructions:</a:t>
            </a:r>
            <a:endParaRPr lang="en-US" b="1" dirty="0">
              <a:solidFill>
                <a:srgbClr val="008000"/>
              </a:solidFill>
            </a:endParaRPr>
          </a:p>
        </p:txBody>
      </p:sp>
      <p:sp>
        <p:nvSpPr>
          <p:cNvPr id="3" name="Content Placeholder 2"/>
          <p:cNvSpPr>
            <a:spLocks noGrp="1"/>
          </p:cNvSpPr>
          <p:nvPr>
            <p:ph idx="1"/>
          </p:nvPr>
        </p:nvSpPr>
        <p:spPr>
          <a:xfrm>
            <a:off x="304800" y="1168401"/>
            <a:ext cx="8229600" cy="5321300"/>
          </a:xfrm>
        </p:spPr>
        <p:txBody>
          <a:bodyPr/>
          <a:lstStyle/>
          <a:p>
            <a:r>
              <a:rPr lang="en-US" sz="2400" dirty="0" smtClean="0"/>
              <a:t>Please use the CMQCC template for any slide you use from the slide deck</a:t>
            </a:r>
          </a:p>
          <a:p>
            <a:r>
              <a:rPr lang="en-US" sz="2400" dirty="0" smtClean="0"/>
              <a:t>Please do not use the CMQCC logo if you modify a slide – feel free to use your own logo in these situations</a:t>
            </a:r>
          </a:p>
          <a:p>
            <a:r>
              <a:rPr lang="en-US" sz="2400" dirty="0" smtClean="0"/>
              <a:t>Slides with copyright material that we do not yet have copyright permission to use should not be shared with others (these slides are marked)</a:t>
            </a:r>
          </a:p>
          <a:p>
            <a:r>
              <a:rPr lang="en-US" sz="2400" dirty="0" smtClean="0"/>
              <a:t>If you add slides to the slide set please do not use the CMQCC logo</a:t>
            </a:r>
          </a:p>
          <a:p>
            <a:r>
              <a:rPr lang="en-US" sz="2400" dirty="0" smtClean="0"/>
              <a:t>Please provide us feedback and recommendations for improving the slide set</a:t>
            </a:r>
            <a:endParaRPr lang="en-US" sz="2400" dirty="0"/>
          </a:p>
        </p:txBody>
      </p:sp>
      <p:sp>
        <p:nvSpPr>
          <p:cNvPr id="5" name="TextBox 4"/>
          <p:cNvSpPr txBox="1"/>
          <p:nvPr/>
        </p:nvSpPr>
        <p:spPr>
          <a:xfrm>
            <a:off x="8593444" y="6305034"/>
            <a:ext cx="313044" cy="369332"/>
          </a:xfrm>
          <a:prstGeom prst="rect">
            <a:avLst/>
          </a:prstGeom>
          <a:noFill/>
        </p:spPr>
        <p:txBody>
          <a:bodyPr wrap="none" rtlCol="0">
            <a:spAutoFit/>
          </a:bodyPr>
          <a:lstStyle/>
          <a:p>
            <a:r>
              <a:rPr lang="en-US" dirty="0" smtClean="0"/>
              <a:t>1</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4000"/>
            <a:ext cx="1003300" cy="638096"/>
          </a:xfrm>
          <a:prstGeom prst="rect">
            <a:avLst/>
          </a:prstGeom>
          <a:noFill/>
          <a:ln>
            <a:noFill/>
          </a:ln>
        </p:spPr>
      </p:pic>
    </p:spTree>
    <p:extLst>
      <p:ext uri="{BB962C8B-B14F-4D97-AF65-F5344CB8AC3E}">
        <p14:creationId xmlns:p14="http://schemas.microsoft.com/office/powerpoint/2010/main" val="3070237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900" y="495308"/>
            <a:ext cx="6819900" cy="730250"/>
          </a:xfrm>
        </p:spPr>
        <p:txBody>
          <a:bodyPr/>
          <a:lstStyle/>
          <a:p>
            <a:pPr algn="ctr"/>
            <a:r>
              <a:rPr lang="en-US" sz="3200" dirty="0" smtClean="0"/>
              <a:t>Diagnosis of Severe Preeclampsia</a:t>
            </a:r>
            <a:r>
              <a:rPr lang="en-US" dirty="0" smtClean="0"/>
              <a:t/>
            </a:r>
            <a:br>
              <a:rPr lang="en-US" dirty="0" smtClean="0"/>
            </a:br>
            <a:endParaRPr lang="en-US" dirty="0"/>
          </a:p>
        </p:txBody>
      </p:sp>
      <p:sp>
        <p:nvSpPr>
          <p:cNvPr id="4" name="TextBox 3"/>
          <p:cNvSpPr txBox="1"/>
          <p:nvPr/>
        </p:nvSpPr>
        <p:spPr>
          <a:xfrm>
            <a:off x="282573" y="6324601"/>
            <a:ext cx="7896227" cy="461665"/>
          </a:xfrm>
          <a:prstGeom prst="rect">
            <a:avLst/>
          </a:prstGeom>
          <a:noFill/>
        </p:spPr>
        <p:txBody>
          <a:bodyPr wrap="square" rtlCol="0">
            <a:spAutoFit/>
          </a:bodyPr>
          <a:lstStyle/>
          <a:p>
            <a:r>
              <a:rPr lang="en-US" sz="1200" dirty="0"/>
              <a:t>Executive Summary: Hypertension in Pregnancy, American College of Obstetricians and Gynecologist, </a:t>
            </a:r>
            <a:r>
              <a:rPr lang="en-US" sz="1200" dirty="0" err="1"/>
              <a:t>Obstet</a:t>
            </a:r>
            <a:r>
              <a:rPr lang="en-US" sz="1200" dirty="0"/>
              <a:t> </a:t>
            </a:r>
            <a:r>
              <a:rPr lang="en-US" sz="1200" dirty="0" err="1"/>
              <a:t>Gynecol</a:t>
            </a:r>
            <a:r>
              <a:rPr lang="en-US" sz="1200" dirty="0"/>
              <a:t> 2013;122:1122-31</a:t>
            </a:r>
            <a:r>
              <a:rPr lang="en-US" sz="1200" dirty="0" smtClean="0"/>
              <a:t>. Copyright permission received.</a:t>
            </a:r>
            <a:endParaRPr lang="en-US" sz="1200" dirty="0"/>
          </a:p>
        </p:txBody>
      </p:sp>
      <p:sp>
        <p:nvSpPr>
          <p:cNvPr id="6" name="TextBox 5"/>
          <p:cNvSpPr txBox="1"/>
          <p:nvPr/>
        </p:nvSpPr>
        <p:spPr>
          <a:xfrm>
            <a:off x="8629552" y="6416933"/>
            <a:ext cx="441422" cy="369332"/>
          </a:xfrm>
          <a:prstGeom prst="rect">
            <a:avLst/>
          </a:prstGeom>
          <a:noFill/>
        </p:spPr>
        <p:txBody>
          <a:bodyPr wrap="none" rtlCol="0">
            <a:spAutoFit/>
          </a:bodyPr>
          <a:lstStyle/>
          <a:p>
            <a:r>
              <a:rPr lang="en-US" dirty="0" smtClean="0"/>
              <a:t>10</a:t>
            </a:r>
            <a:endParaRPr lang="en-US" dirty="0"/>
          </a:p>
        </p:txBody>
      </p:sp>
      <p:pic>
        <p:nvPicPr>
          <p:cNvPr id="7" name="Picture 6" descr="Screen Shot 2013-11-06 at 1.44.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1552783"/>
            <a:ext cx="8613505" cy="3463718"/>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33401" y="506453"/>
            <a:ext cx="1003300" cy="63809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200" y="1054100"/>
            <a:ext cx="8597900" cy="5016757"/>
          </a:xfrm>
          <a:prstGeom prst="rect">
            <a:avLst/>
          </a:prstGeom>
          <a:noFill/>
        </p:spPr>
        <p:txBody>
          <a:bodyPr wrap="square" rtlCol="0">
            <a:spAutoFit/>
          </a:bodyPr>
          <a:lstStyle/>
          <a:p>
            <a:pPr marL="285750" indent="-285750">
              <a:buFont typeface="Arial"/>
              <a:buChar char="•"/>
            </a:pPr>
            <a:r>
              <a:rPr lang="en-US" sz="3200" dirty="0">
                <a:solidFill>
                  <a:srgbClr val="000000"/>
                </a:solidFill>
                <a:latin typeface="Arial"/>
              </a:rPr>
              <a:t>Acute onset, </a:t>
            </a:r>
            <a:r>
              <a:rPr lang="en-US" sz="3200" u="sng" dirty="0">
                <a:solidFill>
                  <a:srgbClr val="000000"/>
                </a:solidFill>
                <a:latin typeface="Arial"/>
              </a:rPr>
              <a:t>persistent </a:t>
            </a:r>
            <a:r>
              <a:rPr lang="en-US" sz="3200" dirty="0">
                <a:solidFill>
                  <a:srgbClr val="000000"/>
                </a:solidFill>
                <a:latin typeface="Arial"/>
              </a:rPr>
              <a:t>(lasting 15 min or more), severe systolic (≥160 mm Hg) or severe diastolic hypertension (≥ 110 mm Hg) or both in pregnant or postpartum women with preeclampsia/eclampsia constitutes a hypertensive </a:t>
            </a:r>
            <a:r>
              <a:rPr lang="en-US" sz="3200" dirty="0" smtClean="0">
                <a:solidFill>
                  <a:srgbClr val="000000"/>
                </a:solidFill>
                <a:latin typeface="Arial"/>
              </a:rPr>
              <a:t>emergency* </a:t>
            </a:r>
            <a:r>
              <a:rPr lang="en-US" sz="3200" dirty="0">
                <a:solidFill>
                  <a:srgbClr val="000000"/>
                </a:solidFill>
                <a:latin typeface="Arial"/>
              </a:rPr>
              <a:t>and </a:t>
            </a:r>
            <a:r>
              <a:rPr lang="en-US" sz="3200" u="sng" dirty="0">
                <a:solidFill>
                  <a:srgbClr val="000000"/>
                </a:solidFill>
                <a:latin typeface="Arial"/>
              </a:rPr>
              <a:t>it is </a:t>
            </a:r>
            <a:r>
              <a:rPr lang="en-US" sz="3200" u="sng" dirty="0" smtClean="0">
                <a:solidFill>
                  <a:srgbClr val="000000"/>
                </a:solidFill>
                <a:latin typeface="Arial"/>
              </a:rPr>
              <a:t>inadvisable </a:t>
            </a:r>
            <a:r>
              <a:rPr lang="en-US" sz="3200" u="sng" dirty="0">
                <a:solidFill>
                  <a:srgbClr val="000000"/>
                </a:solidFill>
                <a:latin typeface="Arial"/>
              </a:rPr>
              <a:t>to wait 4 </a:t>
            </a:r>
            <a:r>
              <a:rPr lang="en-US" sz="3200" u="sng" dirty="0" err="1">
                <a:solidFill>
                  <a:srgbClr val="000000"/>
                </a:solidFill>
                <a:latin typeface="Arial"/>
              </a:rPr>
              <a:t>hrs</a:t>
            </a:r>
            <a:r>
              <a:rPr lang="en-US" sz="3200" u="sng" dirty="0">
                <a:solidFill>
                  <a:srgbClr val="000000"/>
                </a:solidFill>
                <a:latin typeface="Arial"/>
              </a:rPr>
              <a:t> for treatment</a:t>
            </a:r>
            <a:r>
              <a:rPr lang="en-US" sz="3200" dirty="0">
                <a:solidFill>
                  <a:srgbClr val="000000"/>
                </a:solidFill>
                <a:latin typeface="Arial"/>
              </a:rPr>
              <a:t>. </a:t>
            </a:r>
          </a:p>
          <a:p>
            <a:pPr marL="285750" indent="-285750">
              <a:buFont typeface="Arial"/>
              <a:buChar char="•"/>
            </a:pPr>
            <a:r>
              <a:rPr lang="en-US" sz="3200" dirty="0">
                <a:solidFill>
                  <a:srgbClr val="000000"/>
                </a:solidFill>
                <a:latin typeface="Arial"/>
              </a:rPr>
              <a:t>If BP is still elevated above threshold after 15 min, treat with antihypertensive medication within 30-60 min.</a:t>
            </a:r>
          </a:p>
        </p:txBody>
      </p:sp>
      <p:sp>
        <p:nvSpPr>
          <p:cNvPr id="5" name="Title 4"/>
          <p:cNvSpPr>
            <a:spLocks noGrp="1"/>
          </p:cNvSpPr>
          <p:nvPr>
            <p:ph type="title"/>
          </p:nvPr>
        </p:nvSpPr>
        <p:spPr>
          <a:xfrm>
            <a:off x="1651000" y="355600"/>
            <a:ext cx="6362700" cy="558800"/>
          </a:xfrm>
        </p:spPr>
        <p:txBody>
          <a:bodyPr/>
          <a:lstStyle/>
          <a:p>
            <a:r>
              <a:rPr lang="en-US" sz="4000" dirty="0" smtClean="0"/>
              <a:t>However…</a:t>
            </a:r>
            <a:endParaRPr lang="en-US" sz="4000" dirty="0"/>
          </a:p>
        </p:txBody>
      </p:sp>
      <p:sp>
        <p:nvSpPr>
          <p:cNvPr id="7" name="TextBox 6"/>
          <p:cNvSpPr txBox="1"/>
          <p:nvPr/>
        </p:nvSpPr>
        <p:spPr>
          <a:xfrm>
            <a:off x="660400" y="6172200"/>
            <a:ext cx="8064500" cy="584776"/>
          </a:xfrm>
          <a:prstGeom prst="rect">
            <a:avLst/>
          </a:prstGeom>
          <a:noFill/>
        </p:spPr>
        <p:txBody>
          <a:bodyPr wrap="square" rtlCol="0">
            <a:spAutoFit/>
          </a:bodyPr>
          <a:lstStyle/>
          <a:p>
            <a:r>
              <a:rPr lang="en-US" sz="1600" dirty="0" smtClean="0">
                <a:solidFill>
                  <a:srgbClr val="000000"/>
                </a:solidFill>
                <a:latin typeface="Arial"/>
              </a:rPr>
              <a:t>*Emergent </a:t>
            </a:r>
            <a:r>
              <a:rPr lang="en-US" sz="1600" dirty="0">
                <a:solidFill>
                  <a:srgbClr val="000000"/>
                </a:solidFill>
                <a:latin typeface="Arial"/>
              </a:rPr>
              <a:t>Therapy for Acute-Onset, Severe Hypertension With Preeclampsia or </a:t>
            </a:r>
            <a:r>
              <a:rPr lang="en-US" sz="1600" dirty="0" err="1">
                <a:solidFill>
                  <a:srgbClr val="000000"/>
                </a:solidFill>
                <a:latin typeface="Arial"/>
              </a:rPr>
              <a:t>Eclampsia</a:t>
            </a:r>
            <a:r>
              <a:rPr lang="en-US" sz="1600" dirty="0">
                <a:solidFill>
                  <a:srgbClr val="000000"/>
                </a:solidFill>
                <a:latin typeface="Arial"/>
              </a:rPr>
              <a:t>, ACOG Committee Opinion, # 514, December 2011 </a:t>
            </a:r>
          </a:p>
        </p:txBody>
      </p:sp>
      <p:sp>
        <p:nvSpPr>
          <p:cNvPr id="2" name="TextBox 1"/>
          <p:cNvSpPr txBox="1"/>
          <p:nvPr/>
        </p:nvSpPr>
        <p:spPr>
          <a:xfrm>
            <a:off x="8512755" y="6317734"/>
            <a:ext cx="424290" cy="369332"/>
          </a:xfrm>
          <a:prstGeom prst="rect">
            <a:avLst/>
          </a:prstGeom>
          <a:noFill/>
        </p:spPr>
        <p:txBody>
          <a:bodyPr wrap="none" rtlCol="0">
            <a:spAutoFit/>
          </a:bodyPr>
          <a:lstStyle/>
          <a:p>
            <a:r>
              <a:rPr lang="en-US" dirty="0" smtClean="0"/>
              <a:t>11</a:t>
            </a:r>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444500" y="339804"/>
            <a:ext cx="1003300" cy="638096"/>
          </a:xfrm>
          <a:prstGeom prst="rect">
            <a:avLst/>
          </a:prstGeom>
          <a:noFill/>
          <a:ln>
            <a:noFill/>
          </a:ln>
        </p:spPr>
      </p:pic>
    </p:spTree>
    <p:extLst>
      <p:ext uri="{BB962C8B-B14F-4D97-AF65-F5344CB8AC3E}">
        <p14:creationId xmlns:p14="http://schemas.microsoft.com/office/powerpoint/2010/main" val="384460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568325"/>
            <a:ext cx="7772400" cy="838200"/>
          </a:xfrm>
        </p:spPr>
        <p:txBody>
          <a:bodyPr/>
          <a:lstStyle/>
          <a:p>
            <a:pPr algn="ctr"/>
            <a:r>
              <a:rPr lang="en-US" dirty="0" smtClean="0"/>
              <a:t>Hemolysis, Elevated Liver Enzymes, and Low Platelets Syndrome  (HELLP) and Eclampsia</a:t>
            </a:r>
            <a:endParaRPr lang="en-US" dirty="0"/>
          </a:p>
        </p:txBody>
      </p:sp>
      <p:sp>
        <p:nvSpPr>
          <p:cNvPr id="3" name="Content Placeholder 2"/>
          <p:cNvSpPr>
            <a:spLocks noGrp="1"/>
          </p:cNvSpPr>
          <p:nvPr>
            <p:ph idx="1"/>
          </p:nvPr>
        </p:nvSpPr>
        <p:spPr>
          <a:xfrm>
            <a:off x="565666" y="1406525"/>
            <a:ext cx="8229600" cy="4772025"/>
          </a:xfrm>
        </p:spPr>
        <p:txBody>
          <a:bodyPr/>
          <a:lstStyle/>
          <a:p>
            <a:r>
              <a:rPr lang="en-US" sz="2400" dirty="0" smtClean="0"/>
              <a:t>Women with severe preeclampsia and hepatic involvement may develop HELLP syndrome.  In one study, HELLP syndrome occurred in approximately 20% of women with severe preeclampsia.   </a:t>
            </a:r>
          </a:p>
          <a:p>
            <a:pPr marL="0" indent="0">
              <a:buNone/>
            </a:pPr>
            <a:endParaRPr lang="en-US" sz="2400" dirty="0" smtClean="0"/>
          </a:p>
          <a:p>
            <a:r>
              <a:rPr lang="en-US" sz="2400" dirty="0" smtClean="0"/>
              <a:t>As with severe preeclampsia, HELLP syndrome is associated with an increased risk of adverse outcomes including: placental abruption, renal failure, </a:t>
            </a:r>
            <a:r>
              <a:rPr lang="en-US" sz="2400" dirty="0" err="1" smtClean="0"/>
              <a:t>subcapsular</a:t>
            </a:r>
            <a:r>
              <a:rPr lang="en-US" sz="2400" dirty="0" smtClean="0"/>
              <a:t> hepatic hematoma, recurrent preeclampsia, preterm delivery, and fetal or maternal death.</a:t>
            </a:r>
          </a:p>
          <a:p>
            <a:endParaRPr lang="en-US" sz="2400" dirty="0" smtClean="0"/>
          </a:p>
          <a:p>
            <a:r>
              <a:rPr lang="en-US" sz="2400" dirty="0" err="1" smtClean="0"/>
              <a:t>Eclampsia</a:t>
            </a:r>
            <a:r>
              <a:rPr lang="en-US" sz="2400" dirty="0" smtClean="0"/>
              <a:t> – Seizures with preeclampsia.  </a:t>
            </a:r>
            <a:endParaRPr lang="en-US" sz="2400" dirty="0"/>
          </a:p>
        </p:txBody>
      </p:sp>
      <p:sp>
        <p:nvSpPr>
          <p:cNvPr id="4" name="TextBox 3"/>
          <p:cNvSpPr txBox="1"/>
          <p:nvPr/>
        </p:nvSpPr>
        <p:spPr>
          <a:xfrm>
            <a:off x="254000" y="6178550"/>
            <a:ext cx="8432800" cy="523220"/>
          </a:xfrm>
          <a:prstGeom prst="rect">
            <a:avLst/>
          </a:prstGeom>
          <a:noFill/>
        </p:spPr>
        <p:txBody>
          <a:bodyPr wrap="square" rtlCol="0">
            <a:spAutoFit/>
          </a:bodyPr>
          <a:lstStyle/>
          <a:p>
            <a:r>
              <a:rPr lang="en-US" sz="1400" dirty="0"/>
              <a:t>ACOG Practice Bulletin #33, Reaffirmed 2012; ACOG Committee Opinion #514, 2012; </a:t>
            </a:r>
            <a:r>
              <a:rPr lang="en-US" sz="1400" dirty="0" err="1"/>
              <a:t>Tuffnell</a:t>
            </a:r>
            <a:r>
              <a:rPr lang="en-US" sz="1400" dirty="0"/>
              <a:t> D, </a:t>
            </a:r>
            <a:r>
              <a:rPr lang="en-US" sz="1400" dirty="0" err="1"/>
              <a:t>Jankowitcz</a:t>
            </a:r>
            <a:r>
              <a:rPr lang="en-US" sz="1400" dirty="0"/>
              <a:t> D, </a:t>
            </a:r>
            <a:r>
              <a:rPr lang="en-US" sz="1400" dirty="0" err="1"/>
              <a:t>Lindow</a:t>
            </a:r>
            <a:r>
              <a:rPr lang="en-US" sz="1400" dirty="0"/>
              <a:t> S, et al. BJOG 2005;112:875-880.</a:t>
            </a:r>
          </a:p>
        </p:txBody>
      </p:sp>
      <p:sp>
        <p:nvSpPr>
          <p:cNvPr id="6" name="TextBox 5"/>
          <p:cNvSpPr txBox="1"/>
          <p:nvPr/>
        </p:nvSpPr>
        <p:spPr>
          <a:xfrm>
            <a:off x="8750300" y="6413500"/>
            <a:ext cx="441422" cy="369332"/>
          </a:xfrm>
          <a:prstGeom prst="rect">
            <a:avLst/>
          </a:prstGeom>
          <a:noFill/>
        </p:spPr>
        <p:txBody>
          <a:bodyPr wrap="none" rtlCol="0">
            <a:spAutoFit/>
          </a:bodyPr>
          <a:lstStyle/>
          <a:p>
            <a:r>
              <a:rPr lang="en-US" dirty="0" smtClean="0"/>
              <a:t>12</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54000" y="261977"/>
            <a:ext cx="1003300" cy="63809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6226"/>
            <a:ext cx="7772400" cy="638174"/>
          </a:xfrm>
        </p:spPr>
        <p:txBody>
          <a:bodyPr/>
          <a:lstStyle/>
          <a:p>
            <a:pPr algn="ctr"/>
            <a:r>
              <a:rPr lang="en-US" sz="3200" dirty="0" smtClean="0"/>
              <a:t>The Deadly Triad</a:t>
            </a:r>
            <a:endParaRPr lang="en-US" sz="3200" dirty="0"/>
          </a:p>
        </p:txBody>
      </p:sp>
      <p:sp>
        <p:nvSpPr>
          <p:cNvPr id="3" name="Content Placeholder 2"/>
          <p:cNvSpPr>
            <a:spLocks noGrp="1"/>
          </p:cNvSpPr>
          <p:nvPr>
            <p:ph idx="1"/>
          </p:nvPr>
        </p:nvSpPr>
        <p:spPr>
          <a:xfrm>
            <a:off x="95251" y="1085850"/>
            <a:ext cx="8248651" cy="5505450"/>
          </a:xfrm>
        </p:spPr>
        <p:txBody>
          <a:bodyPr/>
          <a:lstStyle/>
          <a:p>
            <a:pPr marL="0" indent="0" algn="ctr" fontAlgn="t">
              <a:buNone/>
            </a:pPr>
            <a:r>
              <a:rPr lang="en-US" sz="2400" b="1" dirty="0" smtClean="0"/>
              <a:t> Severe Preeclampsia -</a:t>
            </a:r>
          </a:p>
          <a:p>
            <a:pPr marL="0" indent="0" algn="ctr" fontAlgn="t">
              <a:buNone/>
            </a:pPr>
            <a:r>
              <a:rPr lang="en-US" sz="2400" b="1" dirty="0" smtClean="0"/>
              <a:t>  HELLP Syndrome -  Eclampsia </a:t>
            </a:r>
          </a:p>
          <a:p>
            <a:pPr>
              <a:buNone/>
            </a:pPr>
            <a:r>
              <a:rPr lang="en-US" sz="2400" dirty="0" smtClean="0"/>
              <a:t>Associated with an increased risk of adverse outcomes such as:</a:t>
            </a:r>
          </a:p>
          <a:p>
            <a:pPr>
              <a:lnSpc>
                <a:spcPct val="60000"/>
              </a:lnSpc>
            </a:pPr>
            <a:r>
              <a:rPr lang="en-US" sz="2400" dirty="0" smtClean="0"/>
              <a:t>Placental Abruption</a:t>
            </a:r>
          </a:p>
          <a:p>
            <a:pPr>
              <a:lnSpc>
                <a:spcPct val="60000"/>
              </a:lnSpc>
            </a:pPr>
            <a:endParaRPr lang="en-US" sz="2400" dirty="0" smtClean="0"/>
          </a:p>
          <a:p>
            <a:pPr>
              <a:lnSpc>
                <a:spcPct val="60000"/>
              </a:lnSpc>
            </a:pPr>
            <a:r>
              <a:rPr lang="en-US" sz="2400" dirty="0" smtClean="0"/>
              <a:t>Renal Failure</a:t>
            </a:r>
          </a:p>
          <a:p>
            <a:pPr>
              <a:lnSpc>
                <a:spcPct val="60000"/>
              </a:lnSpc>
            </a:pPr>
            <a:endParaRPr lang="en-US" sz="2400" dirty="0" smtClean="0"/>
          </a:p>
          <a:p>
            <a:pPr>
              <a:lnSpc>
                <a:spcPct val="60000"/>
              </a:lnSpc>
            </a:pPr>
            <a:r>
              <a:rPr lang="en-US" sz="2400" dirty="0" err="1" smtClean="0"/>
              <a:t>Subcapsular</a:t>
            </a:r>
            <a:r>
              <a:rPr lang="en-US" sz="2400" dirty="0" smtClean="0"/>
              <a:t> Hepatic Hematoma</a:t>
            </a:r>
          </a:p>
          <a:p>
            <a:pPr>
              <a:lnSpc>
                <a:spcPct val="60000"/>
              </a:lnSpc>
            </a:pPr>
            <a:endParaRPr lang="en-US" sz="2400" dirty="0" smtClean="0"/>
          </a:p>
          <a:p>
            <a:pPr>
              <a:lnSpc>
                <a:spcPct val="60000"/>
              </a:lnSpc>
            </a:pPr>
            <a:r>
              <a:rPr lang="en-US" sz="2400" dirty="0" smtClean="0"/>
              <a:t>Preterm Delivery</a:t>
            </a:r>
          </a:p>
          <a:p>
            <a:pPr>
              <a:lnSpc>
                <a:spcPct val="60000"/>
              </a:lnSpc>
            </a:pPr>
            <a:endParaRPr lang="en-US" sz="2400" dirty="0" smtClean="0"/>
          </a:p>
          <a:p>
            <a:pPr>
              <a:lnSpc>
                <a:spcPct val="60000"/>
              </a:lnSpc>
            </a:pPr>
            <a:r>
              <a:rPr lang="en-US" sz="2400" dirty="0" smtClean="0"/>
              <a:t>Fetal or Maternal Death</a:t>
            </a:r>
          </a:p>
          <a:p>
            <a:pPr>
              <a:lnSpc>
                <a:spcPct val="60000"/>
              </a:lnSpc>
            </a:pPr>
            <a:endParaRPr lang="en-US" sz="2400" dirty="0" smtClean="0"/>
          </a:p>
          <a:p>
            <a:pPr>
              <a:lnSpc>
                <a:spcPct val="60000"/>
              </a:lnSpc>
            </a:pPr>
            <a:r>
              <a:rPr lang="en-US" sz="2400" dirty="0" smtClean="0"/>
              <a:t>Recurrent Preeclampsia</a:t>
            </a:r>
          </a:p>
          <a:p>
            <a:pPr>
              <a:lnSpc>
                <a:spcPct val="70000"/>
              </a:lnSpc>
              <a:buNone/>
            </a:pPr>
            <a:endParaRPr lang="en-US" sz="2800" dirty="0"/>
          </a:p>
        </p:txBody>
      </p:sp>
      <p:sp>
        <p:nvSpPr>
          <p:cNvPr id="6" name="TextBox 5"/>
          <p:cNvSpPr txBox="1"/>
          <p:nvPr/>
        </p:nvSpPr>
        <p:spPr>
          <a:xfrm>
            <a:off x="450851" y="6207780"/>
            <a:ext cx="7727949" cy="523220"/>
          </a:xfrm>
          <a:prstGeom prst="rect">
            <a:avLst/>
          </a:prstGeom>
          <a:noFill/>
        </p:spPr>
        <p:txBody>
          <a:bodyPr wrap="square" rtlCol="0">
            <a:spAutoFit/>
          </a:bodyPr>
          <a:lstStyle/>
          <a:p>
            <a:r>
              <a:rPr lang="en-US" sz="1400" dirty="0"/>
              <a:t>ACOG Practice Bulletin #33, Reaffirmed 2012; ACOG Committee Opinion #514, 2012; </a:t>
            </a:r>
            <a:r>
              <a:rPr lang="en-US" sz="1400" dirty="0" err="1"/>
              <a:t>Tuffnell</a:t>
            </a:r>
            <a:r>
              <a:rPr lang="en-US" sz="1400" dirty="0"/>
              <a:t> D, </a:t>
            </a:r>
            <a:r>
              <a:rPr lang="en-US" sz="1400" dirty="0" err="1"/>
              <a:t>Jankowitcz</a:t>
            </a:r>
            <a:r>
              <a:rPr lang="en-US" sz="1400" dirty="0"/>
              <a:t> D, </a:t>
            </a:r>
            <a:r>
              <a:rPr lang="en-US" sz="1400" dirty="0" err="1"/>
              <a:t>Lindow</a:t>
            </a:r>
            <a:r>
              <a:rPr lang="en-US" sz="1400" dirty="0"/>
              <a:t> S, et al. BJOG 2005;112:875-880.</a:t>
            </a:r>
          </a:p>
        </p:txBody>
      </p:sp>
      <p:sp>
        <p:nvSpPr>
          <p:cNvPr id="5" name="TextBox 4"/>
          <p:cNvSpPr txBox="1"/>
          <p:nvPr/>
        </p:nvSpPr>
        <p:spPr>
          <a:xfrm>
            <a:off x="8648700" y="6426200"/>
            <a:ext cx="441422" cy="369332"/>
          </a:xfrm>
          <a:prstGeom prst="rect">
            <a:avLst/>
          </a:prstGeom>
          <a:noFill/>
        </p:spPr>
        <p:txBody>
          <a:bodyPr wrap="none" rtlCol="0">
            <a:spAutoFit/>
          </a:bodyPr>
          <a:lstStyle/>
          <a:p>
            <a:r>
              <a:rPr lang="en-US" dirty="0" smtClean="0"/>
              <a:t>13</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89466" y="301704"/>
            <a:ext cx="1003300" cy="638096"/>
          </a:xfrm>
          <a:prstGeom prst="rect">
            <a:avLst/>
          </a:prstGeom>
          <a:noFill/>
          <a:ln>
            <a:noFill/>
          </a:ln>
        </p:spPr>
      </p:pic>
    </p:spTree>
    <p:extLst>
      <p:ext uri="{BB962C8B-B14F-4D97-AF65-F5344CB8AC3E}">
        <p14:creationId xmlns:p14="http://schemas.microsoft.com/office/powerpoint/2010/main" val="7812426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304800"/>
            <a:ext cx="6807200" cy="762000"/>
          </a:xfrm>
        </p:spPr>
        <p:txBody>
          <a:bodyPr/>
          <a:lstStyle/>
          <a:p>
            <a:pPr algn="ctr"/>
            <a:r>
              <a:rPr lang="en-US" sz="3200" dirty="0" smtClean="0"/>
              <a:t>Spectrum of Preeclampsia </a:t>
            </a:r>
            <a:endParaRPr lang="en-US" sz="3200" dirty="0"/>
          </a:p>
        </p:txBody>
      </p:sp>
      <p:sp>
        <p:nvSpPr>
          <p:cNvPr id="13" name="Oval 12"/>
          <p:cNvSpPr/>
          <p:nvPr/>
        </p:nvSpPr>
        <p:spPr bwMode="auto">
          <a:xfrm>
            <a:off x="114301" y="1282700"/>
            <a:ext cx="8902700" cy="5486400"/>
          </a:xfrm>
          <a:prstGeom prst="ellipse">
            <a:avLst/>
          </a:prstGeom>
          <a:solidFill>
            <a:schemeClr val="accent6">
              <a:lumMod val="60000"/>
              <a:lumOff val="40000"/>
            </a:schemeClr>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16" name="Oval 15"/>
          <p:cNvSpPr/>
          <p:nvPr/>
        </p:nvSpPr>
        <p:spPr bwMode="auto">
          <a:xfrm>
            <a:off x="1574801" y="1714501"/>
            <a:ext cx="2451100" cy="1112661"/>
          </a:xfrm>
          <a:prstGeom prst="ellipse">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Gestational Hypertension</a:t>
            </a:r>
            <a:endParaRPr kumimoji="0" lang="en-US" sz="2000" b="0" i="0" u="none" strike="noStrike" cap="none" normalizeH="0" baseline="0" dirty="0">
              <a:ln>
                <a:noFill/>
              </a:ln>
              <a:solidFill>
                <a:schemeClr val="tx1"/>
              </a:solidFill>
              <a:effectLst/>
              <a:latin typeface="Arial" pitchFamily="-65" charset="0"/>
            </a:endParaRPr>
          </a:p>
        </p:txBody>
      </p:sp>
      <p:sp>
        <p:nvSpPr>
          <p:cNvPr id="17" name="Oval 16"/>
          <p:cNvSpPr/>
          <p:nvPr/>
        </p:nvSpPr>
        <p:spPr bwMode="auto">
          <a:xfrm>
            <a:off x="2730502" y="2860323"/>
            <a:ext cx="3606799" cy="1795639"/>
          </a:xfrm>
          <a:prstGeom prst="ellipse">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Arial" pitchFamily="-65" charset="0"/>
            </a:endParaRPr>
          </a:p>
          <a:p>
            <a:pPr marL="0" marR="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65" charset="0"/>
              </a:rPr>
              <a:t>Preeclampsia</a:t>
            </a:r>
            <a:endParaRPr kumimoji="0" lang="en-US" sz="2800" b="1" i="0" u="none" strike="noStrike" cap="none" normalizeH="0" baseline="0" dirty="0">
              <a:ln>
                <a:noFill/>
              </a:ln>
              <a:solidFill>
                <a:schemeClr val="tx1"/>
              </a:solidFill>
              <a:effectLst/>
              <a:latin typeface="Arial" pitchFamily="-65" charset="0"/>
            </a:endParaRPr>
          </a:p>
        </p:txBody>
      </p:sp>
      <p:sp>
        <p:nvSpPr>
          <p:cNvPr id="18" name="Oval 17"/>
          <p:cNvSpPr/>
          <p:nvPr/>
        </p:nvSpPr>
        <p:spPr bwMode="auto">
          <a:xfrm>
            <a:off x="6337301" y="3060701"/>
            <a:ext cx="2501903" cy="1202619"/>
          </a:xfrm>
          <a:prstGeom prst="ellipse">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Severe Preeclampsia</a:t>
            </a:r>
            <a:endParaRPr kumimoji="0" lang="en-US" sz="2000" b="0" i="0" u="none" strike="noStrike" cap="none" normalizeH="0" baseline="0" dirty="0">
              <a:ln>
                <a:noFill/>
              </a:ln>
              <a:solidFill>
                <a:schemeClr val="tx1"/>
              </a:solidFill>
              <a:effectLst/>
              <a:latin typeface="Arial" pitchFamily="-65" charset="0"/>
            </a:endParaRPr>
          </a:p>
        </p:txBody>
      </p:sp>
      <p:sp>
        <p:nvSpPr>
          <p:cNvPr id="19" name="Oval 18"/>
          <p:cNvSpPr/>
          <p:nvPr/>
        </p:nvSpPr>
        <p:spPr bwMode="auto">
          <a:xfrm>
            <a:off x="508000" y="2971800"/>
            <a:ext cx="2362200" cy="762000"/>
          </a:xfrm>
          <a:prstGeom prst="ellipse">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Proteinuria</a:t>
            </a:r>
            <a:endParaRPr kumimoji="0" lang="en-US" sz="2000" b="0" i="0" u="none" strike="noStrike" cap="none" normalizeH="0" baseline="0" dirty="0">
              <a:ln>
                <a:noFill/>
              </a:ln>
              <a:solidFill>
                <a:schemeClr val="tx1"/>
              </a:solidFill>
              <a:effectLst/>
              <a:latin typeface="Arial" pitchFamily="-65" charset="0"/>
            </a:endParaRPr>
          </a:p>
        </p:txBody>
      </p:sp>
      <p:sp>
        <p:nvSpPr>
          <p:cNvPr id="20" name="Oval 19"/>
          <p:cNvSpPr/>
          <p:nvPr/>
        </p:nvSpPr>
        <p:spPr bwMode="auto">
          <a:xfrm>
            <a:off x="5918200" y="4324702"/>
            <a:ext cx="2590800" cy="1219200"/>
          </a:xfrm>
          <a:prstGeom prst="ellipse">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Atypical</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65" charset="0"/>
              </a:rPr>
              <a:t>Preeclampsia</a:t>
            </a:r>
            <a:endParaRPr kumimoji="0" lang="en-US" sz="2000" b="0" i="0" u="none" strike="noStrike" cap="none" normalizeH="0" baseline="0" dirty="0">
              <a:ln>
                <a:noFill/>
              </a:ln>
              <a:solidFill>
                <a:schemeClr val="tx1"/>
              </a:solidFill>
              <a:effectLst/>
              <a:latin typeface="Arial" pitchFamily="-65" charset="0"/>
            </a:endParaRPr>
          </a:p>
        </p:txBody>
      </p:sp>
      <p:sp>
        <p:nvSpPr>
          <p:cNvPr id="21" name="Oval 20"/>
          <p:cNvSpPr/>
          <p:nvPr/>
        </p:nvSpPr>
        <p:spPr bwMode="auto">
          <a:xfrm>
            <a:off x="609600" y="4084461"/>
            <a:ext cx="2514600" cy="1143000"/>
          </a:xfrm>
          <a:prstGeom prst="ellipse">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65"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65" charset="0"/>
              </a:rPr>
              <a:t>E</a:t>
            </a:r>
            <a:r>
              <a:rPr lang="en-US" sz="2000" dirty="0" err="1" smtClean="0">
                <a:latin typeface="Arial" pitchFamily="-65" charset="0"/>
              </a:rPr>
              <a:t>clampsia</a:t>
            </a:r>
            <a:endParaRPr kumimoji="0" lang="en-US" sz="2000" b="0" i="0" u="none" strike="noStrike" cap="none" normalizeH="0" baseline="0" dirty="0">
              <a:ln>
                <a:noFill/>
              </a:ln>
              <a:solidFill>
                <a:schemeClr val="tx1"/>
              </a:solidFill>
              <a:effectLst/>
              <a:latin typeface="Arial" pitchFamily="-65" charset="0"/>
            </a:endParaRPr>
          </a:p>
        </p:txBody>
      </p:sp>
      <p:sp>
        <p:nvSpPr>
          <p:cNvPr id="22" name="Oval 21"/>
          <p:cNvSpPr/>
          <p:nvPr/>
        </p:nvSpPr>
        <p:spPr bwMode="auto">
          <a:xfrm>
            <a:off x="1689100" y="5334000"/>
            <a:ext cx="2057400" cy="762000"/>
          </a:xfrm>
          <a:prstGeom prst="ellipse">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PRES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65" charset="0"/>
            </a:endParaRPr>
          </a:p>
        </p:txBody>
      </p:sp>
      <p:sp>
        <p:nvSpPr>
          <p:cNvPr id="23" name="Oval 22"/>
          <p:cNvSpPr/>
          <p:nvPr/>
        </p:nvSpPr>
        <p:spPr bwMode="auto">
          <a:xfrm>
            <a:off x="4051300" y="5334000"/>
            <a:ext cx="2438400" cy="990600"/>
          </a:xfrm>
          <a:prstGeom prst="ellipse">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HELLP</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65" charset="0"/>
              </a:rPr>
              <a:t>Syndrome</a:t>
            </a:r>
            <a:endParaRPr kumimoji="0" lang="en-US" sz="2000" b="0" i="0" u="none" strike="noStrike" cap="none" normalizeH="0" baseline="0" dirty="0">
              <a:ln>
                <a:noFill/>
              </a:ln>
              <a:solidFill>
                <a:schemeClr val="tx1"/>
              </a:solidFill>
              <a:effectLst/>
              <a:latin typeface="Arial" pitchFamily="-65" charset="0"/>
            </a:endParaRPr>
          </a:p>
        </p:txBody>
      </p:sp>
      <p:sp>
        <p:nvSpPr>
          <p:cNvPr id="24" name="Oval 23"/>
          <p:cNvSpPr/>
          <p:nvPr/>
        </p:nvSpPr>
        <p:spPr bwMode="auto">
          <a:xfrm>
            <a:off x="3848101" y="1320800"/>
            <a:ext cx="1816100" cy="838200"/>
          </a:xfrm>
          <a:prstGeom prst="ellipse">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CHTN</a:t>
            </a:r>
            <a:endParaRPr kumimoji="0" lang="en-US" sz="2000" b="0" i="0" u="none" strike="noStrike" cap="none" normalizeH="0" baseline="0" dirty="0">
              <a:ln>
                <a:noFill/>
              </a:ln>
              <a:solidFill>
                <a:schemeClr val="tx1"/>
              </a:solidFill>
              <a:effectLst/>
              <a:latin typeface="Arial" pitchFamily="-65" charset="0"/>
            </a:endParaRPr>
          </a:p>
        </p:txBody>
      </p:sp>
      <p:sp>
        <p:nvSpPr>
          <p:cNvPr id="25" name="Oval 24"/>
          <p:cNvSpPr/>
          <p:nvPr/>
        </p:nvSpPr>
        <p:spPr bwMode="auto">
          <a:xfrm>
            <a:off x="5270500" y="1841500"/>
            <a:ext cx="2590800" cy="1219200"/>
          </a:xfrm>
          <a:prstGeom prst="ellipse">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rPr>
              <a:t>Superimposed</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65" charset="0"/>
              </a:rPr>
              <a:t>Preeclampsia</a:t>
            </a:r>
            <a:endParaRPr kumimoji="0" lang="en-US" sz="2000" b="0" i="0" u="none" strike="noStrike" cap="none" normalizeH="0" baseline="0" dirty="0">
              <a:ln>
                <a:noFill/>
              </a:ln>
              <a:solidFill>
                <a:schemeClr val="tx1"/>
              </a:solidFill>
              <a:effectLst/>
              <a:latin typeface="Arial" pitchFamily="-65" charset="0"/>
            </a:endParaRPr>
          </a:p>
        </p:txBody>
      </p:sp>
      <p:sp>
        <p:nvSpPr>
          <p:cNvPr id="15" name="Oval 14"/>
          <p:cNvSpPr/>
          <p:nvPr/>
        </p:nvSpPr>
        <p:spPr bwMode="auto">
          <a:xfrm>
            <a:off x="3271838" y="4876802"/>
            <a:ext cx="1152525" cy="457199"/>
          </a:xfrm>
          <a:prstGeom prst="ellipse">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65" charset="0"/>
              </a:rPr>
              <a:t>RCVS</a:t>
            </a:r>
            <a:endParaRPr kumimoji="0" lang="en-US" sz="1600" b="0" i="0" u="none" strike="noStrike" cap="none" normalizeH="0" baseline="0" dirty="0">
              <a:ln>
                <a:noFill/>
              </a:ln>
              <a:solidFill>
                <a:schemeClr val="tx1"/>
              </a:solidFill>
              <a:effectLst/>
              <a:latin typeface="Arial" pitchFamily="-65" charset="0"/>
            </a:endParaRPr>
          </a:p>
        </p:txBody>
      </p:sp>
      <p:sp>
        <p:nvSpPr>
          <p:cNvPr id="5" name="TextBox 4"/>
          <p:cNvSpPr txBox="1"/>
          <p:nvPr/>
        </p:nvSpPr>
        <p:spPr>
          <a:xfrm>
            <a:off x="8631189" y="6388100"/>
            <a:ext cx="441422" cy="369332"/>
          </a:xfrm>
          <a:prstGeom prst="rect">
            <a:avLst/>
          </a:prstGeom>
          <a:noFill/>
        </p:spPr>
        <p:txBody>
          <a:bodyPr wrap="none" rtlCol="0">
            <a:spAutoFit/>
          </a:bodyPr>
          <a:lstStyle/>
          <a:p>
            <a:r>
              <a:rPr lang="en-US" dirty="0" smtClean="0"/>
              <a:t>14</a:t>
            </a:r>
            <a:endParaRPr lang="en-US" dirty="0"/>
          </a:p>
        </p:txBody>
      </p:sp>
      <p:pic>
        <p:nvPicPr>
          <p:cNvPr id="26" name="Picture 25"/>
          <p:cNvPicPr/>
          <p:nvPr/>
        </p:nvPicPr>
        <p:blipFill>
          <a:blip r:embed="rId3">
            <a:extLst>
              <a:ext uri="{28A0092B-C50C-407E-A947-70E740481C1C}">
                <a14:useLocalDpi xmlns:a14="http://schemas.microsoft.com/office/drawing/2010/main" val="0"/>
              </a:ext>
            </a:extLst>
          </a:blip>
          <a:srcRect/>
          <a:stretch>
            <a:fillRect/>
          </a:stretch>
        </p:blipFill>
        <p:spPr bwMode="auto">
          <a:xfrm>
            <a:off x="533401" y="428704"/>
            <a:ext cx="1003300" cy="638096"/>
          </a:xfrm>
          <a:prstGeom prst="rect">
            <a:avLst/>
          </a:prstGeom>
          <a:noFill/>
          <a:ln>
            <a:noFill/>
          </a:ln>
        </p:spPr>
      </p:pic>
    </p:spTree>
    <p:extLst>
      <p:ext uri="{BB962C8B-B14F-4D97-AF65-F5344CB8AC3E}">
        <p14:creationId xmlns:p14="http://schemas.microsoft.com/office/powerpoint/2010/main" val="34406358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292" y="594699"/>
            <a:ext cx="5081008" cy="914400"/>
          </a:xfrm>
        </p:spPr>
        <p:txBody>
          <a:bodyPr/>
          <a:lstStyle/>
          <a:p>
            <a:pPr algn="ctr"/>
            <a:r>
              <a:rPr lang="en-US" sz="3200" dirty="0" smtClean="0"/>
              <a:t>Key Clinical Pearl</a:t>
            </a:r>
            <a:endParaRPr lang="en-US" sz="3200" dirty="0"/>
          </a:p>
        </p:txBody>
      </p:sp>
      <p:sp>
        <p:nvSpPr>
          <p:cNvPr id="3" name="Rectangle 2"/>
          <p:cNvSpPr/>
          <p:nvPr/>
        </p:nvSpPr>
        <p:spPr>
          <a:xfrm>
            <a:off x="1162049" y="2409826"/>
            <a:ext cx="6877051" cy="2062103"/>
          </a:xfrm>
          <a:prstGeom prst="rect">
            <a:avLst/>
          </a:prstGeom>
          <a:ln>
            <a:solidFill>
              <a:srgbClr val="000000"/>
            </a:solidFill>
          </a:ln>
        </p:spPr>
        <p:txBody>
          <a:bodyPr wrap="square">
            <a:spAutoFit/>
          </a:bodyPr>
          <a:lstStyle/>
          <a:p>
            <a:pPr algn="ctr"/>
            <a:r>
              <a:rPr lang="en-US" sz="3200" dirty="0"/>
              <a:t>Forty percent of patients with </a:t>
            </a:r>
          </a:p>
          <a:p>
            <a:pPr algn="ctr"/>
            <a:r>
              <a:rPr lang="en-US" sz="3200" b="1" dirty="0" smtClean="0"/>
              <a:t>New-onset </a:t>
            </a:r>
            <a:r>
              <a:rPr lang="en-US" sz="3200" dirty="0"/>
              <a:t>hypertension or </a:t>
            </a:r>
          </a:p>
          <a:p>
            <a:pPr algn="ctr"/>
            <a:r>
              <a:rPr lang="en-US" sz="3200" b="1" dirty="0" smtClean="0"/>
              <a:t>New-onset </a:t>
            </a:r>
            <a:r>
              <a:rPr lang="en-US" sz="3200" dirty="0" smtClean="0"/>
              <a:t>proteinuria will develop </a:t>
            </a:r>
            <a:endParaRPr lang="en-US" sz="3200" dirty="0"/>
          </a:p>
          <a:p>
            <a:pPr algn="ctr"/>
            <a:r>
              <a:rPr lang="en-US" sz="3200" dirty="0" smtClean="0"/>
              <a:t>classic preeclampsia.</a:t>
            </a:r>
            <a:endParaRPr lang="en-US" sz="3600" dirty="0"/>
          </a:p>
        </p:txBody>
      </p:sp>
      <p:sp>
        <p:nvSpPr>
          <p:cNvPr id="4" name="TextBox 3"/>
          <p:cNvSpPr txBox="1"/>
          <p:nvPr/>
        </p:nvSpPr>
        <p:spPr>
          <a:xfrm>
            <a:off x="254000" y="5956300"/>
            <a:ext cx="8128000" cy="523220"/>
          </a:xfrm>
          <a:prstGeom prst="rect">
            <a:avLst/>
          </a:prstGeom>
          <a:noFill/>
        </p:spPr>
        <p:txBody>
          <a:bodyPr wrap="square" rtlCol="0">
            <a:spAutoFit/>
          </a:bodyPr>
          <a:lstStyle/>
          <a:p>
            <a:r>
              <a:rPr lang="en-US" sz="1400" dirty="0" smtClean="0"/>
              <a:t>Barton JR, </a:t>
            </a:r>
            <a:r>
              <a:rPr lang="en-US" sz="1400" dirty="0" err="1" smtClean="0"/>
              <a:t>Sibai</a:t>
            </a:r>
            <a:r>
              <a:rPr lang="en-US" sz="1400" dirty="0" smtClean="0"/>
              <a:t> BM. Prediction and prevention of recurrent preeclampsia. </a:t>
            </a:r>
            <a:r>
              <a:rPr lang="en-US" sz="1400" dirty="0" err="1" smtClean="0"/>
              <a:t>Obstet</a:t>
            </a:r>
            <a:r>
              <a:rPr lang="en-US" sz="1400" dirty="0" smtClean="0"/>
              <a:t> Gynecol. 2008;112(2 PART 1): 359-372.</a:t>
            </a:r>
            <a:endParaRPr lang="en-US" sz="1400" dirty="0"/>
          </a:p>
        </p:txBody>
      </p:sp>
      <p:pic>
        <p:nvPicPr>
          <p:cNvPr id="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161371"/>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674100" y="6502400"/>
            <a:ext cx="441422" cy="369332"/>
          </a:xfrm>
          <a:prstGeom prst="rect">
            <a:avLst/>
          </a:prstGeom>
          <a:noFill/>
        </p:spPr>
        <p:txBody>
          <a:bodyPr wrap="none" rtlCol="0">
            <a:spAutoFit/>
          </a:bodyPr>
          <a:lstStyle/>
          <a:p>
            <a:r>
              <a:rPr lang="en-US" dirty="0" smtClean="0"/>
              <a:t>15</a:t>
            </a:r>
            <a:endParaRPr lang="en-US" dirty="0"/>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660399" y="417552"/>
            <a:ext cx="1003300" cy="638096"/>
          </a:xfrm>
          <a:prstGeom prst="rect">
            <a:avLst/>
          </a:prstGeom>
          <a:noFill/>
          <a:ln>
            <a:noFill/>
          </a:ln>
        </p:spPr>
      </p:pic>
    </p:spTree>
    <p:extLst>
      <p:ext uri="{BB962C8B-B14F-4D97-AF65-F5344CB8AC3E}">
        <p14:creationId xmlns:p14="http://schemas.microsoft.com/office/powerpoint/2010/main" val="35940546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826" y="276953"/>
            <a:ext cx="3629025" cy="719272"/>
          </a:xfrm>
        </p:spPr>
        <p:txBody>
          <a:bodyPr/>
          <a:lstStyle/>
          <a:p>
            <a:r>
              <a:rPr lang="en-US" sz="3200" dirty="0"/>
              <a:t>Key Clinical </a:t>
            </a:r>
            <a:r>
              <a:rPr lang="en-US" sz="3200" dirty="0" smtClean="0"/>
              <a:t>Pearl </a:t>
            </a:r>
            <a:endParaRPr lang="en-US" sz="3200" dirty="0"/>
          </a:p>
        </p:txBody>
      </p:sp>
      <p:sp>
        <p:nvSpPr>
          <p:cNvPr id="3" name="Content Placeholder 2"/>
          <p:cNvSpPr>
            <a:spLocks noGrp="1"/>
          </p:cNvSpPr>
          <p:nvPr>
            <p:ph idx="1"/>
          </p:nvPr>
        </p:nvSpPr>
        <p:spPr>
          <a:xfrm>
            <a:off x="558800" y="996224"/>
            <a:ext cx="7899400" cy="4838700"/>
          </a:xfrm>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Patients presenting with vague symptoms of:</a:t>
            </a:r>
          </a:p>
          <a:p>
            <a:pPr lvl="1"/>
            <a:r>
              <a:rPr lang="en-US" sz="2400" dirty="0" smtClean="0"/>
              <a:t> headache</a:t>
            </a:r>
            <a:endParaRPr lang="en-US" sz="2400" dirty="0"/>
          </a:p>
          <a:p>
            <a:pPr lvl="1"/>
            <a:r>
              <a:rPr lang="en-US" sz="2400" dirty="0" smtClean="0"/>
              <a:t> abdominal pain</a:t>
            </a:r>
            <a:endParaRPr lang="en-US" sz="2400" dirty="0"/>
          </a:p>
          <a:p>
            <a:pPr lvl="1"/>
            <a:r>
              <a:rPr lang="en-US" sz="2400" dirty="0" smtClean="0"/>
              <a:t> shortness of breath</a:t>
            </a:r>
          </a:p>
          <a:p>
            <a:pPr lvl="1"/>
            <a:r>
              <a:rPr lang="en-US" sz="2400" dirty="0" smtClean="0"/>
              <a:t> generalized swelling</a:t>
            </a:r>
          </a:p>
          <a:p>
            <a:pPr lvl="1"/>
            <a:r>
              <a:rPr lang="en-US" sz="2400" dirty="0" smtClean="0"/>
              <a:t> complaints </a:t>
            </a:r>
            <a:r>
              <a:rPr lang="en-US" sz="2400" dirty="0"/>
              <a:t>of “I just don’t feel right” </a:t>
            </a:r>
            <a:endParaRPr lang="en-US" sz="2400" dirty="0" smtClean="0"/>
          </a:p>
          <a:p>
            <a:pPr>
              <a:buNone/>
            </a:pPr>
            <a:r>
              <a:rPr lang="en-US" sz="2800" dirty="0" smtClean="0"/>
              <a:t>	</a:t>
            </a:r>
            <a:r>
              <a:rPr lang="en-US" i="1" dirty="0" smtClean="0"/>
              <a:t>should be evaluated for atypical presentations of preeclampsia or “severe features”</a:t>
            </a:r>
            <a:endParaRPr lang="en-US" i="1" dirty="0"/>
          </a:p>
        </p:txBody>
      </p:sp>
      <p:sp>
        <p:nvSpPr>
          <p:cNvPr id="5" name="TextBox 4"/>
          <p:cNvSpPr txBox="1"/>
          <p:nvPr/>
        </p:nvSpPr>
        <p:spPr>
          <a:xfrm>
            <a:off x="558801" y="6184900"/>
            <a:ext cx="8119463" cy="523220"/>
          </a:xfrm>
          <a:prstGeom prst="rect">
            <a:avLst/>
          </a:prstGeom>
          <a:noFill/>
        </p:spPr>
        <p:txBody>
          <a:bodyPr wrap="square" rtlCol="0">
            <a:spAutoFit/>
          </a:bodyPr>
          <a:lstStyle/>
          <a:p>
            <a:r>
              <a:rPr lang="en-US" sz="1400" dirty="0" err="1" smtClean="0"/>
              <a:t>Sibai</a:t>
            </a:r>
            <a:r>
              <a:rPr lang="en-US" sz="1400" dirty="0" smtClean="0"/>
              <a:t> BM, Stella CL. Diagnosis and management of atypical preeclampsia-eclampsia. Am J </a:t>
            </a:r>
            <a:r>
              <a:rPr lang="en-US" sz="1400" dirty="0" err="1" smtClean="0"/>
              <a:t>Obstet</a:t>
            </a:r>
            <a:r>
              <a:rPr lang="en-US" sz="1400" dirty="0" smtClean="0"/>
              <a:t> Gynecol. May 2009;200(5):481 e481-487.</a:t>
            </a:r>
            <a:endParaRPr lang="en-US" sz="1400" dirty="0"/>
          </a:p>
        </p:txBody>
      </p:sp>
      <p:sp>
        <p:nvSpPr>
          <p:cNvPr id="7" name="TextBox 6"/>
          <p:cNvSpPr txBox="1"/>
          <p:nvPr/>
        </p:nvSpPr>
        <p:spPr>
          <a:xfrm>
            <a:off x="8593528" y="6338788"/>
            <a:ext cx="441422" cy="369332"/>
          </a:xfrm>
          <a:prstGeom prst="rect">
            <a:avLst/>
          </a:prstGeom>
          <a:noFill/>
        </p:spPr>
        <p:txBody>
          <a:bodyPr wrap="none" rtlCol="0">
            <a:spAutoFit/>
          </a:bodyPr>
          <a:lstStyle/>
          <a:p>
            <a:r>
              <a:rPr lang="en-US" dirty="0" smtClean="0"/>
              <a:t>16</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58801" y="276953"/>
            <a:ext cx="1003300" cy="638096"/>
          </a:xfrm>
          <a:prstGeom prst="rect">
            <a:avLst/>
          </a:prstGeom>
          <a:noFill/>
          <a:ln>
            <a:noFill/>
          </a:ln>
        </p:spPr>
      </p:pic>
    </p:spTree>
    <p:extLst>
      <p:ext uri="{BB962C8B-B14F-4D97-AF65-F5344CB8AC3E}">
        <p14:creationId xmlns:p14="http://schemas.microsoft.com/office/powerpoint/2010/main" val="31733933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300" y="342900"/>
            <a:ext cx="7150100" cy="698500"/>
          </a:xfrm>
        </p:spPr>
        <p:txBody>
          <a:bodyPr/>
          <a:lstStyle/>
          <a:p>
            <a:r>
              <a:rPr lang="en-US" sz="3200" dirty="0" smtClean="0"/>
              <a:t>Laboratory Evaluation of Preeclampsia</a:t>
            </a:r>
            <a:endParaRPr lang="en-US" sz="3200" dirty="0"/>
          </a:p>
        </p:txBody>
      </p:sp>
      <p:sp>
        <p:nvSpPr>
          <p:cNvPr id="3" name="Content Placeholder 2"/>
          <p:cNvSpPr>
            <a:spLocks noGrp="1"/>
          </p:cNvSpPr>
          <p:nvPr>
            <p:ph idx="1"/>
          </p:nvPr>
        </p:nvSpPr>
        <p:spPr>
          <a:xfrm>
            <a:off x="292101" y="1485900"/>
            <a:ext cx="8394700" cy="5080000"/>
          </a:xfrm>
        </p:spPr>
        <p:txBody>
          <a:bodyPr/>
          <a:lstStyle/>
          <a:p>
            <a:r>
              <a:rPr lang="en-US" dirty="0" smtClean="0"/>
              <a:t>Initial lab studies should include:</a:t>
            </a:r>
          </a:p>
          <a:p>
            <a:pPr lvl="1"/>
            <a:r>
              <a:rPr lang="en-US" dirty="0" smtClean="0"/>
              <a:t>CBC with platelet count</a:t>
            </a:r>
          </a:p>
          <a:p>
            <a:pPr lvl="1"/>
            <a:r>
              <a:rPr lang="en-US" dirty="0" smtClean="0"/>
              <a:t>AST, ALT, LDH</a:t>
            </a:r>
          </a:p>
          <a:p>
            <a:pPr lvl="1"/>
            <a:r>
              <a:rPr lang="en-US" dirty="0" err="1" smtClean="0"/>
              <a:t>Creatinine</a:t>
            </a:r>
            <a:r>
              <a:rPr lang="en-US" dirty="0" smtClean="0"/>
              <a:t>, Bilirubin, Uric acid, Glucose</a:t>
            </a:r>
          </a:p>
          <a:p>
            <a:pPr marL="457200" lvl="1" indent="0">
              <a:buNone/>
            </a:pPr>
            <a:endParaRPr lang="en-US" dirty="0" smtClean="0"/>
          </a:p>
          <a:p>
            <a:r>
              <a:rPr lang="en-US" dirty="0" smtClean="0"/>
              <a:t>For women with acute abdominal pain, add:</a:t>
            </a:r>
          </a:p>
          <a:p>
            <a:pPr lvl="1"/>
            <a:r>
              <a:rPr lang="en-US" dirty="0" smtClean="0"/>
              <a:t>Serum amylase, lipase and ammonia</a:t>
            </a:r>
          </a:p>
          <a:p>
            <a:pPr marL="457200" lvl="1" indent="0">
              <a:buNone/>
            </a:pPr>
            <a:r>
              <a:rPr lang="en-US" dirty="0" smtClean="0"/>
              <a:t> </a:t>
            </a:r>
          </a:p>
          <a:p>
            <a:pPr lvl="1"/>
            <a:endParaRPr lang="en-US" dirty="0"/>
          </a:p>
          <a:p>
            <a:pPr lvl="1"/>
            <a:endParaRPr lang="en-US" dirty="0"/>
          </a:p>
        </p:txBody>
      </p:sp>
      <p:sp>
        <p:nvSpPr>
          <p:cNvPr id="5" name="TextBox 4"/>
          <p:cNvSpPr txBox="1"/>
          <p:nvPr/>
        </p:nvSpPr>
        <p:spPr>
          <a:xfrm>
            <a:off x="8534400" y="6381234"/>
            <a:ext cx="441422" cy="369332"/>
          </a:xfrm>
          <a:prstGeom prst="rect">
            <a:avLst/>
          </a:prstGeom>
          <a:noFill/>
        </p:spPr>
        <p:txBody>
          <a:bodyPr wrap="none" rtlCol="0">
            <a:spAutoFit/>
          </a:bodyPr>
          <a:lstStyle/>
          <a:p>
            <a:r>
              <a:rPr lang="en-US" dirty="0" smtClean="0"/>
              <a:t>17</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22301" y="342900"/>
            <a:ext cx="1003300" cy="638096"/>
          </a:xfrm>
          <a:prstGeom prst="rect">
            <a:avLst/>
          </a:prstGeom>
          <a:noFill/>
          <a:ln>
            <a:noFill/>
          </a:ln>
        </p:spPr>
      </p:pic>
    </p:spTree>
    <p:extLst>
      <p:ext uri="{BB962C8B-B14F-4D97-AF65-F5344CB8AC3E}">
        <p14:creationId xmlns:p14="http://schemas.microsoft.com/office/powerpoint/2010/main" val="30809465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301" y="254000"/>
            <a:ext cx="7556499" cy="876300"/>
          </a:xfrm>
        </p:spPr>
        <p:txBody>
          <a:bodyPr/>
          <a:lstStyle/>
          <a:p>
            <a:r>
              <a:rPr lang="en-US" dirty="0" smtClean="0"/>
              <a:t>ACOG Executive Summary on </a:t>
            </a:r>
            <a:r>
              <a:rPr lang="en-US" dirty="0"/>
              <a:t>Hypertension In Pregnancy, </a:t>
            </a:r>
            <a:r>
              <a:rPr lang="en-US" dirty="0" smtClean="0"/>
              <a:t>Nov </a:t>
            </a:r>
            <a:r>
              <a:rPr lang="en-US" dirty="0"/>
              <a:t>2013 </a:t>
            </a:r>
          </a:p>
        </p:txBody>
      </p:sp>
      <p:sp>
        <p:nvSpPr>
          <p:cNvPr id="3" name="Content Placeholder 2"/>
          <p:cNvSpPr>
            <a:spLocks noGrp="1"/>
          </p:cNvSpPr>
          <p:nvPr>
            <p:ph idx="1"/>
          </p:nvPr>
        </p:nvSpPr>
        <p:spPr>
          <a:xfrm>
            <a:off x="304801" y="1473201"/>
            <a:ext cx="8623300" cy="5207000"/>
          </a:xfrm>
        </p:spPr>
        <p:txBody>
          <a:bodyPr/>
          <a:lstStyle/>
          <a:p>
            <a:pPr marL="0" lvl="0" indent="0">
              <a:lnSpc>
                <a:spcPct val="90000"/>
              </a:lnSpc>
              <a:buClr>
                <a:schemeClr val="tx1"/>
              </a:buClr>
              <a:buNone/>
            </a:pPr>
            <a:r>
              <a:rPr lang="en-US" sz="2400" dirty="0" smtClean="0"/>
              <a:t>1. The term “mild” preeclampsia is discouraged for               clinical classification. The recommended terminology is:  </a:t>
            </a:r>
          </a:p>
          <a:p>
            <a:pPr marL="457200" lvl="1" indent="0">
              <a:lnSpc>
                <a:spcPct val="90000"/>
              </a:lnSpc>
              <a:buClr>
                <a:schemeClr val="tx1"/>
              </a:buClr>
              <a:buNone/>
            </a:pPr>
            <a:r>
              <a:rPr lang="en-US" sz="2400" dirty="0" smtClean="0"/>
              <a:t>a. “</a:t>
            </a:r>
            <a:r>
              <a:rPr lang="en-US" sz="2400" b="1" u="sng" dirty="0" smtClean="0"/>
              <a:t>preeclampsia </a:t>
            </a:r>
            <a:r>
              <a:rPr lang="en-US" sz="2400" b="1" dirty="0" smtClean="0"/>
              <a:t>without severe features</a:t>
            </a:r>
            <a:r>
              <a:rPr lang="en-US" sz="2400" dirty="0" smtClean="0"/>
              <a:t>” (mild)</a:t>
            </a:r>
          </a:p>
          <a:p>
            <a:pPr marL="457200" lvl="1" indent="0">
              <a:lnSpc>
                <a:spcPct val="90000"/>
              </a:lnSpc>
              <a:buClr>
                <a:schemeClr val="tx1"/>
              </a:buClr>
              <a:buNone/>
            </a:pPr>
            <a:r>
              <a:rPr lang="en-US" sz="2400" dirty="0" smtClean="0"/>
              <a:t>b. “</a:t>
            </a:r>
            <a:r>
              <a:rPr lang="en-US" sz="2400" b="1" u="sng" dirty="0" smtClean="0"/>
              <a:t>preeclampsia </a:t>
            </a:r>
            <a:r>
              <a:rPr lang="en-US" sz="2400" b="1" dirty="0" smtClean="0"/>
              <a:t>with severe features</a:t>
            </a:r>
            <a:r>
              <a:rPr lang="en-US" sz="2400" dirty="0" smtClean="0"/>
              <a:t>” (severe</a:t>
            </a:r>
            <a:r>
              <a:rPr lang="en-US" sz="2400" b="1" dirty="0" smtClean="0"/>
              <a:t>)</a:t>
            </a:r>
          </a:p>
          <a:p>
            <a:pPr marL="0" indent="0">
              <a:lnSpc>
                <a:spcPct val="90000"/>
              </a:lnSpc>
              <a:buNone/>
            </a:pPr>
            <a:r>
              <a:rPr lang="en-US" sz="2400" dirty="0" smtClean="0"/>
              <a:t>2. Proteinuria </a:t>
            </a:r>
            <a:r>
              <a:rPr lang="en-US" sz="2400" b="1" dirty="0" smtClean="0"/>
              <a:t>is not </a:t>
            </a:r>
            <a:r>
              <a:rPr lang="en-US" sz="2400" dirty="0" smtClean="0"/>
              <a:t>a requirement to diagnose preeclampsia with </a:t>
            </a:r>
            <a:r>
              <a:rPr lang="en-US" sz="2400" b="1" dirty="0" smtClean="0"/>
              <a:t>new onset</a:t>
            </a:r>
            <a:r>
              <a:rPr lang="en-US" sz="2400" dirty="0" smtClean="0"/>
              <a:t> hypertension. </a:t>
            </a:r>
          </a:p>
          <a:p>
            <a:pPr marL="0" indent="0">
              <a:lnSpc>
                <a:spcPct val="90000"/>
              </a:lnSpc>
              <a:buNone/>
            </a:pPr>
            <a:r>
              <a:rPr lang="en-US" sz="2400" dirty="0" smtClean="0"/>
              <a:t>3. The </a:t>
            </a:r>
            <a:r>
              <a:rPr lang="en-US" sz="2400" b="1" dirty="0" smtClean="0"/>
              <a:t>total </a:t>
            </a:r>
            <a:r>
              <a:rPr lang="en-US" sz="2400" dirty="0" smtClean="0"/>
              <a:t>amount of proteinuria &gt; 5g in 24 hours has been eliminated from the diagnosis of severe preeclampsia.</a:t>
            </a:r>
          </a:p>
          <a:p>
            <a:pPr marL="0" indent="0">
              <a:lnSpc>
                <a:spcPct val="90000"/>
              </a:lnSpc>
              <a:buNone/>
            </a:pPr>
            <a:r>
              <a:rPr lang="en-US" sz="2400" dirty="0" smtClean="0"/>
              <a:t>4. </a:t>
            </a:r>
            <a:r>
              <a:rPr lang="en-US" sz="2400" b="1" dirty="0" smtClean="0"/>
              <a:t>Early</a:t>
            </a:r>
            <a:r>
              <a:rPr lang="en-US" sz="2400" dirty="0" smtClean="0"/>
              <a:t> treatment of </a:t>
            </a:r>
            <a:r>
              <a:rPr lang="en-US" sz="2400" b="1" dirty="0" smtClean="0"/>
              <a:t>severe</a:t>
            </a:r>
            <a:r>
              <a:rPr lang="en-US" sz="2400" dirty="0" smtClean="0"/>
              <a:t> hypertension is mandatory at the threshold levels of </a:t>
            </a:r>
            <a:r>
              <a:rPr lang="en-US" sz="2400" b="1" dirty="0" smtClean="0"/>
              <a:t>160 mm Hg</a:t>
            </a:r>
            <a:r>
              <a:rPr lang="en-US" sz="2400" dirty="0" smtClean="0"/>
              <a:t> systolic or </a:t>
            </a:r>
            <a:r>
              <a:rPr lang="en-US" sz="2400" b="1" dirty="0" smtClean="0"/>
              <a:t>110 mm Hg </a:t>
            </a:r>
            <a:r>
              <a:rPr lang="en-US" sz="2400" dirty="0" smtClean="0"/>
              <a:t>diastolic.</a:t>
            </a:r>
          </a:p>
          <a:p>
            <a:pPr marL="0" indent="0">
              <a:lnSpc>
                <a:spcPct val="90000"/>
              </a:lnSpc>
              <a:buNone/>
            </a:pPr>
            <a:r>
              <a:rPr lang="en-US" sz="2400" dirty="0" smtClean="0"/>
              <a:t>5. Magnesium sulfate for seizure prophylaxis is </a:t>
            </a:r>
            <a:r>
              <a:rPr lang="en-US" sz="2400" b="1" dirty="0" smtClean="0"/>
              <a:t>indicated </a:t>
            </a:r>
            <a:r>
              <a:rPr lang="en-US" sz="2400" dirty="0" smtClean="0"/>
              <a:t>for </a:t>
            </a:r>
            <a:r>
              <a:rPr lang="en-US" sz="2400" b="1" dirty="0" smtClean="0"/>
              <a:t>severe</a:t>
            </a:r>
            <a:r>
              <a:rPr lang="en-US" sz="2400" dirty="0" smtClean="0"/>
              <a:t> preeclampsia and </a:t>
            </a:r>
            <a:r>
              <a:rPr lang="en-US" sz="2400" b="1" dirty="0" smtClean="0"/>
              <a:t>should not </a:t>
            </a:r>
            <a:r>
              <a:rPr lang="en-US" sz="2400" dirty="0" smtClean="0"/>
              <a:t>be</a:t>
            </a:r>
            <a:r>
              <a:rPr lang="en-US" sz="2400" b="1" dirty="0" smtClean="0"/>
              <a:t> </a:t>
            </a:r>
            <a:r>
              <a:rPr lang="en-US" sz="2400" dirty="0" smtClean="0"/>
              <a:t>administered universally for preeclampsia without severe features (mild).</a:t>
            </a:r>
          </a:p>
          <a:p>
            <a:pPr marL="0" indent="0">
              <a:lnSpc>
                <a:spcPct val="90000"/>
              </a:lnSpc>
              <a:buNone/>
            </a:pPr>
            <a:endParaRPr lang="en-US" sz="2400" dirty="0"/>
          </a:p>
          <a:p>
            <a:pPr marL="0" indent="0">
              <a:buNone/>
            </a:pPr>
            <a:endParaRPr lang="en-US" sz="2400" dirty="0"/>
          </a:p>
        </p:txBody>
      </p:sp>
      <p:sp>
        <p:nvSpPr>
          <p:cNvPr id="5" name="TextBox 4"/>
          <p:cNvSpPr txBox="1"/>
          <p:nvPr/>
        </p:nvSpPr>
        <p:spPr>
          <a:xfrm>
            <a:off x="8626378" y="6457434"/>
            <a:ext cx="441422" cy="369332"/>
          </a:xfrm>
          <a:prstGeom prst="rect">
            <a:avLst/>
          </a:prstGeom>
          <a:noFill/>
        </p:spPr>
        <p:txBody>
          <a:bodyPr wrap="none" rtlCol="0">
            <a:spAutoFit/>
          </a:bodyPr>
          <a:lstStyle/>
          <a:p>
            <a:r>
              <a:rPr lang="en-US" dirty="0" smtClean="0"/>
              <a:t>18</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04801" y="365205"/>
            <a:ext cx="1003300" cy="638096"/>
          </a:xfrm>
          <a:prstGeom prst="rect">
            <a:avLst/>
          </a:prstGeom>
          <a:noFill/>
          <a:ln>
            <a:noFill/>
          </a:ln>
        </p:spPr>
      </p:pic>
    </p:spTree>
    <p:extLst>
      <p:ext uri="{BB962C8B-B14F-4D97-AF65-F5344CB8AC3E}">
        <p14:creationId xmlns:p14="http://schemas.microsoft.com/office/powerpoint/2010/main" val="32072287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190" y="352778"/>
            <a:ext cx="7213599" cy="929923"/>
          </a:xfrm>
        </p:spPr>
        <p:txBody>
          <a:bodyPr/>
          <a:lstStyle/>
          <a:p>
            <a:r>
              <a:rPr lang="en-US" dirty="0"/>
              <a:t>ACOG Executive Summary on </a:t>
            </a:r>
            <a:r>
              <a:rPr lang="en-US" dirty="0" smtClean="0"/>
              <a:t>Hypertension</a:t>
            </a:r>
            <a:br>
              <a:rPr lang="en-US" dirty="0" smtClean="0"/>
            </a:br>
            <a:r>
              <a:rPr lang="en-US" dirty="0" smtClean="0"/>
              <a:t> </a:t>
            </a:r>
            <a:r>
              <a:rPr lang="en-US" dirty="0"/>
              <a:t>In Pregnancy, Nov 2013 </a:t>
            </a:r>
          </a:p>
        </p:txBody>
      </p:sp>
      <p:sp>
        <p:nvSpPr>
          <p:cNvPr id="3" name="Content Placeholder 2"/>
          <p:cNvSpPr>
            <a:spLocks noGrp="1"/>
          </p:cNvSpPr>
          <p:nvPr>
            <p:ph idx="1"/>
          </p:nvPr>
        </p:nvSpPr>
        <p:spPr>
          <a:xfrm>
            <a:off x="213077" y="1614312"/>
            <a:ext cx="8930923" cy="5243689"/>
          </a:xfrm>
        </p:spPr>
        <p:txBody>
          <a:bodyPr/>
          <a:lstStyle/>
          <a:p>
            <a:pPr marL="0" lvl="0" indent="0">
              <a:buNone/>
            </a:pPr>
            <a:r>
              <a:rPr lang="en-US" sz="2400" dirty="0" smtClean="0"/>
              <a:t>6. Preeclampsia </a:t>
            </a:r>
            <a:r>
              <a:rPr lang="en-US" sz="2400" dirty="0"/>
              <a:t>with onset </a:t>
            </a:r>
            <a:r>
              <a:rPr lang="en-US" sz="2400" b="1" dirty="0"/>
              <a:t>prior to 34 weeks </a:t>
            </a:r>
            <a:r>
              <a:rPr lang="en-US" sz="2400" dirty="0"/>
              <a:t>is most often </a:t>
            </a:r>
            <a:r>
              <a:rPr lang="en-US" sz="2400" b="1" dirty="0"/>
              <a:t>severe</a:t>
            </a:r>
            <a:r>
              <a:rPr lang="en-US" sz="2400" dirty="0"/>
              <a:t> and should be managed at a facility with appropriate resources for management of serious </a:t>
            </a:r>
            <a:r>
              <a:rPr lang="en-US" sz="2400" dirty="0" smtClean="0"/>
              <a:t>maternal</a:t>
            </a:r>
            <a:r>
              <a:rPr lang="en-US" sz="2400" b="1" dirty="0" smtClean="0"/>
              <a:t> </a:t>
            </a:r>
            <a:r>
              <a:rPr lang="en-US" sz="2400" b="1" dirty="0"/>
              <a:t>and </a:t>
            </a:r>
            <a:r>
              <a:rPr lang="en-US" sz="2400" dirty="0"/>
              <a:t>n</a:t>
            </a:r>
            <a:r>
              <a:rPr lang="en-US" sz="2400" dirty="0" smtClean="0"/>
              <a:t>eonatal </a:t>
            </a:r>
            <a:r>
              <a:rPr lang="en-US" sz="2400" dirty="0"/>
              <a:t>complications.</a:t>
            </a:r>
          </a:p>
          <a:p>
            <a:pPr marL="0" lvl="0" indent="0">
              <a:buNone/>
            </a:pPr>
            <a:r>
              <a:rPr lang="en-US" sz="2400" dirty="0" smtClean="0"/>
              <a:t>7. Induction </a:t>
            </a:r>
            <a:r>
              <a:rPr lang="en-US" sz="2400" dirty="0"/>
              <a:t>of labor </a:t>
            </a:r>
            <a:r>
              <a:rPr lang="en-US" sz="2400" b="1" dirty="0"/>
              <a:t>at 37 weeks </a:t>
            </a:r>
            <a:r>
              <a:rPr lang="en-US" sz="2400" dirty="0"/>
              <a:t>is indicated for preeclampsia </a:t>
            </a:r>
            <a:r>
              <a:rPr lang="en-US" sz="2400" b="1" dirty="0"/>
              <a:t>and</a:t>
            </a:r>
            <a:r>
              <a:rPr lang="en-US" sz="2400" dirty="0"/>
              <a:t> gestational hypertension.</a:t>
            </a:r>
          </a:p>
          <a:p>
            <a:pPr marL="0" lvl="0" indent="0">
              <a:buNone/>
            </a:pPr>
            <a:r>
              <a:rPr lang="en-US" sz="2400" dirty="0" smtClean="0"/>
              <a:t>8. The </a:t>
            </a:r>
            <a:r>
              <a:rPr lang="en-US" sz="2400" b="1" dirty="0" smtClean="0"/>
              <a:t>postpartum </a:t>
            </a:r>
            <a:r>
              <a:rPr lang="en-US" sz="2400" b="1" dirty="0"/>
              <a:t>period </a:t>
            </a:r>
            <a:r>
              <a:rPr lang="en-US" sz="2400" dirty="0"/>
              <a:t>is potentially dangerous. Patient education for early detection</a:t>
            </a:r>
            <a:r>
              <a:rPr lang="en-US" sz="2400" b="1" dirty="0"/>
              <a:t> during </a:t>
            </a:r>
            <a:r>
              <a:rPr lang="en-US" sz="2400" dirty="0"/>
              <a:t>and </a:t>
            </a:r>
            <a:r>
              <a:rPr lang="en-US" sz="2400" b="1" dirty="0"/>
              <a:t>after</a:t>
            </a:r>
            <a:r>
              <a:rPr lang="en-US" sz="2400" dirty="0"/>
              <a:t> pregnancy is important</a:t>
            </a:r>
            <a:r>
              <a:rPr lang="en-US" sz="2400" dirty="0" smtClean="0"/>
              <a:t>.</a:t>
            </a:r>
          </a:p>
          <a:p>
            <a:pPr marL="0" indent="0">
              <a:buNone/>
            </a:pPr>
            <a:r>
              <a:rPr lang="en-US" sz="2400" dirty="0"/>
              <a:t>9. Long-term health effects should be discussed.</a:t>
            </a:r>
          </a:p>
          <a:p>
            <a:pPr marL="0" lvl="0" indent="0">
              <a:buNone/>
            </a:pPr>
            <a:endParaRPr lang="en-US" sz="2400" dirty="0"/>
          </a:p>
          <a:p>
            <a:pPr marL="0" indent="0">
              <a:lnSpc>
                <a:spcPct val="80000"/>
              </a:lnSpc>
              <a:buClrTx/>
              <a:buSzPct val="100000"/>
              <a:buNone/>
            </a:pPr>
            <a:endParaRPr lang="en-US" sz="2200" dirty="0"/>
          </a:p>
        </p:txBody>
      </p:sp>
      <p:sp>
        <p:nvSpPr>
          <p:cNvPr id="5" name="TextBox 4"/>
          <p:cNvSpPr txBox="1"/>
          <p:nvPr/>
        </p:nvSpPr>
        <p:spPr>
          <a:xfrm>
            <a:off x="8618489" y="6406634"/>
            <a:ext cx="441422" cy="369332"/>
          </a:xfrm>
          <a:prstGeom prst="rect">
            <a:avLst/>
          </a:prstGeom>
          <a:noFill/>
        </p:spPr>
        <p:txBody>
          <a:bodyPr wrap="none" rtlCol="0">
            <a:spAutoFit/>
          </a:bodyPr>
          <a:lstStyle/>
          <a:p>
            <a:r>
              <a:rPr lang="en-US" dirty="0" smtClean="0"/>
              <a:t>19</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34890" y="319882"/>
            <a:ext cx="1003300" cy="638096"/>
          </a:xfrm>
          <a:prstGeom prst="rect">
            <a:avLst/>
          </a:prstGeom>
          <a:noFill/>
          <a:ln>
            <a:noFill/>
          </a:ln>
        </p:spPr>
      </p:pic>
    </p:spTree>
    <p:extLst>
      <p:ext uri="{BB962C8B-B14F-4D97-AF65-F5344CB8AC3E}">
        <p14:creationId xmlns:p14="http://schemas.microsoft.com/office/powerpoint/2010/main" val="30001661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1"/>
            <a:ext cx="7772400" cy="787400"/>
          </a:xfrm>
        </p:spPr>
        <p:txBody>
          <a:bodyPr/>
          <a:lstStyle/>
          <a:p>
            <a:pPr algn="ctr"/>
            <a:r>
              <a:rPr lang="en-US" b="1" dirty="0" smtClean="0">
                <a:solidFill>
                  <a:srgbClr val="008000"/>
                </a:solidFill>
              </a:rPr>
              <a:t>Generic Slide</a:t>
            </a:r>
            <a:endParaRPr lang="en-US" b="1" dirty="0">
              <a:solidFill>
                <a:srgbClr val="008000"/>
              </a:solidFill>
            </a:endParaRPr>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8686800" y="6343134"/>
            <a:ext cx="313044" cy="369332"/>
          </a:xfrm>
          <a:prstGeom prst="rect">
            <a:avLst/>
          </a:prstGeom>
          <a:noFill/>
        </p:spPr>
        <p:txBody>
          <a:bodyPr wrap="none" rtlCol="0">
            <a:spAutoFit/>
          </a:bodyPr>
          <a:lstStyle/>
          <a:p>
            <a:r>
              <a:rPr lang="en-US" dirty="0" smtClean="0"/>
              <a:t>2</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1"/>
            <a:ext cx="1003300" cy="638096"/>
          </a:xfrm>
          <a:prstGeom prst="rect">
            <a:avLst/>
          </a:prstGeom>
          <a:noFill/>
          <a:ln>
            <a:noFill/>
          </a:ln>
        </p:spPr>
      </p:pic>
    </p:spTree>
    <p:extLst>
      <p:ext uri="{BB962C8B-B14F-4D97-AF65-F5344CB8AC3E}">
        <p14:creationId xmlns:p14="http://schemas.microsoft.com/office/powerpoint/2010/main" val="40503578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4114802" y="1894525"/>
            <a:ext cx="5028703" cy="4527043"/>
            <a:chOff x="1968" y="945"/>
            <a:chExt cx="2722" cy="2742"/>
          </a:xfrm>
        </p:grpSpPr>
        <p:sp>
          <p:nvSpPr>
            <p:cNvPr id="51203" name="Oval 3"/>
            <p:cNvSpPr>
              <a:spLocks noChangeArrowheads="1"/>
            </p:cNvSpPr>
            <p:nvPr/>
          </p:nvSpPr>
          <p:spPr bwMode="auto">
            <a:xfrm>
              <a:off x="1968" y="945"/>
              <a:ext cx="1716" cy="270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a:p>
              <a:endParaRPr lang="en-US" dirty="0" smtClean="0"/>
            </a:p>
            <a:p>
              <a:endParaRPr lang="en-US" dirty="0"/>
            </a:p>
            <a:p>
              <a:pPr algn="l"/>
              <a:endParaRPr lang="en-US" dirty="0"/>
            </a:p>
            <a:p>
              <a:pPr algn="l"/>
              <a:endParaRPr lang="en-US" sz="2400" b="1" dirty="0" smtClean="0"/>
            </a:p>
            <a:p>
              <a:pPr algn="l"/>
              <a:endParaRPr lang="en-US" sz="2400" b="1" dirty="0"/>
            </a:p>
            <a:p>
              <a:pPr algn="l"/>
              <a:endParaRPr lang="en-US" sz="2400" b="1" dirty="0" smtClean="0"/>
            </a:p>
            <a:p>
              <a:pPr algn="l"/>
              <a:r>
                <a:rPr lang="en-US" sz="2400" b="1" dirty="0" smtClean="0"/>
                <a:t>400-500x</a:t>
              </a:r>
              <a:endParaRPr lang="en-US" sz="2400" b="1" dirty="0"/>
            </a:p>
            <a:p>
              <a:endParaRPr lang="en-US" dirty="0"/>
            </a:p>
          </p:txBody>
        </p:sp>
        <p:sp>
          <p:nvSpPr>
            <p:cNvPr id="51204" name="Text Box 4"/>
            <p:cNvSpPr txBox="1">
              <a:spLocks noChangeArrowheads="1"/>
            </p:cNvSpPr>
            <p:nvPr/>
          </p:nvSpPr>
          <p:spPr bwMode="auto">
            <a:xfrm>
              <a:off x="3684" y="2513"/>
              <a:ext cx="1006" cy="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pPr>
              <a:r>
                <a:rPr lang="en-US" sz="2000" b="1" dirty="0"/>
                <a:t>Serious </a:t>
              </a:r>
              <a:br>
                <a:rPr lang="en-US" sz="2000" b="1" dirty="0"/>
              </a:br>
              <a:r>
                <a:rPr lang="en-US" sz="2000" b="1" dirty="0"/>
                <a:t>Morbidity: </a:t>
              </a:r>
              <a:r>
                <a:rPr lang="en-US" sz="2000" b="1" dirty="0" smtClean="0"/>
                <a:t>3400/year </a:t>
              </a:r>
              <a:r>
                <a:rPr lang="en-US" sz="2000" dirty="0" smtClean="0"/>
                <a:t>(prolonged postpartum length of stay)</a:t>
              </a:r>
              <a:endParaRPr lang="en-US" sz="2000" dirty="0"/>
            </a:p>
          </p:txBody>
        </p:sp>
        <p:sp>
          <p:nvSpPr>
            <p:cNvPr id="51205" name="Line 5"/>
            <p:cNvSpPr>
              <a:spLocks noChangeShapeType="1"/>
            </p:cNvSpPr>
            <p:nvPr/>
          </p:nvSpPr>
          <p:spPr bwMode="auto">
            <a:xfrm>
              <a:off x="3324" y="3032"/>
              <a:ext cx="360" cy="212"/>
            </a:xfrm>
            <a:prstGeom prst="line">
              <a:avLst/>
            </a:prstGeom>
            <a:noFill/>
            <a:ln w="38100">
              <a:solidFill>
                <a:schemeClr val="tx1"/>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grpSp>
      <p:sp>
        <p:nvSpPr>
          <p:cNvPr id="51206" name="Rectangle 6"/>
          <p:cNvSpPr>
            <a:spLocks noGrp="1" noChangeArrowheads="1"/>
          </p:cNvSpPr>
          <p:nvPr>
            <p:ph type="title"/>
          </p:nvPr>
        </p:nvSpPr>
        <p:spPr>
          <a:xfrm>
            <a:off x="258393" y="378697"/>
            <a:ext cx="7594600" cy="457200"/>
          </a:xfrm>
        </p:spPr>
        <p:txBody>
          <a:bodyPr/>
          <a:lstStyle/>
          <a:p>
            <a:r>
              <a:rPr lang="en-US" sz="2800" dirty="0" smtClean="0">
                <a:solidFill>
                  <a:srgbClr val="000000"/>
                </a:solidFill>
              </a:rPr>
              <a:t>Maternal Morbidity </a:t>
            </a:r>
            <a:r>
              <a:rPr lang="en-US" dirty="0" smtClean="0">
                <a:solidFill>
                  <a:srgbClr val="000000"/>
                </a:solidFill>
              </a:rPr>
              <a:t>and</a:t>
            </a:r>
            <a:r>
              <a:rPr lang="en-US" sz="2800" dirty="0" smtClean="0">
                <a:solidFill>
                  <a:srgbClr val="000000"/>
                </a:solidFill>
              </a:rPr>
              <a:t> Mortality: Preeclampsia</a:t>
            </a:r>
            <a:endParaRPr lang="en-US" sz="2800" dirty="0">
              <a:solidFill>
                <a:srgbClr val="000000"/>
              </a:solidFill>
            </a:endParaRPr>
          </a:p>
        </p:txBody>
      </p:sp>
      <p:sp>
        <p:nvSpPr>
          <p:cNvPr id="51208" name="Text Box 8"/>
          <p:cNvSpPr txBox="1">
            <a:spLocks noChangeArrowheads="1"/>
          </p:cNvSpPr>
          <p:nvPr/>
        </p:nvSpPr>
        <p:spPr bwMode="auto">
          <a:xfrm>
            <a:off x="5314951" y="990600"/>
            <a:ext cx="3429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sz="2400" b="1" dirty="0"/>
          </a:p>
        </p:txBody>
      </p:sp>
      <p:grpSp>
        <p:nvGrpSpPr>
          <p:cNvPr id="51209" name="Group 9"/>
          <p:cNvGrpSpPr>
            <a:grpSpLocks/>
          </p:cNvGrpSpPr>
          <p:nvPr/>
        </p:nvGrpSpPr>
        <p:grpSpPr bwMode="auto">
          <a:xfrm>
            <a:off x="4388665" y="1488479"/>
            <a:ext cx="4793723" cy="3016541"/>
            <a:chOff x="2446" y="890"/>
            <a:chExt cx="3326" cy="1958"/>
          </a:xfrm>
        </p:grpSpPr>
        <p:sp>
          <p:nvSpPr>
            <p:cNvPr id="51210" name="Oval 10"/>
            <p:cNvSpPr>
              <a:spLocks noChangeArrowheads="1"/>
            </p:cNvSpPr>
            <p:nvPr/>
          </p:nvSpPr>
          <p:spPr bwMode="auto">
            <a:xfrm>
              <a:off x="2446" y="1336"/>
              <a:ext cx="1200" cy="151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smtClean="0"/>
            </a:p>
            <a:p>
              <a:endParaRPr lang="en-US" dirty="0"/>
            </a:p>
            <a:p>
              <a:endParaRPr lang="en-US" dirty="0" smtClean="0"/>
            </a:p>
            <a:p>
              <a:endParaRPr lang="en-US" dirty="0"/>
            </a:p>
            <a:p>
              <a:endParaRPr lang="en-US" dirty="0" smtClean="0"/>
            </a:p>
            <a:p>
              <a:r>
                <a:rPr lang="en-US" sz="2400" b="1" dirty="0" smtClean="0"/>
                <a:t>40-50x</a:t>
              </a:r>
              <a:endParaRPr lang="en-US" sz="2400" b="1" dirty="0"/>
            </a:p>
          </p:txBody>
        </p:sp>
        <p:sp>
          <p:nvSpPr>
            <p:cNvPr id="51211" name="Text Box 11"/>
            <p:cNvSpPr txBox="1">
              <a:spLocks noChangeArrowheads="1"/>
            </p:cNvSpPr>
            <p:nvPr/>
          </p:nvSpPr>
          <p:spPr bwMode="auto">
            <a:xfrm>
              <a:off x="3775" y="890"/>
              <a:ext cx="1997" cy="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pPr>
              <a:r>
                <a:rPr lang="en-US" sz="2000" b="1" dirty="0"/>
                <a:t>Near Misses: </a:t>
              </a:r>
              <a:r>
                <a:rPr lang="en-US" sz="2000" b="1" dirty="0" smtClean="0"/>
                <a:t>380/year </a:t>
              </a:r>
              <a:r>
                <a:rPr lang="en-US" sz="2000" dirty="0" smtClean="0"/>
                <a:t>(ICU admissions)</a:t>
              </a:r>
              <a:endParaRPr lang="en-US" sz="2000" dirty="0"/>
            </a:p>
          </p:txBody>
        </p:sp>
        <p:sp>
          <p:nvSpPr>
            <p:cNvPr id="51212" name="Line 12"/>
            <p:cNvSpPr>
              <a:spLocks noChangeShapeType="1"/>
            </p:cNvSpPr>
            <p:nvPr/>
          </p:nvSpPr>
          <p:spPr bwMode="auto">
            <a:xfrm flipV="1">
              <a:off x="3476" y="1360"/>
              <a:ext cx="904" cy="586"/>
            </a:xfrm>
            <a:prstGeom prst="line">
              <a:avLst/>
            </a:prstGeom>
            <a:noFill/>
            <a:ln w="38100">
              <a:solidFill>
                <a:schemeClr val="tx1"/>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grpSp>
      <p:grpSp>
        <p:nvGrpSpPr>
          <p:cNvPr id="51214" name="Group 14"/>
          <p:cNvGrpSpPr>
            <a:grpSpLocks/>
          </p:cNvGrpSpPr>
          <p:nvPr/>
        </p:nvGrpSpPr>
        <p:grpSpPr bwMode="auto">
          <a:xfrm>
            <a:off x="258763" y="990346"/>
            <a:ext cx="7361238" cy="2316446"/>
            <a:chOff x="163" y="145"/>
            <a:chExt cx="4637" cy="1468"/>
          </a:xfrm>
        </p:grpSpPr>
        <p:grpSp>
          <p:nvGrpSpPr>
            <p:cNvPr id="51215" name="Group 15"/>
            <p:cNvGrpSpPr>
              <a:grpSpLocks/>
            </p:cNvGrpSpPr>
            <p:nvPr/>
          </p:nvGrpSpPr>
          <p:grpSpPr bwMode="auto">
            <a:xfrm>
              <a:off x="2976" y="242"/>
              <a:ext cx="480" cy="1371"/>
              <a:chOff x="2976" y="242"/>
              <a:chExt cx="480" cy="1371"/>
            </a:xfrm>
          </p:grpSpPr>
          <p:sp>
            <p:nvSpPr>
              <p:cNvPr id="51216" name="Oval 16"/>
              <p:cNvSpPr>
                <a:spLocks noChangeArrowheads="1"/>
              </p:cNvSpPr>
              <p:nvPr/>
            </p:nvSpPr>
            <p:spPr bwMode="auto">
              <a:xfrm>
                <a:off x="2976" y="1155"/>
                <a:ext cx="480" cy="45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000" b="1" dirty="0" smtClean="0"/>
              </a:p>
            </p:txBody>
          </p:sp>
          <p:sp>
            <p:nvSpPr>
              <p:cNvPr id="51217" name="Line 17"/>
              <p:cNvSpPr>
                <a:spLocks noChangeShapeType="1"/>
              </p:cNvSpPr>
              <p:nvPr/>
            </p:nvSpPr>
            <p:spPr bwMode="auto">
              <a:xfrm flipV="1">
                <a:off x="3262" y="242"/>
                <a:ext cx="194" cy="1036"/>
              </a:xfrm>
              <a:prstGeom prst="line">
                <a:avLst/>
              </a:prstGeom>
              <a:noFill/>
              <a:ln w="38100">
                <a:solidFill>
                  <a:schemeClr val="tx1"/>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grpSp>
        <p:sp>
          <p:nvSpPr>
            <p:cNvPr id="51218" name="Rectangle 18"/>
            <p:cNvSpPr>
              <a:spLocks noChangeArrowheads="1"/>
            </p:cNvSpPr>
            <p:nvPr/>
          </p:nvSpPr>
          <p:spPr bwMode="auto">
            <a:xfrm>
              <a:off x="163" y="145"/>
              <a:ext cx="4637" cy="2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n-US" sz="2400" dirty="0"/>
            </a:p>
            <a:p>
              <a:pPr eaLnBrk="1" hangingPunct="1"/>
              <a:r>
                <a:rPr lang="en-US" sz="2400" dirty="0" smtClean="0"/>
                <a:t>About 8 Preeclampsia </a:t>
              </a:r>
              <a:r>
                <a:rPr lang="en-US" sz="2400" dirty="0"/>
                <a:t>Related </a:t>
              </a:r>
              <a:r>
                <a:rPr lang="en-US" sz="2400" dirty="0" smtClean="0"/>
                <a:t>Mortalities/2007 </a:t>
              </a:r>
              <a:r>
                <a:rPr lang="en-US" sz="2400" dirty="0"/>
                <a:t>in CA</a:t>
              </a:r>
            </a:p>
            <a:p>
              <a:pPr eaLnBrk="1" hangingPunct="1"/>
              <a:r>
                <a:rPr lang="en-US" sz="2400" dirty="0"/>
                <a:t> </a:t>
              </a:r>
            </a:p>
          </p:txBody>
        </p:sp>
      </p:grpSp>
      <p:pic>
        <p:nvPicPr>
          <p:cNvPr id="21" name="Picture 7" descr="iceber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1660256"/>
            <a:ext cx="3363985" cy="431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val="1"/>
            </a:ext>
          </a:extLst>
        </p:spPr>
      </p:pic>
      <p:sp>
        <p:nvSpPr>
          <p:cNvPr id="3" name="TextBox 2"/>
          <p:cNvSpPr txBox="1"/>
          <p:nvPr/>
        </p:nvSpPr>
        <p:spPr>
          <a:xfrm>
            <a:off x="623455" y="6500092"/>
            <a:ext cx="7229538" cy="307777"/>
          </a:xfrm>
          <a:prstGeom prst="rect">
            <a:avLst/>
          </a:prstGeom>
          <a:noFill/>
        </p:spPr>
        <p:txBody>
          <a:bodyPr wrap="none" rtlCol="0">
            <a:spAutoFit/>
          </a:bodyPr>
          <a:lstStyle/>
          <a:p>
            <a:r>
              <a:rPr lang="en-US" sz="1400" dirty="0" smtClean="0"/>
              <a:t>Source: 2007 All-California Rapid Cycle Maternal/Infant Database for CA Births: CMQCC</a:t>
            </a:r>
            <a:endParaRPr lang="en-US" sz="1400" dirty="0"/>
          </a:p>
        </p:txBody>
      </p:sp>
      <p:pic>
        <p:nvPicPr>
          <p:cNvPr id="2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0473" y="122730"/>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590011" y="6423892"/>
            <a:ext cx="441422" cy="369332"/>
          </a:xfrm>
          <a:prstGeom prst="rect">
            <a:avLst/>
          </a:prstGeom>
          <a:noFill/>
        </p:spPr>
        <p:txBody>
          <a:bodyPr wrap="none" rtlCol="0">
            <a:spAutoFit/>
          </a:bodyPr>
          <a:lstStyle/>
          <a:p>
            <a:r>
              <a:rPr lang="en-US" dirty="0" smtClean="0"/>
              <a:t>20</a:t>
            </a:r>
            <a:endParaRPr lang="en-US" dirty="0"/>
          </a:p>
        </p:txBody>
      </p:sp>
      <p:pic>
        <p:nvPicPr>
          <p:cNvPr id="22" name="Picture 21"/>
          <p:cNvPicPr/>
          <p:nvPr/>
        </p:nvPicPr>
        <p:blipFill>
          <a:blip r:embed="rId6">
            <a:extLst>
              <a:ext uri="{28A0092B-C50C-407E-A947-70E740481C1C}">
                <a14:useLocalDpi xmlns:a14="http://schemas.microsoft.com/office/drawing/2010/main" val="0"/>
              </a:ext>
            </a:extLst>
          </a:blip>
          <a:srcRect/>
          <a:stretch>
            <a:fillRect/>
          </a:stretch>
        </p:blipFill>
        <p:spPr bwMode="auto">
          <a:xfrm>
            <a:off x="8000473" y="660400"/>
            <a:ext cx="1003300" cy="638096"/>
          </a:xfrm>
          <a:prstGeom prst="rect">
            <a:avLst/>
          </a:prstGeom>
          <a:noFill/>
          <a:ln>
            <a:noFill/>
          </a:ln>
        </p:spPr>
      </p:pic>
    </p:spTree>
    <p:extLst>
      <p:ext uri="{BB962C8B-B14F-4D97-AF65-F5344CB8AC3E}">
        <p14:creationId xmlns:p14="http://schemas.microsoft.com/office/powerpoint/2010/main" val="6432985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p:cNvSpPr>
          <p:nvPr>
            <p:ph type="title"/>
          </p:nvPr>
        </p:nvSpPr>
        <p:spPr>
          <a:xfrm>
            <a:off x="1219200" y="202408"/>
            <a:ext cx="7162800" cy="546893"/>
          </a:xfrm>
        </p:spPr>
        <p:txBody>
          <a:bodyPr>
            <a:normAutofit fontScale="90000"/>
          </a:bodyPr>
          <a:lstStyle/>
          <a:p>
            <a:r>
              <a:rPr lang="en-US" dirty="0">
                <a:latin typeface="Arial" charset="0"/>
                <a:ea typeface="ＭＳ Ｐゴシック" charset="0"/>
                <a:cs typeface="ＭＳ Ｐゴシック" charset="0"/>
              </a:rPr>
              <a:t>CA-PAMR </a:t>
            </a:r>
            <a:r>
              <a:rPr lang="en-US" dirty="0" smtClean="0">
                <a:latin typeface="Arial" charset="0"/>
                <a:ea typeface="ＭＳ Ｐゴシック" charset="0"/>
                <a:cs typeface="ＭＳ Ｐゴシック" charset="0"/>
              </a:rPr>
              <a:t>Causes </a:t>
            </a:r>
            <a:r>
              <a:rPr lang="en-US" dirty="0">
                <a:latin typeface="Arial" charset="0"/>
                <a:ea typeface="ＭＳ Ｐゴシック" charset="0"/>
                <a:cs typeface="ＭＳ Ｐゴシック" charset="0"/>
              </a:rPr>
              <a:t>of Death (Top </a:t>
            </a:r>
            <a:r>
              <a:rPr lang="en-US" dirty="0" smtClean="0">
                <a:latin typeface="Arial" charset="0"/>
                <a:ea typeface="ＭＳ Ｐゴシック" charset="0"/>
                <a:cs typeface="ＭＳ Ｐゴシック" charset="0"/>
              </a:rPr>
              <a:t>5), 2002-2004</a:t>
            </a:r>
            <a:endParaRPr lang="en-US" dirty="0">
              <a:latin typeface="Arial" charset="0"/>
              <a:ea typeface="ＭＳ Ｐゴシック" charset="0"/>
              <a:cs typeface="ＭＳ Ｐゴシック" charset="0"/>
            </a:endParaRPr>
          </a:p>
        </p:txBody>
      </p:sp>
      <p:graphicFrame>
        <p:nvGraphicFramePr>
          <p:cNvPr id="58433" name="Group 65"/>
          <p:cNvGraphicFramePr>
            <a:graphicFrameLocks noGrp="1"/>
          </p:cNvGraphicFramePr>
          <p:nvPr>
            <p:extLst>
              <p:ext uri="{D42A27DB-BD31-4B8C-83A1-F6EECF244321}">
                <p14:modId xmlns:p14="http://schemas.microsoft.com/office/powerpoint/2010/main" val="314525962"/>
              </p:ext>
            </p:extLst>
          </p:nvPr>
        </p:nvGraphicFramePr>
        <p:xfrm>
          <a:off x="304800" y="749301"/>
          <a:ext cx="8183817" cy="5501886"/>
        </p:xfrm>
        <a:graphic>
          <a:graphicData uri="http://schemas.openxmlformats.org/drawingml/2006/table">
            <a:tbl>
              <a:tblPr/>
              <a:tblGrid>
                <a:gridCol w="5162099"/>
                <a:gridCol w="3021718"/>
              </a:tblGrid>
              <a:tr h="115711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Grouped Cause of Death, </a:t>
                      </a:r>
                    </a:p>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  </a:t>
                      </a:r>
                      <a:r>
                        <a:rPr kumimoji="0" lang="en-US" sz="1800" b="0" i="1" u="none" strike="noStrike" cap="none" normalizeH="0" baseline="0" dirty="0" smtClean="0">
                          <a:ln>
                            <a:noFill/>
                          </a:ln>
                          <a:solidFill>
                            <a:schemeClr val="tx1"/>
                          </a:solidFill>
                          <a:effectLst/>
                          <a:latin typeface="Arial" charset="0"/>
                          <a:ea typeface="ＭＳ Ｐゴシック" charset="0"/>
                          <a:cs typeface="ＭＳ Ｐゴシック" charset="0"/>
                        </a:rPr>
                        <a:t>per CA-PAMR Committee</a:t>
                      </a:r>
                      <a:endParaRPr kumimoji="0" lang="en-US" sz="1800" b="0" i="1"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Pregnancy-Related Deaths </a:t>
                      </a:r>
                      <a:endPar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N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r>
              <a:tr h="590935">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Cardiovascular </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disease</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dirty="0" smtClean="0">
                          <a:ln>
                            <a:noFill/>
                          </a:ln>
                          <a:solidFill>
                            <a:schemeClr val="tx1"/>
                          </a:solidFill>
                          <a:effectLst/>
                          <a:latin typeface="Arial" charset="0"/>
                          <a:ea typeface="ＭＳ Ｐゴシック" charset="0"/>
                          <a:cs typeface="ＭＳ Ｐゴシック" charset="0"/>
                        </a:rPr>
                        <a:t> 29 </a:t>
                      </a:r>
                      <a:r>
                        <a:rPr kumimoji="0" lang="en-US" altLang="zh-CN" sz="2000" b="0" i="0" u="none" strike="noStrike" cap="none" normalizeH="0" baseline="0" dirty="0">
                          <a:ln>
                            <a:noFill/>
                          </a:ln>
                          <a:solidFill>
                            <a:schemeClr val="tx1"/>
                          </a:solidFill>
                          <a:effectLst/>
                          <a:latin typeface="Arial" charset="0"/>
                          <a:ea typeface="ＭＳ Ｐゴシック" charset="0"/>
                          <a:cs typeface="ＭＳ Ｐゴシック" charset="0"/>
                        </a:rPr>
                        <a:t>(20)</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789">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Cardiomyopathy</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dirty="0" smtClean="0">
                          <a:ln>
                            <a:noFill/>
                          </a:ln>
                          <a:solidFill>
                            <a:schemeClr val="tx1"/>
                          </a:solidFill>
                          <a:effectLst/>
                          <a:latin typeface="Arial" charset="0"/>
                          <a:ea typeface="ＭＳ Ｐゴシック" charset="0"/>
                          <a:cs typeface="ＭＳ Ｐゴシック" charset="0"/>
                        </a:rPr>
                        <a:t> 19 </a:t>
                      </a:r>
                      <a:r>
                        <a:rPr kumimoji="0" lang="en-US" altLang="zh-CN" sz="2000" b="0" i="0" u="none" strike="noStrike" cap="none" normalizeH="0" baseline="0" dirty="0">
                          <a:ln>
                            <a:noFill/>
                          </a:ln>
                          <a:solidFill>
                            <a:schemeClr val="tx1"/>
                          </a:solidFill>
                          <a:effectLst/>
                          <a:latin typeface="Arial" charset="0"/>
                          <a:ea typeface="ＭＳ Ｐゴシック" charset="0"/>
                          <a:cs typeface="ＭＳ Ｐゴシック" charset="0"/>
                        </a:rPr>
                        <a:t>(13)</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935">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Other cardiovascular</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dirty="0">
                          <a:ln>
                            <a:noFill/>
                          </a:ln>
                          <a:solidFill>
                            <a:schemeClr val="tx1"/>
                          </a:solidFill>
                          <a:effectLst/>
                          <a:latin typeface="Arial" charset="0"/>
                          <a:ea typeface="ＭＳ Ｐゴシック" charset="0"/>
                          <a:cs typeface="ＭＳ Ｐゴシック" charset="0"/>
                        </a:rPr>
                        <a:t>10 (7)</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935">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dirty="0" smtClean="0">
                          <a:ln>
                            <a:noFill/>
                          </a:ln>
                          <a:solidFill>
                            <a:schemeClr val="tx1"/>
                          </a:solidFill>
                          <a:effectLst/>
                          <a:latin typeface="Arial" charset="0"/>
                          <a:ea typeface="ＭＳ Ｐゴシック" charset="0"/>
                          <a:cs typeface="ＭＳ Ｐゴシック" charset="0"/>
                        </a:rPr>
                        <a:t>Preeclampsia</a:t>
                      </a:r>
                      <a:r>
                        <a:rPr kumimoji="0" lang="en-US" altLang="zh-CN" sz="2000" b="0" i="0" u="none" strike="noStrike" cap="none" normalizeH="0" baseline="0" dirty="0">
                          <a:ln>
                            <a:noFill/>
                          </a:ln>
                          <a:solidFill>
                            <a:schemeClr val="tx1"/>
                          </a:solidFill>
                          <a:effectLst/>
                          <a:latin typeface="Arial" charset="0"/>
                          <a:ea typeface="ＭＳ Ｐゴシック" charset="0"/>
                          <a:cs typeface="ＭＳ Ｐゴシック" charset="0"/>
                        </a:rPr>
                        <a:t>/eclampsia</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dirty="0" smtClean="0">
                          <a:ln>
                            <a:noFill/>
                          </a:ln>
                          <a:solidFill>
                            <a:schemeClr val="tx1"/>
                          </a:solidFill>
                          <a:effectLst/>
                          <a:latin typeface="Arial" charset="0"/>
                          <a:ea typeface="ＭＳ Ｐゴシック" charset="0"/>
                          <a:cs typeface="ＭＳ Ｐゴシック" charset="0"/>
                        </a:rPr>
                        <a:t>  25 </a:t>
                      </a:r>
                      <a:r>
                        <a:rPr kumimoji="0" lang="en-US" altLang="zh-CN" sz="2000" b="0" i="0" u="none" strike="noStrike" cap="none" normalizeH="0" baseline="0" dirty="0">
                          <a:ln>
                            <a:noFill/>
                          </a:ln>
                          <a:solidFill>
                            <a:schemeClr val="tx1"/>
                          </a:solidFill>
                          <a:effectLst/>
                          <a:latin typeface="Arial" charset="0"/>
                          <a:ea typeface="ＭＳ Ｐゴシック" charset="0"/>
                          <a:cs typeface="ＭＳ Ｐゴシック" charset="0"/>
                        </a:rPr>
                        <a:t>(17)</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789">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dirty="0">
                          <a:ln>
                            <a:noFill/>
                          </a:ln>
                          <a:solidFill>
                            <a:schemeClr val="tx1"/>
                          </a:solidFill>
                          <a:effectLst/>
                          <a:latin typeface="Arial" charset="0"/>
                          <a:ea typeface="ＭＳ Ｐゴシック" charset="0"/>
                          <a:cs typeface="ＭＳ Ｐゴシック" charset="0"/>
                        </a:rPr>
                        <a:t>Obstetric hemorrhage</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dirty="0" smtClean="0">
                          <a:ln>
                            <a:noFill/>
                          </a:ln>
                          <a:solidFill>
                            <a:schemeClr val="tx1"/>
                          </a:solidFill>
                          <a:effectLst/>
                          <a:latin typeface="Arial" charset="0"/>
                          <a:ea typeface="ＭＳ Ｐゴシック" charset="0"/>
                          <a:cs typeface="ＭＳ Ｐゴシック" charset="0"/>
                        </a:rPr>
                        <a:t> 16 </a:t>
                      </a:r>
                      <a:r>
                        <a:rPr kumimoji="0" lang="en-US" altLang="zh-CN" sz="2000" b="0" i="0" u="none" strike="noStrike" cap="none" normalizeH="0" baseline="0" dirty="0">
                          <a:ln>
                            <a:noFill/>
                          </a:ln>
                          <a:solidFill>
                            <a:schemeClr val="tx1"/>
                          </a:solidFill>
                          <a:effectLst/>
                          <a:latin typeface="Arial" charset="0"/>
                          <a:ea typeface="ＭＳ Ｐゴシック" charset="0"/>
                          <a:cs typeface="ＭＳ Ｐゴシック" charset="0"/>
                        </a:rPr>
                        <a:t>(11)</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935">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dirty="0">
                          <a:ln>
                            <a:noFill/>
                          </a:ln>
                          <a:solidFill>
                            <a:schemeClr val="tx1"/>
                          </a:solidFill>
                          <a:effectLst/>
                          <a:latin typeface="Arial" charset="0"/>
                          <a:ea typeface="ＭＳ Ｐゴシック" charset="0"/>
                          <a:cs typeface="ＭＳ Ｐゴシック" charset="0"/>
                        </a:rPr>
                        <a:t>Amniotic fluid embolism </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dirty="0" smtClean="0">
                          <a:ln>
                            <a:noFill/>
                          </a:ln>
                          <a:solidFill>
                            <a:schemeClr val="tx1"/>
                          </a:solidFill>
                          <a:effectLst/>
                          <a:latin typeface="Arial" charset="0"/>
                          <a:ea typeface="ＭＳ Ｐゴシック" charset="0"/>
                          <a:cs typeface="ＭＳ Ｐゴシック" charset="0"/>
                        </a:rPr>
                        <a:t> 15 </a:t>
                      </a:r>
                      <a:r>
                        <a:rPr kumimoji="0" lang="en-US" altLang="zh-CN" sz="2000" b="0" i="0" u="none" strike="noStrike" cap="none" normalizeH="0" baseline="0" dirty="0">
                          <a:ln>
                            <a:noFill/>
                          </a:ln>
                          <a:solidFill>
                            <a:schemeClr val="tx1"/>
                          </a:solidFill>
                          <a:effectLst/>
                          <a:latin typeface="Arial" charset="0"/>
                          <a:ea typeface="ＭＳ Ｐゴシック" charset="0"/>
                          <a:cs typeface="ＭＳ Ｐゴシック" charset="0"/>
                        </a:rPr>
                        <a:t>(10)</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789">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dirty="0" smtClean="0">
                          <a:ln>
                            <a:noFill/>
                          </a:ln>
                          <a:solidFill>
                            <a:schemeClr val="tx1"/>
                          </a:solidFill>
                          <a:effectLst/>
                          <a:latin typeface="Arial" charset="0"/>
                          <a:ea typeface="ＭＳ Ｐゴシック" charset="0"/>
                          <a:cs typeface="ＭＳ Ｐゴシック" charset="0"/>
                        </a:rPr>
                        <a:t>DVT/ PE</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dirty="0" smtClean="0">
                          <a:ln>
                            <a:noFill/>
                          </a:ln>
                          <a:solidFill>
                            <a:schemeClr val="tx1"/>
                          </a:solidFill>
                          <a:effectLst/>
                          <a:latin typeface="Arial" charset="0"/>
                          <a:ea typeface="ＭＳ Ｐゴシック" charset="0"/>
                          <a:cs typeface="ＭＳ Ｐゴシック" charset="0"/>
                        </a:rPr>
                        <a:t> 15 </a:t>
                      </a:r>
                      <a:r>
                        <a:rPr kumimoji="0" lang="en-US" altLang="zh-CN" sz="2000" b="0" i="0" u="none" strike="noStrike" cap="none" normalizeH="0" baseline="0" dirty="0">
                          <a:ln>
                            <a:noFill/>
                          </a:ln>
                          <a:solidFill>
                            <a:schemeClr val="tx1"/>
                          </a:solidFill>
                          <a:effectLst/>
                          <a:latin typeface="Arial" charset="0"/>
                          <a:ea typeface="ＭＳ Ｐゴシック" charset="0"/>
                          <a:cs typeface="ＭＳ Ｐゴシック" charset="0"/>
                        </a:rPr>
                        <a:t>(10)</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789">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dirty="0">
                          <a:ln>
                            <a:noFill/>
                          </a:ln>
                          <a:solidFill>
                            <a:schemeClr val="tx1"/>
                          </a:solidFill>
                          <a:effectLst/>
                          <a:latin typeface="Arial" charset="0"/>
                          <a:ea typeface="ＭＳ Ｐゴシック" charset="0"/>
                          <a:cs typeface="ＭＳ Ｐゴシック" charset="0"/>
                        </a:rPr>
                        <a:t>Other</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dirty="0" smtClean="0">
                          <a:ln>
                            <a:noFill/>
                          </a:ln>
                          <a:solidFill>
                            <a:schemeClr val="tx1"/>
                          </a:solidFill>
                          <a:effectLst/>
                          <a:latin typeface="Arial" charset="0"/>
                          <a:ea typeface="ＭＳ Ｐゴシック" charset="0"/>
                          <a:cs typeface="ＭＳ Ｐゴシック" charset="0"/>
                        </a:rPr>
                        <a:t> 45 </a:t>
                      </a:r>
                      <a:r>
                        <a:rPr kumimoji="0" lang="en-US" altLang="zh-CN" sz="2000" b="0" i="0" u="none" strike="noStrike" cap="none" normalizeH="0" baseline="0" dirty="0">
                          <a:ln>
                            <a:noFill/>
                          </a:ln>
                          <a:solidFill>
                            <a:schemeClr val="tx1"/>
                          </a:solidFill>
                          <a:effectLst/>
                          <a:latin typeface="Arial" charset="0"/>
                          <a:ea typeface="ＭＳ Ｐゴシック" charset="0"/>
                          <a:cs typeface="ＭＳ Ｐゴシック" charset="0"/>
                        </a:rPr>
                        <a:t>(31)</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789">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ＭＳ Ｐゴシック" charset="0"/>
                        </a:rPr>
                        <a:t>TOTAL</a:t>
                      </a:r>
                      <a:endPar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1" i="0" u="none" strike="noStrike" cap="none" normalizeH="0" baseline="0" dirty="0" smtClean="0">
                          <a:ln>
                            <a:noFill/>
                          </a:ln>
                          <a:solidFill>
                            <a:schemeClr val="tx1"/>
                          </a:solidFill>
                          <a:effectLst/>
                          <a:latin typeface="Arial" charset="0"/>
                          <a:ea typeface="ＭＳ Ｐゴシック" charset="0"/>
                          <a:cs typeface="ＭＳ Ｐゴシック" charset="0"/>
                        </a:rPr>
                        <a:t>145</a:t>
                      </a:r>
                      <a:endPar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Donut 4"/>
          <p:cNvSpPr>
            <a:spLocks/>
          </p:cNvSpPr>
          <p:nvPr/>
        </p:nvSpPr>
        <p:spPr bwMode="auto">
          <a:xfrm>
            <a:off x="6172200" y="3505200"/>
            <a:ext cx="1524000" cy="457200"/>
          </a:xfrm>
          <a:custGeom>
            <a:avLst/>
            <a:gdLst>
              <a:gd name="T0" fmla="*/ 0 w 1524000"/>
              <a:gd name="T1" fmla="*/ 228600 h 457200"/>
              <a:gd name="T2" fmla="*/ 762000 w 1524000"/>
              <a:gd name="T3" fmla="*/ 0 h 457200"/>
              <a:gd name="T4" fmla="*/ 1524000 w 1524000"/>
              <a:gd name="T5" fmla="*/ 228600 h 457200"/>
              <a:gd name="T6" fmla="*/ 762000 w 1524000"/>
              <a:gd name="T7" fmla="*/ 457200 h 457200"/>
              <a:gd name="T8" fmla="*/ 0 w 1524000"/>
              <a:gd name="T9" fmla="*/ 228600 h 457200"/>
              <a:gd name="T10" fmla="*/ 9231 w 1524000"/>
              <a:gd name="T11" fmla="*/ 228600 h 457200"/>
              <a:gd name="T12" fmla="*/ 762000 w 1524000"/>
              <a:gd name="T13" fmla="*/ 447969 h 457200"/>
              <a:gd name="T14" fmla="*/ 1514769 w 1524000"/>
              <a:gd name="T15" fmla="*/ 228600 h 457200"/>
              <a:gd name="T16" fmla="*/ 762000 w 1524000"/>
              <a:gd name="T17" fmla="*/ 9231 h 457200"/>
              <a:gd name="T18" fmla="*/ 9231 w 1524000"/>
              <a:gd name="T19" fmla="*/ 228600 h 457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000" h="457200">
                <a:moveTo>
                  <a:pt x="0" y="228600"/>
                </a:moveTo>
                <a:cubicBezTo>
                  <a:pt x="0" y="102348"/>
                  <a:pt x="341159" y="0"/>
                  <a:pt x="762000" y="0"/>
                </a:cubicBezTo>
                <a:cubicBezTo>
                  <a:pt x="1182841" y="0"/>
                  <a:pt x="1524000" y="102348"/>
                  <a:pt x="1524000" y="228600"/>
                </a:cubicBezTo>
                <a:cubicBezTo>
                  <a:pt x="1524000" y="354852"/>
                  <a:pt x="1182841" y="457200"/>
                  <a:pt x="762000" y="457200"/>
                </a:cubicBezTo>
                <a:cubicBezTo>
                  <a:pt x="341159" y="457200"/>
                  <a:pt x="0" y="354852"/>
                  <a:pt x="0" y="228600"/>
                </a:cubicBezTo>
                <a:close/>
                <a:moveTo>
                  <a:pt x="9231" y="228600"/>
                </a:moveTo>
                <a:cubicBezTo>
                  <a:pt x="9231" y="349754"/>
                  <a:pt x="346257" y="447969"/>
                  <a:pt x="762000" y="447969"/>
                </a:cubicBezTo>
                <a:cubicBezTo>
                  <a:pt x="1177743" y="447969"/>
                  <a:pt x="1514769" y="349754"/>
                  <a:pt x="1514769" y="228600"/>
                </a:cubicBezTo>
                <a:cubicBezTo>
                  <a:pt x="1514769" y="107446"/>
                  <a:pt x="1177743" y="9231"/>
                  <a:pt x="762000" y="9231"/>
                </a:cubicBezTo>
                <a:cubicBezTo>
                  <a:pt x="346257" y="9231"/>
                  <a:pt x="9231" y="107446"/>
                  <a:pt x="9231" y="228600"/>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8"/>
              </a:srgbClr>
            </a:outerShdw>
          </a:effectLst>
        </p:spPr>
        <p:txBody>
          <a:bodyPr anchor="ctr"/>
          <a:lstStyle/>
          <a:p>
            <a:pPr algn="ct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cxnSp>
        <p:nvCxnSpPr>
          <p:cNvPr id="4" name="Straight Arrow Connector 3"/>
          <p:cNvCxnSpPr/>
          <p:nvPr/>
        </p:nvCxnSpPr>
        <p:spPr bwMode="auto">
          <a:xfrm flipH="1">
            <a:off x="5791200" y="3924300"/>
            <a:ext cx="609600" cy="24257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6" name="TextBox 5"/>
          <p:cNvSpPr txBox="1"/>
          <p:nvPr/>
        </p:nvSpPr>
        <p:spPr>
          <a:xfrm>
            <a:off x="304800" y="6324600"/>
            <a:ext cx="6856828" cy="369332"/>
          </a:xfrm>
          <a:prstGeom prst="rect">
            <a:avLst/>
          </a:prstGeom>
          <a:noFill/>
        </p:spPr>
        <p:txBody>
          <a:bodyPr wrap="none" rtlCol="0">
            <a:spAutoFit/>
          </a:bodyPr>
          <a:lstStyle/>
          <a:p>
            <a:pPr algn="ctr" defTabSz="914400" eaLnBrk="0" fontAlgn="base" hangingPunct="0">
              <a:spcBef>
                <a:spcPct val="0"/>
              </a:spcBef>
              <a:spcAft>
                <a:spcPct val="0"/>
              </a:spcAft>
            </a:pPr>
            <a:r>
              <a:rPr lang="en-US" dirty="0" smtClean="0">
                <a:solidFill>
                  <a:srgbClr val="000000"/>
                </a:solidFill>
                <a:latin typeface="Arial" charset="0"/>
                <a:ea typeface="ＭＳ Ｐゴシック" charset="0"/>
                <a:cs typeface="ＭＳ Ｐゴシック" charset="0"/>
              </a:rPr>
              <a:t>Pregnancy-Related Mortality Rate: 1.6 </a:t>
            </a:r>
            <a:r>
              <a:rPr lang="en-US" dirty="0">
                <a:solidFill>
                  <a:srgbClr val="000000"/>
                </a:solidFill>
                <a:latin typeface="Arial" charset="0"/>
                <a:ea typeface="ＭＳ Ｐゴシック" charset="0"/>
                <a:cs typeface="ＭＳ Ｐゴシック" charset="0"/>
              </a:rPr>
              <a:t>deaths /100,000 live births</a:t>
            </a:r>
          </a:p>
        </p:txBody>
      </p:sp>
      <p:pic>
        <p:nvPicPr>
          <p:cNvPr id="10"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61914"/>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699500" y="6451600"/>
            <a:ext cx="441422" cy="369332"/>
          </a:xfrm>
          <a:prstGeom prst="rect">
            <a:avLst/>
          </a:prstGeom>
          <a:noFill/>
        </p:spPr>
        <p:txBody>
          <a:bodyPr wrap="none" rtlCol="0">
            <a:spAutoFit/>
          </a:bodyPr>
          <a:lstStyle/>
          <a:p>
            <a:r>
              <a:rPr lang="en-US" dirty="0" smtClean="0"/>
              <a:t>21</a:t>
            </a:r>
            <a:endParaRPr lang="en-US" dirty="0"/>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215900" y="187405"/>
            <a:ext cx="1003300" cy="638096"/>
          </a:xfrm>
          <a:prstGeom prst="rect">
            <a:avLst/>
          </a:prstGeom>
          <a:noFill/>
          <a:ln>
            <a:noFill/>
          </a:ln>
        </p:spPr>
      </p:pic>
    </p:spTree>
    <p:extLst>
      <p:ext uri="{BB962C8B-B14F-4D97-AF65-F5344CB8AC3E}">
        <p14:creationId xmlns:p14="http://schemas.microsoft.com/office/powerpoint/2010/main" val="685853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p:cNvSpPr>
          <p:nvPr/>
        </p:nvSpPr>
        <p:spPr bwMode="auto">
          <a:xfrm>
            <a:off x="1156216" y="373497"/>
            <a:ext cx="7534276" cy="50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bg2"/>
              </a:buClr>
              <a:buSzPct val="75000"/>
              <a:buFont typeface="Wingdings" charset="0"/>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chemeClr val="accent2"/>
              </a:buClr>
              <a:buSzPct val="80000"/>
              <a:buFont typeface="Wingdings" charset="0"/>
              <a:buChar char="¨"/>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bg2"/>
              </a:buClr>
              <a:buSzPct val="65000"/>
              <a:buFont typeface="Wingdings" charset="0"/>
              <a:buChar char="n"/>
              <a:defRPr sz="24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chemeClr val="accent2"/>
              </a:buClr>
              <a:buSzPct val="70000"/>
              <a:buFont typeface="Wingdings" charset="0"/>
              <a:buChar char="¨"/>
              <a:defRPr sz="20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bg2"/>
              </a:buClr>
              <a:buFont typeface="Wingdings" charset="0"/>
              <a:buChar char="§"/>
              <a:defRPr sz="20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a:lstStyle>
          <a:p>
            <a:pPr marL="0" indent="0">
              <a:buClr>
                <a:srgbClr val="FF9900"/>
              </a:buClr>
              <a:buFont typeface="Wingdings" charset="0"/>
              <a:buNone/>
            </a:pPr>
            <a:r>
              <a:rPr lang="en-US" sz="2800" dirty="0" smtClean="0">
                <a:solidFill>
                  <a:srgbClr val="000000"/>
                </a:solidFill>
                <a:ea typeface="ＭＳ Ｐゴシック" charset="0"/>
                <a:cs typeface="ＭＳ Ｐゴシック" charset="0"/>
              </a:rPr>
              <a:t>Maternal Hypertension in California, </a:t>
            </a:r>
            <a:r>
              <a:rPr lang="en-US" sz="2400" dirty="0" smtClean="0">
                <a:solidFill>
                  <a:srgbClr val="000000"/>
                </a:solidFill>
                <a:ea typeface="ＭＳ Ｐゴシック" charset="0"/>
                <a:cs typeface="ＭＳ Ｐゴシック" charset="0"/>
              </a:rPr>
              <a:t>1999-2005</a:t>
            </a:r>
          </a:p>
          <a:p>
            <a:pPr marL="0" indent="0">
              <a:buClr>
                <a:srgbClr val="FF9900"/>
              </a:buClr>
              <a:buFont typeface="Wingdings" charset="0"/>
              <a:buNone/>
            </a:pPr>
            <a:endParaRPr lang="en-US" sz="2800" dirty="0">
              <a:solidFill>
                <a:srgbClr val="000000"/>
              </a:solidFill>
              <a:ea typeface="ＭＳ Ｐゴシック" charset="0"/>
              <a:cs typeface="ＭＳ Ｐゴシック" charset="0"/>
            </a:endParaRPr>
          </a:p>
        </p:txBody>
      </p:sp>
      <p:sp>
        <p:nvSpPr>
          <p:cNvPr id="4" name="TextBox 3"/>
          <p:cNvSpPr txBox="1"/>
          <p:nvPr/>
        </p:nvSpPr>
        <p:spPr>
          <a:xfrm>
            <a:off x="276677" y="5783128"/>
            <a:ext cx="7724324" cy="1169551"/>
          </a:xfrm>
          <a:prstGeom prst="rect">
            <a:avLst/>
          </a:prstGeom>
          <a:noFill/>
        </p:spPr>
        <p:txBody>
          <a:bodyPr wrap="square" rtlCol="0">
            <a:spAutoFit/>
          </a:bodyPr>
          <a:lstStyle/>
          <a:p>
            <a:r>
              <a:rPr lang="en-US" sz="1400" dirty="0" smtClean="0"/>
              <a:t>Source: </a:t>
            </a:r>
            <a:r>
              <a:rPr lang="en-US" sz="1400" dirty="0" smtClean="0">
                <a:hlinkClick r:id="rId3"/>
              </a:rPr>
              <a:t>http</a:t>
            </a:r>
            <a:r>
              <a:rPr lang="en-US" sz="1400" dirty="0">
                <a:hlinkClick r:id="rId3"/>
              </a:rPr>
              <a:t>://</a:t>
            </a:r>
            <a:r>
              <a:rPr lang="en-US" sz="1400" dirty="0" smtClean="0">
                <a:hlinkClick r:id="rId3"/>
              </a:rPr>
              <a:t>www.cdph.ca.gov/programs/mcah/Documents/MO-CAPAMR-TrendsinMaternalMorbidityinCalifornia-1999-2005-TechnicalReport.pdf</a:t>
            </a:r>
            <a:endParaRPr lang="en-US" sz="1400" dirty="0" smtClean="0"/>
          </a:p>
          <a:p>
            <a:endParaRPr lang="en-US" sz="1400" dirty="0" smtClean="0"/>
          </a:p>
          <a:p>
            <a:endParaRPr lang="en-US" sz="1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6" y="1171449"/>
            <a:ext cx="7534275" cy="416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19400" y="1295400"/>
            <a:ext cx="2895600"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1295400" y="879476"/>
            <a:ext cx="7010400" cy="669414"/>
          </a:xfrm>
          <a:prstGeom prst="rect">
            <a:avLst/>
          </a:prstGeom>
          <a:noFill/>
        </p:spPr>
        <p:txBody>
          <a:bodyPr wrap="square" rtlCol="0">
            <a:spAutoFit/>
          </a:bodyPr>
          <a:lstStyle/>
          <a:p>
            <a:r>
              <a:rPr lang="en-US" dirty="0" smtClean="0"/>
              <a:t>All maternal hypertension identified at time of hospitalization for labor and delivery </a:t>
            </a:r>
            <a:r>
              <a:rPr lang="en-US" sz="1600" dirty="0" smtClean="0"/>
              <a:t>(includes pre-gestational and gestational hypertension)</a:t>
            </a:r>
            <a:endParaRPr lang="en-US" sz="1600" dirty="0"/>
          </a:p>
        </p:txBody>
      </p:sp>
      <p:pic>
        <p:nvPicPr>
          <p:cNvPr id="8"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1914"/>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636000" y="6451600"/>
            <a:ext cx="441422" cy="369332"/>
          </a:xfrm>
          <a:prstGeom prst="rect">
            <a:avLst/>
          </a:prstGeom>
          <a:noFill/>
        </p:spPr>
        <p:txBody>
          <a:bodyPr wrap="none" rtlCol="0">
            <a:spAutoFit/>
          </a:bodyPr>
          <a:lstStyle/>
          <a:p>
            <a:r>
              <a:rPr lang="en-US" dirty="0" smtClean="0"/>
              <a:t>22</a:t>
            </a:r>
            <a:endParaRPr lang="en-US" dirty="0"/>
          </a:p>
        </p:txBody>
      </p:sp>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152916" y="290552"/>
            <a:ext cx="1003300" cy="638096"/>
          </a:xfrm>
          <a:prstGeom prst="rect">
            <a:avLst/>
          </a:prstGeom>
          <a:noFill/>
          <a:ln>
            <a:noFill/>
          </a:ln>
        </p:spPr>
      </p:pic>
    </p:spTree>
    <p:extLst>
      <p:ext uri="{BB962C8B-B14F-4D97-AF65-F5344CB8AC3E}">
        <p14:creationId xmlns:p14="http://schemas.microsoft.com/office/powerpoint/2010/main" val="22205958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933576"/>
            <a:ext cx="8534400" cy="4200525"/>
          </a:xfrm>
        </p:spPr>
        <p:txBody>
          <a:bodyPr/>
          <a:lstStyle/>
          <a:p>
            <a:r>
              <a:rPr lang="en-US" sz="2800" dirty="0">
                <a:solidFill>
                  <a:srgbClr val="000000"/>
                </a:solidFill>
              </a:rPr>
              <a:t>C</a:t>
            </a:r>
            <a:r>
              <a:rPr lang="en-US" sz="2800" dirty="0" smtClean="0">
                <a:solidFill>
                  <a:srgbClr val="000000"/>
                </a:solidFill>
              </a:rPr>
              <a:t>ohort </a:t>
            </a:r>
            <a:r>
              <a:rPr lang="en-US" sz="2800" dirty="0">
                <a:solidFill>
                  <a:srgbClr val="000000"/>
                </a:solidFill>
              </a:rPr>
              <a:t>of pregnancy-related deaths, </a:t>
            </a:r>
            <a:r>
              <a:rPr lang="en-US" sz="2800" dirty="0" smtClean="0">
                <a:solidFill>
                  <a:srgbClr val="000000"/>
                </a:solidFill>
              </a:rPr>
              <a:t>N=</a:t>
            </a:r>
            <a:r>
              <a:rPr lang="en-US" sz="2800" dirty="0">
                <a:solidFill>
                  <a:srgbClr val="000000"/>
                </a:solidFill>
              </a:rPr>
              <a:t>145</a:t>
            </a:r>
          </a:p>
          <a:p>
            <a:pPr lvl="1"/>
            <a:r>
              <a:rPr lang="en-US" sz="2400" dirty="0" smtClean="0">
                <a:solidFill>
                  <a:srgbClr val="000000"/>
                </a:solidFill>
              </a:rPr>
              <a:t>25 (17%) of deaths were grouped as “Preeclampsia/Eclampsia” cause of death</a:t>
            </a:r>
          </a:p>
          <a:p>
            <a:pPr marL="457200" lvl="1" indent="0">
              <a:buNone/>
            </a:pPr>
            <a:endParaRPr lang="en-US" sz="2400" dirty="0" smtClean="0"/>
          </a:p>
          <a:p>
            <a:r>
              <a:rPr lang="en-US" sz="2800" dirty="0" smtClean="0">
                <a:solidFill>
                  <a:srgbClr val="000000"/>
                </a:solidFill>
              </a:rPr>
              <a:t>Over half of all pregnancy-related deaths had HTN diagnoses</a:t>
            </a:r>
          </a:p>
          <a:p>
            <a:pPr lvl="1"/>
            <a:r>
              <a:rPr lang="en-US" sz="2400" dirty="0" smtClean="0">
                <a:solidFill>
                  <a:srgbClr val="000000"/>
                </a:solidFill>
              </a:rPr>
              <a:t>50 (34%) had inpatient diagnosis of HTN</a:t>
            </a:r>
          </a:p>
          <a:p>
            <a:pPr lvl="1"/>
            <a:r>
              <a:rPr lang="en-US" sz="2400" dirty="0">
                <a:solidFill>
                  <a:srgbClr val="000000"/>
                </a:solidFill>
              </a:rPr>
              <a:t>57 (39%) had </a:t>
            </a:r>
            <a:r>
              <a:rPr lang="en-US" sz="2400" b="1" dirty="0"/>
              <a:t>any</a:t>
            </a:r>
            <a:r>
              <a:rPr lang="en-US" sz="2400" dirty="0"/>
              <a:t> diagnosis of HTN (</a:t>
            </a:r>
            <a:r>
              <a:rPr lang="en-US" sz="2400" dirty="0" smtClean="0"/>
              <a:t>inpatient</a:t>
            </a:r>
            <a:r>
              <a:rPr lang="en-US" sz="2400" dirty="0"/>
              <a:t>, prenatal, </a:t>
            </a:r>
            <a:r>
              <a:rPr lang="en-US" sz="2400" dirty="0" smtClean="0"/>
              <a:t>preexisting)</a:t>
            </a:r>
          </a:p>
          <a:p>
            <a:pPr marL="457200" lvl="1" indent="0">
              <a:buNone/>
            </a:pPr>
            <a:endParaRPr lang="en-US" sz="2400" dirty="0"/>
          </a:p>
          <a:p>
            <a:pPr lvl="1"/>
            <a:endParaRPr lang="en-US" dirty="0" smtClean="0">
              <a:solidFill>
                <a:srgbClr val="000000"/>
              </a:solidFill>
            </a:endParaRPr>
          </a:p>
          <a:p>
            <a:pPr marL="914400" lvl="2" indent="0">
              <a:buNone/>
            </a:pPr>
            <a:endParaRPr lang="en-US" sz="2000" dirty="0"/>
          </a:p>
          <a:p>
            <a:pPr lvl="2"/>
            <a:endParaRPr lang="en-US" sz="2000" dirty="0" smtClean="0"/>
          </a:p>
          <a:p>
            <a:pPr marL="0" indent="0">
              <a:buNone/>
            </a:pPr>
            <a:r>
              <a:rPr lang="en-US" sz="2800" dirty="0" smtClean="0"/>
              <a:t>   </a:t>
            </a:r>
            <a:endParaRPr lang="en-US" sz="2000" dirty="0">
              <a:solidFill>
                <a:srgbClr val="0000CC"/>
              </a:solidFill>
            </a:endParaRPr>
          </a:p>
        </p:txBody>
      </p:sp>
      <p:sp>
        <p:nvSpPr>
          <p:cNvPr id="3" name="Rectangle 4"/>
          <p:cNvSpPr txBox="1">
            <a:spLocks/>
          </p:cNvSpPr>
          <p:nvPr/>
        </p:nvSpPr>
        <p:spPr bwMode="auto">
          <a:xfrm>
            <a:off x="1727200" y="371475"/>
            <a:ext cx="7035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bg2"/>
              </a:buClr>
              <a:buSzPct val="75000"/>
              <a:buFont typeface="Wingdings" charset="0"/>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chemeClr val="accent2"/>
              </a:buClr>
              <a:buSzPct val="80000"/>
              <a:buFont typeface="Wingdings" charset="0"/>
              <a:buChar char="¨"/>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bg2"/>
              </a:buClr>
              <a:buSzPct val="65000"/>
              <a:buFont typeface="Wingdings" charset="0"/>
              <a:buChar char="n"/>
              <a:defRPr sz="24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chemeClr val="accent2"/>
              </a:buClr>
              <a:buSzPct val="70000"/>
              <a:buFont typeface="Wingdings" charset="0"/>
              <a:buChar char="¨"/>
              <a:defRPr sz="20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bg2"/>
              </a:buClr>
              <a:buFont typeface="Wingdings" charset="0"/>
              <a:buChar char="§"/>
              <a:defRPr sz="20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a:lstStyle>
          <a:p>
            <a:pPr marL="0" indent="0" defTabSz="914400">
              <a:buClr>
                <a:srgbClr val="FF9900"/>
              </a:buClr>
              <a:buFont typeface="Wingdings" charset="0"/>
              <a:buNone/>
            </a:pPr>
            <a:r>
              <a:rPr lang="en-US" dirty="0" smtClean="0">
                <a:solidFill>
                  <a:srgbClr val="000000"/>
                </a:solidFill>
                <a:latin typeface="Arial"/>
                <a:ea typeface="ＭＳ Ｐゴシック" charset="0"/>
                <a:cs typeface="ＭＳ Ｐゴシック" charset="0"/>
              </a:rPr>
              <a:t>Impact of Hypertension in CA-PAMR </a:t>
            </a:r>
          </a:p>
          <a:p>
            <a:pPr marL="0" indent="0" defTabSz="914400">
              <a:buClr>
                <a:srgbClr val="FF9900"/>
              </a:buClr>
              <a:buFont typeface="Wingdings" charset="0"/>
              <a:buNone/>
            </a:pPr>
            <a:r>
              <a:rPr lang="en-US" dirty="0" smtClean="0">
                <a:solidFill>
                  <a:srgbClr val="000000"/>
                </a:solidFill>
                <a:latin typeface="Arial"/>
                <a:ea typeface="ＭＳ Ｐゴシック" charset="0"/>
                <a:cs typeface="ＭＳ Ｐゴシック" charset="0"/>
              </a:rPr>
              <a:t>Cohort, 2002-2004</a:t>
            </a:r>
            <a:endParaRPr lang="en-US" dirty="0">
              <a:solidFill>
                <a:srgbClr val="000000"/>
              </a:solidFill>
              <a:latin typeface="Arial"/>
              <a:ea typeface="ＭＳ Ｐゴシック" charset="0"/>
              <a:cs typeface="ＭＳ Ｐゴシック" charset="0"/>
            </a:endParaRPr>
          </a:p>
        </p:txBody>
      </p:sp>
      <p:pic>
        <p:nvPicPr>
          <p:cNvPr id="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61914"/>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597900" y="6413500"/>
            <a:ext cx="441422" cy="369332"/>
          </a:xfrm>
          <a:prstGeom prst="rect">
            <a:avLst/>
          </a:prstGeom>
          <a:noFill/>
        </p:spPr>
        <p:txBody>
          <a:bodyPr wrap="none" rtlCol="0">
            <a:spAutoFit/>
          </a:bodyPr>
          <a:lstStyle/>
          <a:p>
            <a:r>
              <a:rPr lang="en-US" dirty="0" smtClean="0"/>
              <a:t>23</a:t>
            </a:r>
            <a:endParaRPr lang="en-US" dirty="0"/>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55601" y="468394"/>
            <a:ext cx="1003300" cy="638096"/>
          </a:xfrm>
          <a:prstGeom prst="rect">
            <a:avLst/>
          </a:prstGeom>
          <a:noFill/>
          <a:ln>
            <a:noFill/>
          </a:ln>
        </p:spPr>
      </p:pic>
    </p:spTree>
    <p:extLst>
      <p:ext uri="{BB962C8B-B14F-4D97-AF65-F5344CB8AC3E}">
        <p14:creationId xmlns:p14="http://schemas.microsoft.com/office/powerpoint/2010/main" val="14385773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906893"/>
            <a:ext cx="6629400" cy="1048328"/>
          </a:xfrm>
        </p:spPr>
        <p:txBody>
          <a:bodyPr/>
          <a:lstStyle/>
          <a:p>
            <a:r>
              <a:rPr lang="en-US" sz="2800" dirty="0">
                <a:latin typeface="Arial" charset="0"/>
                <a:ea typeface="ＭＳ Ｐゴシック" charset="0"/>
                <a:cs typeface="ＭＳ Ｐゴシック" charset="0"/>
              </a:rPr>
              <a:t>CA-PAMR Final Cause of Death Among Preeclampsia Cases, 2002-2004 (n=25) </a:t>
            </a:r>
          </a:p>
        </p:txBody>
      </p:sp>
      <p:graphicFrame>
        <p:nvGraphicFramePr>
          <p:cNvPr id="6" name="Table Placeholder 3"/>
          <p:cNvGraphicFramePr>
            <a:graphicFrameLocks noGrp="1"/>
          </p:cNvGraphicFramePr>
          <p:nvPr>
            <p:ph type="tbl" idx="1"/>
            <p:extLst>
              <p:ext uri="{D42A27DB-BD31-4B8C-83A1-F6EECF244321}">
                <p14:modId xmlns:p14="http://schemas.microsoft.com/office/powerpoint/2010/main" val="4266373284"/>
              </p:ext>
            </p:extLst>
          </p:nvPr>
        </p:nvGraphicFramePr>
        <p:xfrm>
          <a:off x="381000" y="1931038"/>
          <a:ext cx="8229600" cy="4500476"/>
        </p:xfrm>
        <a:graphic>
          <a:graphicData uri="http://schemas.openxmlformats.org/drawingml/2006/table">
            <a:tbl>
              <a:tblPr/>
              <a:tblGrid>
                <a:gridCol w="3200400"/>
                <a:gridCol w="1371600"/>
                <a:gridCol w="1600200"/>
                <a:gridCol w="2057400"/>
              </a:tblGrid>
              <a:tr h="4864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Calibri" charset="0"/>
                          <a:ea typeface="ＭＳ Ｐゴシック" charset="0"/>
                          <a:cs typeface="ＭＳ Ｐゴシック" charset="0"/>
                        </a:rPr>
                        <a:t>Final Cause of Death</a:t>
                      </a:r>
                      <a:endParaRPr kumimoji="0" lang="en-US" sz="2800" b="1"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092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Calibri" charset="0"/>
                          <a:ea typeface="ＭＳ Ｐゴシック" charset="0"/>
                          <a:cs typeface="ＭＳ Ｐゴシック" charset="0"/>
                        </a:rPr>
                        <a:t>Number</a:t>
                      </a:r>
                      <a:endParaRPr kumimoji="0" lang="en-US" sz="2800" b="1"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092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alibri" charset="0"/>
                          <a:ea typeface="ＭＳ Ｐゴシック" charset="0"/>
                          <a:cs typeface="ＭＳ Ｐゴシック" charset="0"/>
                        </a:rPr>
                        <a:t>%</a:t>
                      </a:r>
                      <a:endParaRPr kumimoji="0" lang="en-US" sz="2800" b="1"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b"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092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Calibri" charset="0"/>
                          <a:ea typeface="ＭＳ Ｐゴシック" charset="0"/>
                          <a:cs typeface="ＭＳ Ｐゴシック" charset="0"/>
                        </a:rPr>
                        <a:t>Rate/100,000</a:t>
                      </a:r>
                      <a:endParaRPr kumimoji="0" lang="en-US" sz="2800" b="1" i="0" u="none" strike="noStrike" cap="none" normalizeH="0" baseline="0">
                        <a:ln>
                          <a:noFill/>
                        </a:ln>
                        <a:solidFill>
                          <a:srgbClr val="000000"/>
                        </a:solidFill>
                        <a:effectLst/>
                        <a:latin typeface="Calibri" charset="0"/>
                        <a:ea typeface="MS Mincho" charset="0"/>
                        <a:cs typeface="MS Mincho" charset="0"/>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D092A7"/>
                    </a:solidFill>
                  </a:tcPr>
                </a:tc>
              </a:tr>
              <a:tr h="170253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charset="0"/>
                          <a:ea typeface="ＭＳ Ｐゴシック" charset="0"/>
                          <a:cs typeface="ＭＳ Ｐゴシック" charset="0"/>
                        </a:rPr>
                        <a:t>Stroke</a:t>
                      </a:r>
                      <a:endParaRPr kumimoji="0" lang="en-US" sz="28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000000"/>
                          </a:solidFill>
                          <a:effectLst/>
                          <a:latin typeface="Calibri" charset="0"/>
                          <a:ea typeface="ＭＳ Ｐゴシック" charset="0"/>
                          <a:cs typeface="ＭＳ Ｐゴシック" charset="0"/>
                        </a:rPr>
                        <a:t>     Hemorrhagic</a:t>
                      </a:r>
                      <a:endParaRPr kumimoji="0" lang="en-US" sz="28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000000"/>
                          </a:solidFill>
                          <a:effectLst/>
                          <a:latin typeface="Calibri" charset="0"/>
                          <a:ea typeface="ＭＳ Ｐゴシック" charset="0"/>
                          <a:cs typeface="ＭＳ Ｐゴシック" charset="0"/>
                        </a:rPr>
                        <a:t>     Thrombotic</a:t>
                      </a:r>
                      <a:endParaRPr kumimoji="0" lang="en-US" sz="2800" b="0" i="1"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charset="0"/>
                          <a:ea typeface="ＭＳ Ｐゴシック" charset="0"/>
                          <a:cs typeface="ＭＳ Ｐゴシック" charset="0"/>
                        </a:rPr>
                        <a:t>16</a:t>
                      </a:r>
                      <a:endParaRPr kumimoji="0" lang="en-US" sz="28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000000"/>
                          </a:solidFill>
                          <a:effectLst/>
                          <a:latin typeface="Calibri" charset="0"/>
                          <a:ea typeface="ＭＳ Ｐゴシック" charset="0"/>
                          <a:cs typeface="ＭＳ Ｐゴシック" charset="0"/>
                        </a:rPr>
                        <a:t>14</a:t>
                      </a:r>
                      <a:endParaRPr kumimoji="0" lang="en-US" sz="28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000000"/>
                          </a:solidFill>
                          <a:effectLst/>
                          <a:latin typeface="Calibri" charset="0"/>
                          <a:ea typeface="ＭＳ Ｐゴシック" charset="0"/>
                          <a:cs typeface="ＭＳ Ｐゴシック" charset="0"/>
                        </a:rPr>
                        <a:t>  2</a:t>
                      </a:r>
                      <a:endParaRPr kumimoji="0" lang="en-US" sz="2800" b="0" i="1"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ea typeface="ＭＳ Ｐゴシック" charset="0"/>
                          <a:cs typeface="ＭＳ Ｐゴシック" charset="0"/>
                        </a:rPr>
                        <a:t>       64.0%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2400" b="0" i="1" u="none" strike="noStrike" cap="none" normalizeH="0" baseline="0" dirty="0" smtClean="0">
                          <a:ln>
                            <a:noFill/>
                          </a:ln>
                          <a:solidFill>
                            <a:srgbClr val="000000"/>
                          </a:solidFill>
                          <a:effectLst/>
                          <a:latin typeface="Calibri" charset="0"/>
                          <a:ea typeface="ＭＳ Ｐゴシック" charset="0"/>
                          <a:cs typeface="ＭＳ Ｐゴシック" charset="0"/>
                        </a:rPr>
                        <a:t>87.5%)</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000000"/>
                          </a:solidFill>
                          <a:effectLst/>
                          <a:latin typeface="Calibri" charset="0"/>
                          <a:ea typeface="ＭＳ Ｐゴシック" charset="0"/>
                          <a:cs typeface="ＭＳ Ｐゴシック" charset="0"/>
                        </a:rPr>
                        <a:t>     (12.5%)</a:t>
                      </a:r>
                      <a:endParaRPr kumimoji="0" lang="en-US" sz="2800" b="0" i="1"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b"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charset="0"/>
                          <a:ea typeface="ＭＳ Ｐゴシック" charset="0"/>
                          <a:cs typeface="ＭＳ Ｐゴシック" charset="0"/>
                        </a:rPr>
                        <a:t>1.0</a:t>
                      </a:r>
                      <a:endParaRPr kumimoji="0" lang="en-US" sz="2800" b="0"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864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ＭＳ Ｐゴシック" charset="0"/>
                        </a:rPr>
                        <a:t>Hepatic (liver) Failure</a:t>
                      </a:r>
                      <a:endParaRPr kumimoji="0" lang="en-US" sz="2800" b="0" i="0" u="none" strike="noStrike" cap="none" normalizeH="0" baseline="0">
                        <a:ln>
                          <a:noFill/>
                        </a:ln>
                        <a:solidFill>
                          <a:srgbClr val="000000"/>
                        </a:solidFill>
                        <a:effectLst/>
                        <a:latin typeface="Calibri" charset="0"/>
                        <a:ea typeface="MS Mincho" charset="0"/>
                        <a:cs typeface="MS Mincho" charset="0"/>
                      </a:endParaRPr>
                    </a:p>
                  </a:txBody>
                  <a:tcPr marL="68580" marR="6858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charset="0"/>
                          <a:ea typeface="ＭＳ Ｐゴシック" charset="0"/>
                          <a:cs typeface="ＭＳ Ｐゴシック" charset="0"/>
                        </a:rPr>
                        <a:t>4</a:t>
                      </a:r>
                      <a:endParaRPr kumimoji="0" lang="en-US" sz="2800" b="0"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ea typeface="ＭＳ Ｐゴシック" charset="0"/>
                          <a:cs typeface="ＭＳ Ｐゴシック" charset="0"/>
                        </a:rPr>
                        <a:t>      16.0</a:t>
                      </a:r>
                      <a:r>
                        <a:rPr kumimoji="0" lang="en-US" sz="2400" b="0" i="0" u="none" strike="noStrike" cap="none" normalizeH="0" baseline="0" dirty="0">
                          <a:ln>
                            <a:noFill/>
                          </a:ln>
                          <a:solidFill>
                            <a:srgbClr val="000000"/>
                          </a:solidFill>
                          <a:effectLst/>
                          <a:latin typeface="Calibri" charset="0"/>
                          <a:ea typeface="ＭＳ Ｐゴシック" charset="0"/>
                          <a:cs typeface="ＭＳ Ｐゴシック" charset="0"/>
                        </a:rPr>
                        <a:t>%</a:t>
                      </a:r>
                      <a:endParaRPr kumimoji="0" lang="en-US" sz="2800" b="0"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ＭＳ Ｐゴシック" charset="0"/>
                        </a:rPr>
                        <a:t>.25</a:t>
                      </a:r>
                      <a:endParaRPr kumimoji="0" lang="en-US" sz="2800" b="0" i="0" u="none" strike="noStrike" cap="none" normalizeH="0" baseline="0">
                        <a:ln>
                          <a:noFill/>
                        </a:ln>
                        <a:solidFill>
                          <a:srgbClr val="000000"/>
                        </a:solidFill>
                        <a:effectLst/>
                        <a:latin typeface="Calibri" charset="0"/>
                        <a:ea typeface="MS Mincho" charset="0"/>
                        <a:cs typeface="MS Mincho" charset="0"/>
                      </a:endParaRPr>
                    </a:p>
                  </a:txBody>
                  <a:tcPr marL="68580" marR="68580" marT="0" marB="0" horzOverflow="overflow">
                    <a:lnL>
                      <a:noFill/>
                    </a:lnL>
                    <a:lnR>
                      <a:noFill/>
                    </a:lnR>
                    <a:lnT>
                      <a:noFill/>
                    </a:lnT>
                    <a:lnB>
                      <a:noFill/>
                    </a:lnB>
                    <a:lnTlToBr>
                      <a:noFill/>
                    </a:lnTlToBr>
                    <a:lnBlToTr>
                      <a:noFill/>
                    </a:lnBlToTr>
                    <a:solidFill>
                      <a:schemeClr val="bg1"/>
                    </a:solidFill>
                  </a:tcPr>
                </a:tc>
              </a:tr>
              <a:tr h="4864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ＭＳ Ｐゴシック" charset="0"/>
                        </a:rPr>
                        <a:t>Cardiac Failure</a:t>
                      </a:r>
                      <a:endParaRPr kumimoji="0" lang="en-US" sz="2800" b="0" i="0" u="none" strike="noStrike" cap="none" normalizeH="0" baseline="0">
                        <a:ln>
                          <a:noFill/>
                        </a:ln>
                        <a:solidFill>
                          <a:srgbClr val="000000"/>
                        </a:solidFill>
                        <a:effectLst/>
                        <a:latin typeface="Calibri" charset="0"/>
                        <a:ea typeface="MS Mincho" charset="0"/>
                        <a:cs typeface="MS Mincho" charset="0"/>
                      </a:endParaRPr>
                    </a:p>
                  </a:txBody>
                  <a:tcPr marL="68580" marR="68580" marT="0" marB="0"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charset="0"/>
                          <a:ea typeface="ＭＳ Ｐゴシック" charset="0"/>
                          <a:cs typeface="ＭＳ Ｐゴシック" charset="0"/>
                        </a:rPr>
                        <a:t>2</a:t>
                      </a:r>
                      <a:endParaRPr kumimoji="0" lang="en-US" sz="2800" b="0"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ctr"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ea typeface="ＭＳ Ｐゴシック" charset="0"/>
                          <a:cs typeface="ＭＳ Ｐゴシック" charset="0"/>
                        </a:rPr>
                        <a:t>        8.0</a:t>
                      </a:r>
                      <a:r>
                        <a:rPr kumimoji="0" lang="en-US" sz="2400" b="0" i="0" u="none" strike="noStrike" cap="none" normalizeH="0" baseline="0" dirty="0">
                          <a:ln>
                            <a:noFill/>
                          </a:ln>
                          <a:solidFill>
                            <a:srgbClr val="000000"/>
                          </a:solidFill>
                          <a:effectLst/>
                          <a:latin typeface="Calibri" charset="0"/>
                          <a:ea typeface="ＭＳ Ｐゴシック" charset="0"/>
                          <a:cs typeface="ＭＳ Ｐゴシック" charset="0"/>
                        </a:rPr>
                        <a:t>%</a:t>
                      </a:r>
                      <a:endParaRPr kumimoji="0" lang="en-US" sz="2800" b="0"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b" horzOverflow="overflow">
                    <a:lnL>
                      <a:noFill/>
                    </a:lnL>
                    <a:lnR>
                      <a:noFill/>
                    </a:lnR>
                    <a:lnT>
                      <a:noFill/>
                    </a:lnT>
                    <a:lnB>
                      <a:noFill/>
                    </a:lnB>
                    <a:lnTlToBr>
                      <a:noFill/>
                    </a:lnTlToBr>
                    <a:lnBlToTr>
                      <a:noFill/>
                    </a:lnBlToTr>
                    <a:solidFill>
                      <a:srgbClr val="E7E7E7"/>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ＭＳ Ｐゴシック" charset="0"/>
                        </a:rPr>
                        <a:t> </a:t>
                      </a:r>
                      <a:endParaRPr kumimoji="0" lang="en-US" sz="2800" b="0" i="0" u="none" strike="noStrike" cap="none" normalizeH="0" baseline="0">
                        <a:ln>
                          <a:noFill/>
                        </a:ln>
                        <a:solidFill>
                          <a:srgbClr val="000000"/>
                        </a:solidFill>
                        <a:effectLst/>
                        <a:latin typeface="Calibri" charset="0"/>
                        <a:ea typeface="MS Mincho" charset="0"/>
                        <a:cs typeface="MS Mincho" charset="0"/>
                      </a:endParaRPr>
                    </a:p>
                  </a:txBody>
                  <a:tcPr marL="68580" marR="68580" marT="0" marB="0" horzOverflow="overflow">
                    <a:lnL>
                      <a:noFill/>
                    </a:lnL>
                    <a:lnR>
                      <a:noFill/>
                    </a:lnR>
                    <a:lnT>
                      <a:noFill/>
                    </a:lnT>
                    <a:lnB>
                      <a:noFill/>
                    </a:lnB>
                    <a:lnTlToBr>
                      <a:noFill/>
                    </a:lnTlToBr>
                    <a:lnBlToTr>
                      <a:noFill/>
                    </a:lnBlToTr>
                    <a:solidFill>
                      <a:srgbClr val="E7E7E7"/>
                    </a:solidFill>
                  </a:tcPr>
                </a:tc>
              </a:tr>
              <a:tr h="4864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ＭＳ Ｐゴシック" charset="0"/>
                        </a:rPr>
                        <a:t>Hemorrhage/DIC</a:t>
                      </a:r>
                      <a:endParaRPr kumimoji="0" lang="en-US" sz="2800" b="0" i="0" u="none" strike="noStrike" cap="none" normalizeH="0" baseline="0">
                        <a:ln>
                          <a:noFill/>
                        </a:ln>
                        <a:solidFill>
                          <a:srgbClr val="000000"/>
                        </a:solidFill>
                        <a:effectLst/>
                        <a:latin typeface="Calibri" charset="0"/>
                        <a:ea typeface="MS Mincho" charset="0"/>
                        <a:cs typeface="MS Mincho" charset="0"/>
                      </a:endParaRPr>
                    </a:p>
                  </a:txBody>
                  <a:tcPr marL="68580" marR="6858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charset="0"/>
                          <a:ea typeface="ＭＳ Ｐゴシック" charset="0"/>
                          <a:cs typeface="ＭＳ Ｐゴシック" charset="0"/>
                        </a:rPr>
                        <a:t>1</a:t>
                      </a:r>
                      <a:endParaRPr kumimoji="0" lang="en-US" sz="2800" b="0"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ea typeface="ＭＳ Ｐゴシック" charset="0"/>
                          <a:cs typeface="ＭＳ Ｐゴシック" charset="0"/>
                        </a:rPr>
                        <a:t>        4.0</a:t>
                      </a:r>
                      <a:r>
                        <a:rPr kumimoji="0" lang="en-US" sz="2400" b="0" i="0" u="none" strike="noStrike" cap="none" normalizeH="0" baseline="0" dirty="0">
                          <a:ln>
                            <a:noFill/>
                          </a:ln>
                          <a:solidFill>
                            <a:srgbClr val="000000"/>
                          </a:solidFill>
                          <a:effectLst/>
                          <a:latin typeface="Calibri" charset="0"/>
                          <a:ea typeface="ＭＳ Ｐゴシック" charset="0"/>
                          <a:cs typeface="ＭＳ Ｐゴシック" charset="0"/>
                        </a:rPr>
                        <a:t>%</a:t>
                      </a:r>
                      <a:endParaRPr kumimoji="0" lang="en-US" sz="2800" b="0"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b" horzOverflow="overflow">
                    <a:lnL>
                      <a:noFill/>
                    </a:lnL>
                    <a:lnR>
                      <a:noFill/>
                    </a:lnR>
                    <a:lnT>
                      <a:noFill/>
                    </a:lnT>
                    <a:lnB>
                      <a:noFill/>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charset="0"/>
                          <a:ea typeface="ＭＳ Ｐゴシック" charset="0"/>
                          <a:cs typeface="ＭＳ Ｐゴシック" charset="0"/>
                        </a:rPr>
                        <a:t> </a:t>
                      </a:r>
                      <a:endParaRPr kumimoji="0" lang="en-US" sz="2800" b="0"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horzOverflow="overflow">
                    <a:lnL>
                      <a:noFill/>
                    </a:lnL>
                    <a:lnR>
                      <a:noFill/>
                    </a:lnR>
                    <a:lnT>
                      <a:noFill/>
                    </a:lnT>
                    <a:lnB>
                      <a:noFill/>
                    </a:lnB>
                    <a:lnTlToBr>
                      <a:noFill/>
                    </a:lnTlToBr>
                    <a:lnBlToTr>
                      <a:noFill/>
                    </a:lnBlToTr>
                    <a:solidFill>
                      <a:schemeClr val="bg1"/>
                    </a:solidFill>
                  </a:tcPr>
                </a:tc>
              </a:tr>
              <a:tr h="4864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ＭＳ Ｐゴシック" charset="0"/>
                        </a:rPr>
                        <a:t>Multi-organ failure</a:t>
                      </a:r>
                      <a:endParaRPr kumimoji="0" lang="en-US" sz="2800" b="0" i="0" u="none" strike="noStrike" cap="none" normalizeH="0" baseline="0">
                        <a:ln>
                          <a:noFill/>
                        </a:ln>
                        <a:solidFill>
                          <a:srgbClr val="000000"/>
                        </a:solidFill>
                        <a:effectLst/>
                        <a:latin typeface="Calibri" charset="0"/>
                        <a:ea typeface="MS Mincho" charset="0"/>
                        <a:cs typeface="MS Mincho" charset="0"/>
                      </a:endParaRPr>
                    </a:p>
                  </a:txBody>
                  <a:tcPr marL="68580" marR="68580" marT="0" marB="0"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charset="0"/>
                          <a:ea typeface="ＭＳ Ｐゴシック" charset="0"/>
                          <a:cs typeface="ＭＳ Ｐゴシック" charset="0"/>
                        </a:rPr>
                        <a:t>1</a:t>
                      </a:r>
                      <a:endParaRPr kumimoji="0" lang="en-US" sz="2800" b="0"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ctr"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ea typeface="ＭＳ Ｐゴシック" charset="0"/>
                          <a:cs typeface="ＭＳ Ｐゴシック" charset="0"/>
                        </a:rPr>
                        <a:t>        4.0</a:t>
                      </a:r>
                      <a:r>
                        <a:rPr kumimoji="0" lang="en-US" sz="2400" b="0" i="0" u="none" strike="noStrike" cap="none" normalizeH="0" baseline="0" dirty="0">
                          <a:ln>
                            <a:noFill/>
                          </a:ln>
                          <a:solidFill>
                            <a:srgbClr val="000000"/>
                          </a:solidFill>
                          <a:effectLst/>
                          <a:latin typeface="Calibri" charset="0"/>
                          <a:ea typeface="ＭＳ Ｐゴシック" charset="0"/>
                          <a:cs typeface="ＭＳ Ｐゴシック" charset="0"/>
                        </a:rPr>
                        <a:t>%</a:t>
                      </a:r>
                      <a:endParaRPr kumimoji="0" lang="en-US" sz="2800" b="0"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b" horzOverflow="overflow">
                    <a:lnL>
                      <a:noFill/>
                    </a:lnL>
                    <a:lnR>
                      <a:noFill/>
                    </a:lnR>
                    <a:lnT>
                      <a:noFill/>
                    </a:lnT>
                    <a:lnB>
                      <a:noFill/>
                    </a:lnB>
                    <a:lnTlToBr>
                      <a:noFill/>
                    </a:lnTlToBr>
                    <a:lnBlToTr>
                      <a:noFill/>
                    </a:lnBlToTr>
                    <a:solidFill>
                      <a:srgbClr val="E7E7E7"/>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ＭＳ Ｐゴシック" charset="0"/>
                        </a:rPr>
                        <a:t> </a:t>
                      </a:r>
                      <a:endParaRPr kumimoji="0" lang="en-US" sz="2800" b="0" i="0" u="none" strike="noStrike" cap="none" normalizeH="0" baseline="0">
                        <a:ln>
                          <a:noFill/>
                        </a:ln>
                        <a:solidFill>
                          <a:srgbClr val="000000"/>
                        </a:solidFill>
                        <a:effectLst/>
                        <a:latin typeface="Calibri" charset="0"/>
                        <a:ea typeface="MS Mincho" charset="0"/>
                        <a:cs typeface="MS Mincho" charset="0"/>
                      </a:endParaRPr>
                    </a:p>
                  </a:txBody>
                  <a:tcPr marL="68580" marR="68580" marT="0" marB="0" horzOverflow="overflow">
                    <a:lnL>
                      <a:noFill/>
                    </a:lnL>
                    <a:lnR>
                      <a:noFill/>
                    </a:lnR>
                    <a:lnT>
                      <a:noFill/>
                    </a:lnT>
                    <a:lnB>
                      <a:noFill/>
                    </a:lnB>
                    <a:lnTlToBr>
                      <a:noFill/>
                    </a:lnTlToBr>
                    <a:lnBlToTr>
                      <a:noFill/>
                    </a:lnBlToTr>
                    <a:solidFill>
                      <a:srgbClr val="E7E7E7"/>
                    </a:solidFill>
                  </a:tcPr>
                </a:tc>
              </a:tr>
              <a:tr h="34157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ＭＳ Ｐゴシック" charset="0"/>
                        </a:rPr>
                        <a:t>ARDS</a:t>
                      </a:r>
                      <a:endParaRPr kumimoji="0" lang="en-US" sz="2800" b="0" i="0" u="none" strike="noStrike" cap="none" normalizeH="0" baseline="0">
                        <a:ln>
                          <a:noFill/>
                        </a:ln>
                        <a:solidFill>
                          <a:srgbClr val="000000"/>
                        </a:solidFill>
                        <a:effectLst/>
                        <a:latin typeface="Calibri" charset="0"/>
                        <a:ea typeface="MS Mincho" charset="0"/>
                        <a:cs typeface="MS Mincho" charset="0"/>
                      </a:endParaRPr>
                    </a:p>
                  </a:txBody>
                  <a:tcPr marL="68580" marR="68580"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charset="0"/>
                          <a:ea typeface="ＭＳ Ｐゴシック" charset="0"/>
                          <a:cs typeface="ＭＳ Ｐゴシック" charset="0"/>
                        </a:rPr>
                        <a:t>1</a:t>
                      </a:r>
                      <a:endParaRPr kumimoji="0" lang="en-US" sz="2800" b="0"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ea typeface="ＭＳ Ｐゴシック" charset="0"/>
                          <a:cs typeface="ＭＳ Ｐゴシック" charset="0"/>
                        </a:rPr>
                        <a:t>        4.0</a:t>
                      </a:r>
                      <a:r>
                        <a:rPr kumimoji="0" lang="en-US" sz="2400" b="0" i="0" u="none" strike="noStrike" cap="none" normalizeH="0" baseline="0" dirty="0">
                          <a:ln>
                            <a:noFill/>
                          </a:ln>
                          <a:solidFill>
                            <a:srgbClr val="000000"/>
                          </a:solidFill>
                          <a:effectLst/>
                          <a:latin typeface="Calibri" charset="0"/>
                          <a:ea typeface="ＭＳ Ｐゴシック" charset="0"/>
                          <a:cs typeface="ＭＳ Ｐゴシック" charset="0"/>
                        </a:rPr>
                        <a:t>%</a:t>
                      </a:r>
                      <a:endParaRPr kumimoji="0" lang="en-US" sz="2800" b="0"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anchor="b"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charset="0"/>
                          <a:ea typeface="ＭＳ Ｐゴシック" charset="0"/>
                          <a:cs typeface="ＭＳ Ｐゴシック" charset="0"/>
                        </a:rPr>
                        <a:t> </a:t>
                      </a:r>
                      <a:endParaRPr kumimoji="0" lang="en-US" sz="2800" b="0" i="0" u="none" strike="noStrike" cap="none" normalizeH="0" baseline="0" dirty="0">
                        <a:ln>
                          <a:noFill/>
                        </a:ln>
                        <a:solidFill>
                          <a:srgbClr val="000000"/>
                        </a:solidFill>
                        <a:effectLst/>
                        <a:latin typeface="Calibri" charset="0"/>
                        <a:ea typeface="MS Mincho" charset="0"/>
                        <a:cs typeface="MS Mincho" charset="0"/>
                      </a:endParaRPr>
                    </a:p>
                  </a:txBody>
                  <a:tcPr marL="68580" marR="6858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Donut 4"/>
          <p:cNvSpPr>
            <a:spLocks/>
          </p:cNvSpPr>
          <p:nvPr/>
        </p:nvSpPr>
        <p:spPr bwMode="auto">
          <a:xfrm>
            <a:off x="5173633" y="3002819"/>
            <a:ext cx="1371600" cy="419100"/>
          </a:xfrm>
          <a:custGeom>
            <a:avLst/>
            <a:gdLst>
              <a:gd name="T0" fmla="*/ 0 w 1524000"/>
              <a:gd name="T1" fmla="*/ 228600 h 457200"/>
              <a:gd name="T2" fmla="*/ 762000 w 1524000"/>
              <a:gd name="T3" fmla="*/ 0 h 457200"/>
              <a:gd name="T4" fmla="*/ 1524000 w 1524000"/>
              <a:gd name="T5" fmla="*/ 228600 h 457200"/>
              <a:gd name="T6" fmla="*/ 762000 w 1524000"/>
              <a:gd name="T7" fmla="*/ 457200 h 457200"/>
              <a:gd name="T8" fmla="*/ 0 w 1524000"/>
              <a:gd name="T9" fmla="*/ 228600 h 457200"/>
              <a:gd name="T10" fmla="*/ 9231 w 1524000"/>
              <a:gd name="T11" fmla="*/ 228600 h 457200"/>
              <a:gd name="T12" fmla="*/ 762000 w 1524000"/>
              <a:gd name="T13" fmla="*/ 447969 h 457200"/>
              <a:gd name="T14" fmla="*/ 1514769 w 1524000"/>
              <a:gd name="T15" fmla="*/ 228600 h 457200"/>
              <a:gd name="T16" fmla="*/ 762000 w 1524000"/>
              <a:gd name="T17" fmla="*/ 9231 h 457200"/>
              <a:gd name="T18" fmla="*/ 9231 w 1524000"/>
              <a:gd name="T19" fmla="*/ 228600 h 457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000" h="457200">
                <a:moveTo>
                  <a:pt x="0" y="228600"/>
                </a:moveTo>
                <a:cubicBezTo>
                  <a:pt x="0" y="102348"/>
                  <a:pt x="341159" y="0"/>
                  <a:pt x="762000" y="0"/>
                </a:cubicBezTo>
                <a:cubicBezTo>
                  <a:pt x="1182841" y="0"/>
                  <a:pt x="1524000" y="102348"/>
                  <a:pt x="1524000" y="228600"/>
                </a:cubicBezTo>
                <a:cubicBezTo>
                  <a:pt x="1524000" y="354852"/>
                  <a:pt x="1182841" y="457200"/>
                  <a:pt x="762000" y="457200"/>
                </a:cubicBezTo>
                <a:cubicBezTo>
                  <a:pt x="341159" y="457200"/>
                  <a:pt x="0" y="354852"/>
                  <a:pt x="0" y="228600"/>
                </a:cubicBezTo>
                <a:close/>
                <a:moveTo>
                  <a:pt x="9231" y="228600"/>
                </a:moveTo>
                <a:cubicBezTo>
                  <a:pt x="9231" y="349754"/>
                  <a:pt x="346257" y="447969"/>
                  <a:pt x="762000" y="447969"/>
                </a:cubicBezTo>
                <a:cubicBezTo>
                  <a:pt x="1177743" y="447969"/>
                  <a:pt x="1514769" y="349754"/>
                  <a:pt x="1514769" y="228600"/>
                </a:cubicBezTo>
                <a:cubicBezTo>
                  <a:pt x="1514769" y="107446"/>
                  <a:pt x="1177743" y="9231"/>
                  <a:pt x="762000" y="9231"/>
                </a:cubicBezTo>
                <a:cubicBezTo>
                  <a:pt x="346257" y="9231"/>
                  <a:pt x="9231" y="107446"/>
                  <a:pt x="9231" y="228600"/>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8"/>
              </a:srgbClr>
            </a:outerShdw>
          </a:effectLst>
        </p:spPr>
        <p:txBody>
          <a:bodyPr anchor="ctr"/>
          <a:lstStyle/>
          <a:p>
            <a:pPr algn="ctr" defTabSz="914400" eaLnBrk="0" fontAlgn="base" hangingPunct="0">
              <a:spcBef>
                <a:spcPct val="0"/>
              </a:spcBef>
              <a:spcAft>
                <a:spcPct val="0"/>
              </a:spcAft>
            </a:pPr>
            <a:r>
              <a:rPr lang="en-US" dirty="0">
                <a:solidFill>
                  <a:srgbClr val="000000"/>
                </a:solidFill>
                <a:latin typeface="Arial" charset="0"/>
                <a:ea typeface="ＭＳ Ｐゴシック" charset="0"/>
                <a:cs typeface="ＭＳ Ｐゴシック" charset="0"/>
              </a:rPr>
              <a:t>  </a:t>
            </a:r>
          </a:p>
        </p:txBody>
      </p:sp>
      <p:pic>
        <p:nvPicPr>
          <p:cNvPr id="8"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61914"/>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31201" y="320173"/>
            <a:ext cx="7417499" cy="523220"/>
          </a:xfrm>
          <a:prstGeom prst="rect">
            <a:avLst/>
          </a:prstGeom>
          <a:noFill/>
        </p:spPr>
        <p:txBody>
          <a:bodyPr wrap="square" rtlCol="0">
            <a:spAutoFit/>
          </a:bodyPr>
          <a:lstStyle/>
          <a:p>
            <a:r>
              <a:rPr lang="en-US" sz="2800" dirty="0" smtClean="0"/>
              <a:t>How Do </a:t>
            </a:r>
            <a:r>
              <a:rPr lang="en-US" sz="2800" dirty="0"/>
              <a:t>W</a:t>
            </a:r>
            <a:r>
              <a:rPr lang="en-US" sz="2800" dirty="0" smtClean="0"/>
              <a:t>omen Die </a:t>
            </a:r>
            <a:r>
              <a:rPr lang="en-US" sz="2800" dirty="0"/>
              <a:t>O</a:t>
            </a:r>
            <a:r>
              <a:rPr lang="en-US" sz="2800" dirty="0" smtClean="0"/>
              <a:t>f </a:t>
            </a:r>
            <a:r>
              <a:rPr lang="en-US" sz="2800" dirty="0"/>
              <a:t>P</a:t>
            </a:r>
            <a:r>
              <a:rPr lang="en-US" sz="2800" dirty="0" smtClean="0"/>
              <a:t>reeclampsia in CA?</a:t>
            </a:r>
            <a:endParaRPr lang="en-US" sz="2800" dirty="0"/>
          </a:p>
        </p:txBody>
      </p:sp>
      <p:sp>
        <p:nvSpPr>
          <p:cNvPr id="7" name="Donut 4"/>
          <p:cNvSpPr>
            <a:spLocks/>
          </p:cNvSpPr>
          <p:nvPr/>
        </p:nvSpPr>
        <p:spPr bwMode="auto">
          <a:xfrm>
            <a:off x="5173633" y="3421920"/>
            <a:ext cx="1371600" cy="395162"/>
          </a:xfrm>
          <a:custGeom>
            <a:avLst/>
            <a:gdLst>
              <a:gd name="T0" fmla="*/ 0 w 1524000"/>
              <a:gd name="T1" fmla="*/ 228600 h 457200"/>
              <a:gd name="T2" fmla="*/ 762000 w 1524000"/>
              <a:gd name="T3" fmla="*/ 0 h 457200"/>
              <a:gd name="T4" fmla="*/ 1524000 w 1524000"/>
              <a:gd name="T5" fmla="*/ 228600 h 457200"/>
              <a:gd name="T6" fmla="*/ 762000 w 1524000"/>
              <a:gd name="T7" fmla="*/ 457200 h 457200"/>
              <a:gd name="T8" fmla="*/ 0 w 1524000"/>
              <a:gd name="T9" fmla="*/ 228600 h 457200"/>
              <a:gd name="T10" fmla="*/ 9231 w 1524000"/>
              <a:gd name="T11" fmla="*/ 228600 h 457200"/>
              <a:gd name="T12" fmla="*/ 762000 w 1524000"/>
              <a:gd name="T13" fmla="*/ 447969 h 457200"/>
              <a:gd name="T14" fmla="*/ 1514769 w 1524000"/>
              <a:gd name="T15" fmla="*/ 228600 h 457200"/>
              <a:gd name="T16" fmla="*/ 762000 w 1524000"/>
              <a:gd name="T17" fmla="*/ 9231 h 457200"/>
              <a:gd name="T18" fmla="*/ 9231 w 1524000"/>
              <a:gd name="T19" fmla="*/ 228600 h 457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000" h="457200">
                <a:moveTo>
                  <a:pt x="0" y="228600"/>
                </a:moveTo>
                <a:cubicBezTo>
                  <a:pt x="0" y="102348"/>
                  <a:pt x="341159" y="0"/>
                  <a:pt x="762000" y="0"/>
                </a:cubicBezTo>
                <a:cubicBezTo>
                  <a:pt x="1182841" y="0"/>
                  <a:pt x="1524000" y="102348"/>
                  <a:pt x="1524000" y="228600"/>
                </a:cubicBezTo>
                <a:cubicBezTo>
                  <a:pt x="1524000" y="354852"/>
                  <a:pt x="1182841" y="457200"/>
                  <a:pt x="762000" y="457200"/>
                </a:cubicBezTo>
                <a:cubicBezTo>
                  <a:pt x="341159" y="457200"/>
                  <a:pt x="0" y="354852"/>
                  <a:pt x="0" y="228600"/>
                </a:cubicBezTo>
                <a:close/>
                <a:moveTo>
                  <a:pt x="9231" y="228600"/>
                </a:moveTo>
                <a:cubicBezTo>
                  <a:pt x="9231" y="349754"/>
                  <a:pt x="346257" y="447969"/>
                  <a:pt x="762000" y="447969"/>
                </a:cubicBezTo>
                <a:cubicBezTo>
                  <a:pt x="1177743" y="447969"/>
                  <a:pt x="1514769" y="349754"/>
                  <a:pt x="1514769" y="228600"/>
                </a:cubicBezTo>
                <a:cubicBezTo>
                  <a:pt x="1514769" y="107446"/>
                  <a:pt x="1177743" y="9231"/>
                  <a:pt x="762000" y="9231"/>
                </a:cubicBezTo>
                <a:cubicBezTo>
                  <a:pt x="346257" y="9231"/>
                  <a:pt x="9231" y="107446"/>
                  <a:pt x="9231" y="228600"/>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8"/>
              </a:srgbClr>
            </a:outerShdw>
          </a:effectLst>
        </p:spPr>
        <p:txBody>
          <a:bodyPr anchor="ctr"/>
          <a:lstStyle/>
          <a:p>
            <a:pPr algn="ctr" defTabSz="914400" eaLnBrk="0" fontAlgn="base" hangingPunct="0">
              <a:spcBef>
                <a:spcPct val="0"/>
              </a:spcBef>
              <a:spcAft>
                <a:spcPct val="0"/>
              </a:spcAft>
            </a:pPr>
            <a:r>
              <a:rPr lang="en-US" dirty="0">
                <a:solidFill>
                  <a:srgbClr val="000000"/>
                </a:solidFill>
                <a:latin typeface="Arial" charset="0"/>
                <a:ea typeface="ＭＳ Ｐゴシック" charset="0"/>
                <a:cs typeface="ＭＳ Ｐゴシック" charset="0"/>
              </a:rPr>
              <a:t>  </a:t>
            </a:r>
          </a:p>
        </p:txBody>
      </p:sp>
      <p:sp>
        <p:nvSpPr>
          <p:cNvPr id="10" name="TextBox 9"/>
          <p:cNvSpPr txBox="1"/>
          <p:nvPr/>
        </p:nvSpPr>
        <p:spPr>
          <a:xfrm>
            <a:off x="8648700" y="6451600"/>
            <a:ext cx="441422" cy="369332"/>
          </a:xfrm>
          <a:prstGeom prst="rect">
            <a:avLst/>
          </a:prstGeom>
          <a:noFill/>
        </p:spPr>
        <p:txBody>
          <a:bodyPr wrap="none" rtlCol="0">
            <a:spAutoFit/>
          </a:bodyPr>
          <a:lstStyle/>
          <a:p>
            <a:r>
              <a:rPr lang="en-US" dirty="0" smtClean="0"/>
              <a:t>24</a:t>
            </a:r>
            <a:endParaRPr lang="en-US" dirty="0"/>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227901" y="268797"/>
            <a:ext cx="1003300" cy="638096"/>
          </a:xfrm>
          <a:prstGeom prst="rect">
            <a:avLst/>
          </a:prstGeom>
          <a:noFill/>
          <a:ln>
            <a:noFill/>
          </a:ln>
        </p:spPr>
      </p:pic>
    </p:spTree>
    <p:extLst>
      <p:ext uri="{BB962C8B-B14F-4D97-AF65-F5344CB8AC3E}">
        <p14:creationId xmlns:p14="http://schemas.microsoft.com/office/powerpoint/2010/main" val="3387935873"/>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800" y="241301"/>
            <a:ext cx="6375400" cy="482600"/>
          </a:xfrm>
        </p:spPr>
        <p:txBody>
          <a:bodyPr/>
          <a:lstStyle/>
          <a:p>
            <a:r>
              <a:rPr lang="en-US" sz="3200" dirty="0" smtClean="0"/>
              <a:t>Cause of U.S. Maternal Mortality</a:t>
            </a:r>
            <a:endParaRPr lang="en-US" sz="3200" dirty="0"/>
          </a:p>
        </p:txBody>
      </p:sp>
      <p:sp>
        <p:nvSpPr>
          <p:cNvPr id="3" name="Content Placeholder 2"/>
          <p:cNvSpPr>
            <a:spLocks noGrp="1"/>
          </p:cNvSpPr>
          <p:nvPr>
            <p:ph idx="1"/>
          </p:nvPr>
        </p:nvSpPr>
        <p:spPr>
          <a:xfrm>
            <a:off x="304800" y="723901"/>
            <a:ext cx="8534400" cy="1416050"/>
          </a:xfrm>
        </p:spPr>
        <p:txBody>
          <a:bodyPr/>
          <a:lstStyle/>
          <a:p>
            <a:r>
              <a:rPr lang="en-US" sz="2400" dirty="0" smtClean="0"/>
              <a:t>CDC Review of 14 years of coded data: 1979-1992</a:t>
            </a:r>
          </a:p>
          <a:p>
            <a:r>
              <a:rPr lang="en-US" sz="2400" dirty="0" smtClean="0"/>
              <a:t>4024 maternal deaths</a:t>
            </a:r>
          </a:p>
          <a:p>
            <a:r>
              <a:rPr lang="en-US" sz="2400" dirty="0" smtClean="0"/>
              <a:t>790 (19.6%) from preeclampsia</a:t>
            </a:r>
            <a:endParaRPr lang="en-US" sz="2400" dirty="0"/>
          </a:p>
        </p:txBody>
      </p:sp>
      <p:pic>
        <p:nvPicPr>
          <p:cNvPr id="4" name="Picture 3" descr="PIH deaths.tiff"/>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43000" y="2111375"/>
            <a:ext cx="6220419" cy="4495800"/>
          </a:xfrm>
          <a:prstGeom prst="rect">
            <a:avLst/>
          </a:prstGeom>
        </p:spPr>
      </p:pic>
      <p:sp>
        <p:nvSpPr>
          <p:cNvPr id="5" name="TextBox 4"/>
          <p:cNvSpPr txBox="1"/>
          <p:nvPr/>
        </p:nvSpPr>
        <p:spPr>
          <a:xfrm>
            <a:off x="1219201" y="6519446"/>
            <a:ext cx="7581900" cy="338554"/>
          </a:xfrm>
          <a:prstGeom prst="rect">
            <a:avLst/>
          </a:prstGeom>
          <a:noFill/>
        </p:spPr>
        <p:txBody>
          <a:bodyPr wrap="square" rtlCol="0">
            <a:spAutoFit/>
          </a:bodyPr>
          <a:lstStyle/>
          <a:p>
            <a:r>
              <a:rPr lang="en-US" sz="1600" dirty="0" smtClean="0"/>
              <a:t>MacKay AP, Berg CJ, </a:t>
            </a:r>
            <a:r>
              <a:rPr lang="en-US" sz="1600" dirty="0" err="1" smtClean="0"/>
              <a:t>Atrash</a:t>
            </a:r>
            <a:r>
              <a:rPr lang="en-US" sz="1600" dirty="0" smtClean="0"/>
              <a:t> HK. Obstetrics and Gynecology 2001;97:533-538</a:t>
            </a:r>
            <a:endParaRPr lang="en-US" sz="1600" dirty="0"/>
          </a:p>
        </p:txBody>
      </p:sp>
      <p:sp>
        <p:nvSpPr>
          <p:cNvPr id="7" name="Rectangle 6"/>
          <p:cNvSpPr/>
          <p:nvPr/>
        </p:nvSpPr>
        <p:spPr bwMode="auto">
          <a:xfrm>
            <a:off x="1219200" y="3556000"/>
            <a:ext cx="5921968" cy="482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cxnSp>
        <p:nvCxnSpPr>
          <p:cNvPr id="9" name="Straight Arrow Connector 8"/>
          <p:cNvCxnSpPr/>
          <p:nvPr/>
        </p:nvCxnSpPr>
        <p:spPr bwMode="auto">
          <a:xfrm>
            <a:off x="7141169" y="3848100"/>
            <a:ext cx="444500"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0" name="TextBox 9"/>
          <p:cNvSpPr txBox="1"/>
          <p:nvPr/>
        </p:nvSpPr>
        <p:spPr>
          <a:xfrm>
            <a:off x="7585669" y="3517901"/>
            <a:ext cx="1536700" cy="1292662"/>
          </a:xfrm>
          <a:prstGeom prst="rect">
            <a:avLst/>
          </a:prstGeom>
          <a:noFill/>
        </p:spPr>
        <p:txBody>
          <a:bodyPr wrap="square" rtlCol="0">
            <a:spAutoFit/>
          </a:bodyPr>
          <a:lstStyle/>
          <a:p>
            <a:r>
              <a:rPr lang="en-US" sz="2400" dirty="0" smtClean="0">
                <a:solidFill>
                  <a:srgbClr val="FF0000"/>
                </a:solidFill>
              </a:rPr>
              <a:t>90% </a:t>
            </a:r>
            <a:br>
              <a:rPr lang="en-US" sz="2400" dirty="0" smtClean="0">
                <a:solidFill>
                  <a:srgbClr val="FF0000"/>
                </a:solidFill>
              </a:rPr>
            </a:br>
            <a:r>
              <a:rPr lang="en-US" dirty="0" smtClean="0">
                <a:solidFill>
                  <a:srgbClr val="FF0000"/>
                </a:solidFill>
              </a:rPr>
              <a:t>of CVA were from hemorrhage</a:t>
            </a:r>
            <a:endParaRPr lang="en-US" dirty="0">
              <a:solidFill>
                <a:srgbClr val="FF0000"/>
              </a:solidFill>
            </a:endParaRPr>
          </a:p>
        </p:txBody>
      </p:sp>
      <p:sp>
        <p:nvSpPr>
          <p:cNvPr id="8" name="TextBox 7"/>
          <p:cNvSpPr txBox="1"/>
          <p:nvPr/>
        </p:nvSpPr>
        <p:spPr>
          <a:xfrm>
            <a:off x="8636000" y="6324600"/>
            <a:ext cx="441422" cy="369332"/>
          </a:xfrm>
          <a:prstGeom prst="rect">
            <a:avLst/>
          </a:prstGeom>
          <a:noFill/>
        </p:spPr>
        <p:txBody>
          <a:bodyPr wrap="none" rtlCol="0">
            <a:spAutoFit/>
          </a:bodyPr>
          <a:lstStyle/>
          <a:p>
            <a:r>
              <a:rPr lang="en-US" dirty="0" smtClean="0"/>
              <a:t>25</a:t>
            </a:r>
            <a:endParaRPr lang="en-US" dirty="0"/>
          </a:p>
        </p:txBody>
      </p:sp>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241301" y="149306"/>
            <a:ext cx="1003300" cy="638096"/>
          </a:xfrm>
          <a:prstGeom prst="rect">
            <a:avLst/>
          </a:prstGeom>
          <a:noFill/>
          <a:ln>
            <a:noFill/>
          </a:ln>
        </p:spPr>
      </p:pic>
    </p:spTree>
    <p:extLst>
      <p:ext uri="{BB962C8B-B14F-4D97-AF65-F5344CB8AC3E}">
        <p14:creationId xmlns:p14="http://schemas.microsoft.com/office/powerpoint/2010/main" val="40722690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526" y="1714502"/>
            <a:ext cx="7953375" cy="2336799"/>
          </a:xfrm>
          <a:ln w="28575" cmpd="sng">
            <a:solidFill>
              <a:schemeClr val="tx1"/>
            </a:solidFill>
          </a:ln>
        </p:spPr>
        <p:txBody>
          <a:bodyPr/>
          <a:lstStyle/>
          <a:p>
            <a:pPr marL="0" indent="0" algn="ctr">
              <a:lnSpc>
                <a:spcPct val="90000"/>
              </a:lnSpc>
              <a:buNone/>
            </a:pPr>
            <a:r>
              <a:rPr lang="en-US" dirty="0" smtClean="0"/>
              <a:t>Controlling blood pressure </a:t>
            </a:r>
          </a:p>
          <a:p>
            <a:pPr marL="0" indent="0" algn="ctr">
              <a:lnSpc>
                <a:spcPct val="90000"/>
              </a:lnSpc>
              <a:buNone/>
            </a:pPr>
            <a:r>
              <a:rPr lang="en-US" dirty="0" smtClean="0"/>
              <a:t>is the optimal intervention</a:t>
            </a:r>
          </a:p>
          <a:p>
            <a:pPr marL="0" indent="0" algn="ctr">
              <a:lnSpc>
                <a:spcPct val="90000"/>
              </a:lnSpc>
              <a:buNone/>
            </a:pPr>
            <a:r>
              <a:rPr lang="en-US" dirty="0" smtClean="0"/>
              <a:t>to prevent deaths due to stroke </a:t>
            </a:r>
          </a:p>
          <a:p>
            <a:pPr marL="0" indent="0" algn="ctr">
              <a:lnSpc>
                <a:spcPct val="90000"/>
              </a:lnSpc>
              <a:buNone/>
            </a:pPr>
            <a:r>
              <a:rPr lang="en-US" dirty="0" smtClean="0"/>
              <a:t>in women with preeclampsia.</a:t>
            </a:r>
          </a:p>
        </p:txBody>
      </p:sp>
      <p:sp>
        <p:nvSpPr>
          <p:cNvPr id="4" name="TextBox 3"/>
          <p:cNvSpPr txBox="1"/>
          <p:nvPr/>
        </p:nvSpPr>
        <p:spPr>
          <a:xfrm>
            <a:off x="2901471" y="614220"/>
            <a:ext cx="3400490" cy="584776"/>
          </a:xfrm>
          <a:prstGeom prst="rect">
            <a:avLst/>
          </a:prstGeom>
          <a:noFill/>
        </p:spPr>
        <p:txBody>
          <a:bodyPr wrap="none" rtlCol="0">
            <a:spAutoFit/>
          </a:bodyPr>
          <a:lstStyle/>
          <a:p>
            <a:pPr algn="ctr"/>
            <a:r>
              <a:rPr lang="en-US" sz="3200" dirty="0" smtClean="0"/>
              <a:t>Key Clinical Pearl</a:t>
            </a:r>
            <a:endParaRPr lang="en-US" sz="3200" dirty="0"/>
          </a:p>
        </p:txBody>
      </p:sp>
      <p:sp>
        <p:nvSpPr>
          <p:cNvPr id="2" name="TextBox 1"/>
          <p:cNvSpPr txBox="1"/>
          <p:nvPr/>
        </p:nvSpPr>
        <p:spPr>
          <a:xfrm>
            <a:off x="1203601" y="4715952"/>
            <a:ext cx="7084603" cy="2092881"/>
          </a:xfrm>
          <a:prstGeom prst="rect">
            <a:avLst/>
          </a:prstGeom>
          <a:noFill/>
        </p:spPr>
        <p:txBody>
          <a:bodyPr wrap="square" rtlCol="0">
            <a:spAutoFit/>
          </a:bodyPr>
          <a:lstStyle/>
          <a:p>
            <a:r>
              <a:rPr lang="en-US" sz="2800" dirty="0"/>
              <a:t>Over the last decade, the UK has focused QI efforts on aggressive treatment of both systolic and diastolic blood </a:t>
            </a:r>
            <a:r>
              <a:rPr lang="en-US" sz="2800" dirty="0" smtClean="0"/>
              <a:t>pressure and has demonstrated a reduction in deaths. </a:t>
            </a:r>
            <a:endParaRPr lang="en-US" sz="2800" dirty="0"/>
          </a:p>
          <a:p>
            <a:endParaRPr lang="en-US" dirty="0"/>
          </a:p>
        </p:txBody>
      </p:sp>
      <p:sp>
        <p:nvSpPr>
          <p:cNvPr id="7" name="TextBox 6"/>
          <p:cNvSpPr txBox="1"/>
          <p:nvPr/>
        </p:nvSpPr>
        <p:spPr>
          <a:xfrm>
            <a:off x="8504190" y="6426801"/>
            <a:ext cx="441422" cy="369332"/>
          </a:xfrm>
          <a:prstGeom prst="rect">
            <a:avLst/>
          </a:prstGeom>
          <a:noFill/>
        </p:spPr>
        <p:txBody>
          <a:bodyPr wrap="none" rtlCol="0">
            <a:spAutoFit/>
          </a:bodyPr>
          <a:lstStyle/>
          <a:p>
            <a:r>
              <a:rPr lang="en-US" dirty="0" smtClean="0"/>
              <a:t>26</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69876" y="351472"/>
            <a:ext cx="1003300" cy="638096"/>
          </a:xfrm>
          <a:prstGeom prst="rect">
            <a:avLst/>
          </a:prstGeom>
          <a:noFill/>
          <a:ln>
            <a:noFill/>
          </a:ln>
        </p:spPr>
      </p:pic>
    </p:spTree>
    <p:extLst>
      <p:ext uri="{BB962C8B-B14F-4D97-AF65-F5344CB8AC3E}">
        <p14:creationId xmlns:p14="http://schemas.microsoft.com/office/powerpoint/2010/main" val="14098192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42399"/>
          </a:xfrm>
        </p:spPr>
        <p:txBody>
          <a:bodyPr>
            <a:noAutofit/>
          </a:bodyPr>
          <a:lstStyle/>
          <a:p>
            <a:pPr algn="ctr"/>
            <a:r>
              <a:rPr lang="en-US" sz="3200" dirty="0" smtClean="0"/>
              <a:t>Preeclampsia Mortality Rates </a:t>
            </a:r>
            <a:br>
              <a:rPr lang="en-US" sz="3200" dirty="0" smtClean="0"/>
            </a:br>
            <a:r>
              <a:rPr lang="en-US" sz="3200" dirty="0" smtClean="0"/>
              <a:t>in California and UK </a:t>
            </a:r>
            <a:endParaRPr lang="en-US" sz="3200" dirty="0"/>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2887923589"/>
              </p:ext>
            </p:extLst>
          </p:nvPr>
        </p:nvGraphicFramePr>
        <p:xfrm>
          <a:off x="596900" y="1317038"/>
          <a:ext cx="7708899" cy="2809065"/>
        </p:xfrm>
        <a:graphic>
          <a:graphicData uri="http://schemas.openxmlformats.org/drawingml/2006/table">
            <a:tbl>
              <a:tblPr firstRow="1" bandRow="1">
                <a:tableStyleId>{10A1B5D5-9B99-4C35-A422-299274C87663}</a:tableStyleId>
              </a:tblPr>
              <a:tblGrid>
                <a:gridCol w="2569633"/>
                <a:gridCol w="2382041"/>
                <a:gridCol w="2757225"/>
              </a:tblGrid>
              <a:tr h="1112660">
                <a:tc>
                  <a:txBody>
                    <a:bodyPr/>
                    <a:lstStyle/>
                    <a:p>
                      <a:r>
                        <a:rPr lang="en-US" sz="1800" dirty="0" smtClean="0">
                          <a:solidFill>
                            <a:srgbClr val="000000"/>
                          </a:solidFill>
                        </a:rPr>
                        <a:t>Cause of Death among Preeclampsia</a:t>
                      </a:r>
                      <a:r>
                        <a:rPr lang="en-US" sz="1800" baseline="0" dirty="0" smtClean="0">
                          <a:solidFill>
                            <a:srgbClr val="000000"/>
                          </a:solidFill>
                        </a:rPr>
                        <a:t> Cases</a:t>
                      </a:r>
                      <a:endParaRPr lang="en-US" sz="1800" dirty="0">
                        <a:solidFill>
                          <a:srgbClr val="000000"/>
                        </a:solidFill>
                      </a:endParaRPr>
                    </a:p>
                  </a:txBody>
                  <a:tcPr/>
                </a:tc>
                <a:tc>
                  <a:txBody>
                    <a:bodyPr/>
                    <a:lstStyle/>
                    <a:p>
                      <a:r>
                        <a:rPr lang="en-US" sz="1800" dirty="0" smtClean="0">
                          <a:solidFill>
                            <a:srgbClr val="000000"/>
                          </a:solidFill>
                        </a:rPr>
                        <a:t>CA-PAMR (2002-04)</a:t>
                      </a:r>
                    </a:p>
                    <a:p>
                      <a:pPr algn="ctr"/>
                      <a:r>
                        <a:rPr lang="en-US" sz="1800" b="0" dirty="0" smtClean="0">
                          <a:solidFill>
                            <a:srgbClr val="000000"/>
                          </a:solidFill>
                        </a:rPr>
                        <a:t>Rate/100,000 </a:t>
                      </a:r>
                    </a:p>
                    <a:p>
                      <a:pPr algn="ctr"/>
                      <a:r>
                        <a:rPr lang="en-US" sz="1800" b="0" dirty="0" smtClean="0">
                          <a:solidFill>
                            <a:srgbClr val="000000"/>
                          </a:solidFill>
                        </a:rPr>
                        <a:t>Live Births</a:t>
                      </a:r>
                      <a:endParaRPr lang="en-US" sz="1800" b="0" dirty="0">
                        <a:solidFill>
                          <a:srgbClr val="000000"/>
                        </a:solidFill>
                      </a:endParaRPr>
                    </a:p>
                  </a:txBody>
                  <a:tcPr/>
                </a:tc>
                <a:tc>
                  <a:txBody>
                    <a:bodyPr/>
                    <a:lstStyle/>
                    <a:p>
                      <a:r>
                        <a:rPr lang="en-US" sz="1800" dirty="0" smtClean="0">
                          <a:solidFill>
                            <a:srgbClr val="000000"/>
                          </a:solidFill>
                        </a:rPr>
                        <a:t>UK CMACE (2003-05)</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rPr>
                        <a:t>Rate/100,000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rPr>
                        <a:t>Live Births</a:t>
                      </a:r>
                    </a:p>
                  </a:txBody>
                  <a:tcPr/>
                </a:tc>
              </a:tr>
              <a:tr h="342357">
                <a:tc>
                  <a:txBody>
                    <a:bodyPr/>
                    <a:lstStyle/>
                    <a:p>
                      <a:r>
                        <a:rPr lang="en-US" sz="1800" dirty="0" smtClean="0"/>
                        <a:t>Stroke</a:t>
                      </a:r>
                      <a:endParaRPr lang="en-US" sz="1800" dirty="0"/>
                    </a:p>
                  </a:txBody>
                  <a:tcPr/>
                </a:tc>
                <a:tc>
                  <a:txBody>
                    <a:bodyPr/>
                    <a:lstStyle/>
                    <a:p>
                      <a:pPr algn="ctr"/>
                      <a:r>
                        <a:rPr lang="en-US" sz="1800" dirty="0" smtClean="0"/>
                        <a:t>1.0</a:t>
                      </a:r>
                      <a:endParaRPr lang="en-US" sz="1800" dirty="0"/>
                    </a:p>
                  </a:txBody>
                  <a:tcPr/>
                </a:tc>
                <a:tc>
                  <a:txBody>
                    <a:bodyPr/>
                    <a:lstStyle/>
                    <a:p>
                      <a:pPr algn="ctr"/>
                      <a:r>
                        <a:rPr lang="en-US" sz="1800" dirty="0" smtClean="0"/>
                        <a:t>.47</a:t>
                      </a:r>
                      <a:endParaRPr lang="en-US" sz="1800" dirty="0"/>
                    </a:p>
                  </a:txBody>
                  <a:tcPr/>
                </a:tc>
              </a:tr>
              <a:tr h="599125">
                <a:tc>
                  <a:txBody>
                    <a:bodyPr/>
                    <a:lstStyle/>
                    <a:p>
                      <a:r>
                        <a:rPr lang="en-US" sz="1800" dirty="0" smtClean="0"/>
                        <a:t>Pulmonary/Respiratory</a:t>
                      </a:r>
                      <a:endParaRPr lang="en-US" sz="1800" dirty="0"/>
                    </a:p>
                  </a:txBody>
                  <a:tcPr/>
                </a:tc>
                <a:tc>
                  <a:txBody>
                    <a:bodyPr/>
                    <a:lstStyle/>
                    <a:p>
                      <a:pPr algn="ctr"/>
                      <a:r>
                        <a:rPr lang="en-US" sz="1800" dirty="0" smtClean="0"/>
                        <a:t>.06</a:t>
                      </a:r>
                      <a:endParaRPr lang="en-US" sz="1800" dirty="0"/>
                    </a:p>
                  </a:txBody>
                  <a:tcPr/>
                </a:tc>
                <a:tc>
                  <a:txBody>
                    <a:bodyPr/>
                    <a:lstStyle/>
                    <a:p>
                      <a:pPr algn="ctr"/>
                      <a:r>
                        <a:rPr lang="en-US" sz="1800" dirty="0" smtClean="0"/>
                        <a:t>.00</a:t>
                      </a:r>
                      <a:endParaRPr lang="en-US" sz="1800" dirty="0"/>
                    </a:p>
                  </a:txBody>
                  <a:tcPr/>
                </a:tc>
              </a:tr>
              <a:tr h="342357">
                <a:tc>
                  <a:txBody>
                    <a:bodyPr/>
                    <a:lstStyle/>
                    <a:p>
                      <a:r>
                        <a:rPr lang="en-US" sz="1800" dirty="0" smtClean="0"/>
                        <a:t>Hepatic</a:t>
                      </a:r>
                      <a:endParaRPr lang="en-US" sz="1800" dirty="0"/>
                    </a:p>
                  </a:txBody>
                  <a:tcPr/>
                </a:tc>
                <a:tc>
                  <a:txBody>
                    <a:bodyPr/>
                    <a:lstStyle/>
                    <a:p>
                      <a:pPr algn="ctr"/>
                      <a:r>
                        <a:rPr lang="en-US" sz="1800" dirty="0" smtClean="0"/>
                        <a:t>.25</a:t>
                      </a:r>
                      <a:endParaRPr lang="en-US" sz="1800" dirty="0"/>
                    </a:p>
                  </a:txBody>
                  <a:tcPr/>
                </a:tc>
                <a:tc>
                  <a:txBody>
                    <a:bodyPr/>
                    <a:lstStyle/>
                    <a:p>
                      <a:pPr algn="ctr"/>
                      <a:r>
                        <a:rPr lang="en-US" sz="1800" dirty="0" smtClean="0"/>
                        <a:t>.19</a:t>
                      </a:r>
                      <a:endParaRPr lang="en-US" sz="1800" dirty="0"/>
                    </a:p>
                  </a:txBody>
                  <a:tcPr/>
                </a:tc>
              </a:tr>
              <a:tr h="342357">
                <a:tc>
                  <a:txBody>
                    <a:bodyPr/>
                    <a:lstStyle/>
                    <a:p>
                      <a:r>
                        <a:rPr lang="en-US" sz="1800" dirty="0" smtClean="0"/>
                        <a:t>OVERALL</a:t>
                      </a:r>
                      <a:endParaRPr lang="en-US" sz="1800" dirty="0"/>
                    </a:p>
                  </a:txBody>
                  <a:tcPr/>
                </a:tc>
                <a:tc>
                  <a:txBody>
                    <a:bodyPr/>
                    <a:lstStyle/>
                    <a:p>
                      <a:pPr algn="ctr"/>
                      <a:r>
                        <a:rPr lang="en-US" sz="1800" dirty="0" smtClean="0"/>
                        <a:t>1.6</a:t>
                      </a:r>
                      <a:endParaRPr lang="en-US" sz="1800" dirty="0"/>
                    </a:p>
                  </a:txBody>
                  <a:tcPr/>
                </a:tc>
                <a:tc>
                  <a:txBody>
                    <a:bodyPr/>
                    <a:lstStyle/>
                    <a:p>
                      <a:pPr algn="ctr"/>
                      <a:r>
                        <a:rPr lang="en-US" sz="1800" dirty="0" smtClean="0"/>
                        <a:t>.66</a:t>
                      </a:r>
                      <a:endParaRPr lang="en-US" sz="1800" dirty="0"/>
                    </a:p>
                  </a:txBody>
                  <a:tcPr/>
                </a:tc>
              </a:tr>
            </a:tbl>
          </a:graphicData>
        </a:graphic>
      </p:graphicFrame>
      <p:sp>
        <p:nvSpPr>
          <p:cNvPr id="5" name="Rectangle 4"/>
          <p:cNvSpPr/>
          <p:nvPr/>
        </p:nvSpPr>
        <p:spPr>
          <a:xfrm>
            <a:off x="1316848" y="4296848"/>
            <a:ext cx="6331377" cy="2246769"/>
          </a:xfrm>
          <a:prstGeom prst="rect">
            <a:avLst/>
          </a:prstGeom>
          <a:ln>
            <a:solidFill>
              <a:schemeClr val="tx1"/>
            </a:solidFill>
          </a:ln>
        </p:spPr>
        <p:txBody>
          <a:bodyPr wrap="square">
            <a:spAutoFit/>
          </a:bodyPr>
          <a:lstStyle/>
          <a:p>
            <a:pPr algn="ctr" defTabSz="914400" eaLnBrk="0" fontAlgn="base" hangingPunct="0">
              <a:spcBef>
                <a:spcPct val="0"/>
              </a:spcBef>
              <a:spcAft>
                <a:spcPct val="0"/>
              </a:spcAft>
            </a:pPr>
            <a:r>
              <a:rPr lang="en-US" sz="2800" i="1" dirty="0">
                <a:solidFill>
                  <a:srgbClr val="000000"/>
                </a:solidFill>
                <a:latin typeface="Arial" charset="0"/>
                <a:ea typeface="ＭＳ Ｐゴシック" charset="0"/>
                <a:cs typeface="ＭＳ Ｐゴシック" charset="0"/>
              </a:rPr>
              <a:t>The overall mortality rate for preeclampsia </a:t>
            </a:r>
            <a:r>
              <a:rPr lang="en-US" sz="2800" i="1" dirty="0" smtClean="0">
                <a:solidFill>
                  <a:srgbClr val="000000"/>
                </a:solidFill>
                <a:latin typeface="Arial" charset="0"/>
                <a:ea typeface="ＭＳ Ｐゴシック" charset="0"/>
                <a:cs typeface="ＭＳ Ｐゴシック" charset="0"/>
              </a:rPr>
              <a:t>in California</a:t>
            </a:r>
            <a:endParaRPr lang="en-US" sz="2800" i="1" dirty="0">
              <a:solidFill>
                <a:srgbClr val="000000"/>
              </a:solidFill>
              <a:latin typeface="Arial" charset="0"/>
              <a:ea typeface="ＭＳ Ｐゴシック" charset="0"/>
              <a:cs typeface="ＭＳ Ｐゴシック" charset="0"/>
            </a:endParaRPr>
          </a:p>
          <a:p>
            <a:pPr algn="ctr" defTabSz="914400" eaLnBrk="0" fontAlgn="base" hangingPunct="0">
              <a:spcBef>
                <a:spcPct val="0"/>
              </a:spcBef>
              <a:spcAft>
                <a:spcPct val="0"/>
              </a:spcAft>
            </a:pPr>
            <a:r>
              <a:rPr lang="en-US" sz="2800" i="1" dirty="0" smtClean="0">
                <a:solidFill>
                  <a:srgbClr val="000000"/>
                </a:solidFill>
                <a:latin typeface="Arial" charset="0"/>
                <a:ea typeface="ＭＳ Ｐゴシック" charset="0"/>
                <a:cs typeface="ＭＳ Ｐゴシック" charset="0"/>
              </a:rPr>
              <a:t>is </a:t>
            </a:r>
            <a:r>
              <a:rPr lang="en-US" sz="2800" b="1" i="1" dirty="0" smtClean="0">
                <a:solidFill>
                  <a:srgbClr val="000000"/>
                </a:solidFill>
                <a:latin typeface="Arial" charset="0"/>
                <a:ea typeface="ＭＳ Ｐゴシック" charset="0"/>
                <a:cs typeface="ＭＳ Ｐゴシック" charset="0"/>
              </a:rPr>
              <a:t>greater than 2 times </a:t>
            </a:r>
            <a:r>
              <a:rPr lang="en-US" sz="2800" i="1" dirty="0" smtClean="0">
                <a:solidFill>
                  <a:srgbClr val="000000"/>
                </a:solidFill>
                <a:latin typeface="Arial" charset="0"/>
                <a:ea typeface="ＭＳ Ｐゴシック" charset="0"/>
                <a:cs typeface="ＭＳ Ｐゴシック" charset="0"/>
              </a:rPr>
              <a:t>that of the UK, </a:t>
            </a:r>
          </a:p>
          <a:p>
            <a:pPr algn="ctr" defTabSz="914400" eaLnBrk="0" fontAlgn="base" hangingPunct="0">
              <a:spcBef>
                <a:spcPct val="0"/>
              </a:spcBef>
              <a:spcAft>
                <a:spcPct val="0"/>
              </a:spcAft>
            </a:pPr>
            <a:r>
              <a:rPr lang="en-US" sz="2800" i="1" dirty="0" smtClean="0">
                <a:solidFill>
                  <a:srgbClr val="000000"/>
                </a:solidFill>
                <a:latin typeface="Arial" charset="0"/>
                <a:ea typeface="ＭＳ Ｐゴシック" charset="0"/>
                <a:cs typeface="ＭＳ Ｐゴシック" charset="0"/>
              </a:rPr>
              <a:t>largely due to differences in deaths caused by stroke.</a:t>
            </a:r>
            <a:endParaRPr lang="en-US" sz="2800" i="1" dirty="0">
              <a:solidFill>
                <a:srgbClr val="000000"/>
              </a:solidFill>
              <a:latin typeface="Arial" charset="0"/>
              <a:ea typeface="ＭＳ Ｐゴシック" charset="0"/>
              <a:cs typeface="ＭＳ Ｐゴシック" charset="0"/>
            </a:endParaRPr>
          </a:p>
        </p:txBody>
      </p:sp>
      <p:pic>
        <p:nvPicPr>
          <p:cNvPr id="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61914"/>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648700" y="6413500"/>
            <a:ext cx="441422" cy="369332"/>
          </a:xfrm>
          <a:prstGeom prst="rect">
            <a:avLst/>
          </a:prstGeom>
          <a:noFill/>
        </p:spPr>
        <p:txBody>
          <a:bodyPr wrap="none" rtlCol="0">
            <a:spAutoFit/>
          </a:bodyPr>
          <a:lstStyle/>
          <a:p>
            <a:r>
              <a:rPr lang="en-US" dirty="0" smtClean="0"/>
              <a:t>27</a:t>
            </a:r>
            <a:endParaRPr lang="en-US"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30716" y="274639"/>
            <a:ext cx="1003300" cy="638096"/>
          </a:xfrm>
          <a:prstGeom prst="rect">
            <a:avLst/>
          </a:prstGeom>
          <a:noFill/>
          <a:ln>
            <a:noFill/>
          </a:ln>
        </p:spPr>
      </p:pic>
    </p:spTree>
    <p:extLst>
      <p:ext uri="{BB962C8B-B14F-4D97-AF65-F5344CB8AC3E}">
        <p14:creationId xmlns:p14="http://schemas.microsoft.com/office/powerpoint/2010/main" val="28099508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295400" y="387350"/>
            <a:ext cx="7429500" cy="933450"/>
          </a:xfrm>
        </p:spPr>
        <p:txBody>
          <a:bodyPr>
            <a:noAutofit/>
          </a:bodyPr>
          <a:lstStyle/>
          <a:p>
            <a:r>
              <a:rPr lang="en-US" sz="3200" dirty="0" smtClean="0">
                <a:latin typeface="Arial" charset="0"/>
                <a:ea typeface="ＭＳ Ｐゴシック" charset="0"/>
                <a:cs typeface="ＭＳ Ｐゴシック" charset="0"/>
              </a:rPr>
              <a:t>Gestational Age Groups o</a:t>
            </a:r>
            <a:r>
              <a:rPr lang="en-US" sz="3200" dirty="0">
                <a:latin typeface="Arial" charset="0"/>
                <a:ea typeface="ＭＳ Ｐゴシック" charset="0"/>
                <a:cs typeface="ＭＳ Ｐゴシック" charset="0"/>
              </a:rPr>
              <a:t>f</a:t>
            </a:r>
            <a:r>
              <a:rPr lang="en-US" sz="3200" dirty="0" smtClean="0">
                <a:latin typeface="Arial" charset="0"/>
                <a:ea typeface="ＭＳ Ｐゴシック" charset="0"/>
                <a:cs typeface="ＭＳ Ｐゴシック" charset="0"/>
              </a:rPr>
              <a:t> CA</a:t>
            </a:r>
            <a:r>
              <a:rPr lang="en-US" sz="3200" dirty="0">
                <a:latin typeface="Arial" charset="0"/>
                <a:ea typeface="ＭＳ Ｐゴシック" charset="0"/>
                <a:cs typeface="ＭＳ Ｐゴシック" charset="0"/>
              </a:rPr>
              <a:t>-PAMR </a:t>
            </a:r>
            <a:r>
              <a:rPr lang="en-US" sz="3200" dirty="0" smtClean="0">
                <a:latin typeface="Arial" charset="0"/>
                <a:ea typeface="ＭＳ Ｐゴシック" charset="0"/>
                <a:cs typeface="ＭＳ Ｐゴシック" charset="0"/>
              </a:rPr>
              <a:t>Deaths, 2002 to 2004 </a:t>
            </a:r>
            <a:endParaRPr lang="en-US" sz="3200" dirty="0">
              <a:latin typeface="Arial" charset="0"/>
              <a:ea typeface="ＭＳ Ｐゴシック" charset="0"/>
              <a:cs typeface="ＭＳ Ｐゴシック" charset="0"/>
            </a:endParaRPr>
          </a:p>
        </p:txBody>
      </p:sp>
      <p:sp>
        <p:nvSpPr>
          <p:cNvPr id="27678" name="TextBox 1"/>
          <p:cNvSpPr txBox="1">
            <a:spLocks noChangeArrowheads="1"/>
          </p:cNvSpPr>
          <p:nvPr/>
        </p:nvSpPr>
        <p:spPr bwMode="auto">
          <a:xfrm>
            <a:off x="762001" y="5631667"/>
            <a:ext cx="533400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000" b="1" dirty="0" smtClean="0">
                <a:solidFill>
                  <a:srgbClr val="000000"/>
                </a:solidFill>
              </a:rPr>
              <a:t>Early Preterm Birth Preeclampsia Deaths: </a:t>
            </a:r>
          </a:p>
          <a:p>
            <a:pPr defTabSz="914400" eaLnBrk="1" fontAlgn="base" hangingPunct="1">
              <a:spcBef>
                <a:spcPct val="0"/>
              </a:spcBef>
              <a:spcAft>
                <a:spcPct val="0"/>
              </a:spcAft>
            </a:pPr>
            <a:r>
              <a:rPr lang="en-US" sz="2000" dirty="0" smtClean="0">
                <a:solidFill>
                  <a:srgbClr val="000000"/>
                </a:solidFill>
              </a:rPr>
              <a:t>36% (</a:t>
            </a:r>
            <a:r>
              <a:rPr lang="en-US" sz="2000" dirty="0" err="1" smtClean="0">
                <a:solidFill>
                  <a:srgbClr val="000000"/>
                </a:solidFill>
              </a:rPr>
              <a:t>n</a:t>
            </a:r>
            <a:r>
              <a:rPr lang="en-US" sz="2000" dirty="0" smtClean="0">
                <a:solidFill>
                  <a:srgbClr val="000000"/>
                </a:solidFill>
              </a:rPr>
              <a:t>=9) were &lt;34 weeks gestation</a:t>
            </a:r>
            <a:endParaRPr lang="en-US" sz="2000" dirty="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90348817"/>
              </p:ext>
            </p:extLst>
          </p:nvPr>
        </p:nvGraphicFramePr>
        <p:xfrm>
          <a:off x="609600" y="1384301"/>
          <a:ext cx="7772400" cy="5175648"/>
        </p:xfrm>
        <a:graphic>
          <a:graphicData uri="http://schemas.openxmlformats.org/drawingml/2006/table">
            <a:tbl>
              <a:tblPr firstRow="1" bandRow="1">
                <a:tableStyleId>{EB9631B5-78F2-41C9-869B-9F39066F8104}</a:tableStyleId>
              </a:tblPr>
              <a:tblGrid>
                <a:gridCol w="2253996"/>
                <a:gridCol w="2546604"/>
                <a:gridCol w="2971800"/>
              </a:tblGrid>
              <a:tr h="2160270">
                <a:tc>
                  <a:txBody>
                    <a:bodyPr/>
                    <a:lstStyle/>
                    <a:p>
                      <a:pPr marL="0" marR="0" algn="l">
                        <a:spcBef>
                          <a:spcPts val="0"/>
                        </a:spcBef>
                        <a:spcAft>
                          <a:spcPts val="0"/>
                        </a:spcAft>
                      </a:pPr>
                      <a:r>
                        <a:rPr lang="en-US" sz="2000" dirty="0">
                          <a:solidFill>
                            <a:schemeClr val="bg1"/>
                          </a:solidFill>
                          <a:effectLst/>
                        </a:rPr>
                        <a:t>GESTATIONAL </a:t>
                      </a:r>
                      <a:endParaRPr lang="en-US" sz="2000" dirty="0" smtClean="0">
                        <a:solidFill>
                          <a:schemeClr val="bg1"/>
                        </a:solidFill>
                        <a:effectLst/>
                      </a:endParaRPr>
                    </a:p>
                    <a:p>
                      <a:pPr marL="0" marR="0" algn="l">
                        <a:spcBef>
                          <a:spcPts val="0"/>
                        </a:spcBef>
                        <a:spcAft>
                          <a:spcPts val="0"/>
                        </a:spcAft>
                      </a:pPr>
                      <a:r>
                        <a:rPr lang="en-US" sz="2000" dirty="0" smtClean="0">
                          <a:solidFill>
                            <a:schemeClr val="bg1"/>
                          </a:solidFill>
                          <a:effectLst/>
                        </a:rPr>
                        <a:t>AGE</a:t>
                      </a:r>
                      <a:r>
                        <a:rPr lang="en-US" sz="2000" baseline="0" dirty="0" smtClean="0">
                          <a:solidFill>
                            <a:schemeClr val="bg1"/>
                          </a:solidFill>
                          <a:effectLst/>
                        </a:rPr>
                        <a:t> </a:t>
                      </a:r>
                      <a:r>
                        <a:rPr lang="en-US" sz="2000" dirty="0" smtClean="0">
                          <a:solidFill>
                            <a:schemeClr val="bg1"/>
                          </a:solidFill>
                          <a:effectLst/>
                        </a:rPr>
                        <a:t>GROUPS</a:t>
                      </a:r>
                      <a:endParaRPr lang="en-US" sz="2400" dirty="0">
                        <a:solidFill>
                          <a:schemeClr val="bg1"/>
                        </a:solidFill>
                        <a:effectLst/>
                        <a:latin typeface="Calibri"/>
                        <a:ea typeface="ＭＳ 明朝"/>
                        <a:cs typeface="Times New Roman"/>
                      </a:endParaRPr>
                    </a:p>
                  </a:txBody>
                  <a:tcPr marL="68580" marR="68580" marT="0" marB="0" anchor="ctr"/>
                </a:tc>
                <a:tc>
                  <a:txBody>
                    <a:bodyPr/>
                    <a:lstStyle/>
                    <a:p>
                      <a:pPr marL="0" marR="0" algn="l">
                        <a:spcBef>
                          <a:spcPts val="0"/>
                        </a:spcBef>
                        <a:spcAft>
                          <a:spcPts val="0"/>
                        </a:spcAft>
                      </a:pPr>
                      <a:r>
                        <a:rPr lang="en-US" sz="2000" dirty="0">
                          <a:solidFill>
                            <a:srgbClr val="000000"/>
                          </a:solidFill>
                          <a:effectLst/>
                        </a:rPr>
                        <a:t>2002-2004 CA</a:t>
                      </a:r>
                      <a:r>
                        <a:rPr lang="en-US" sz="2000" dirty="0" smtClean="0">
                          <a:solidFill>
                            <a:srgbClr val="000000"/>
                          </a:solidFill>
                          <a:effectLst/>
                        </a:rPr>
                        <a:t>-CA </a:t>
                      </a:r>
                      <a:r>
                        <a:rPr lang="en-US" sz="2000" dirty="0" smtClean="0">
                          <a:solidFill>
                            <a:schemeClr val="bg1"/>
                          </a:solidFill>
                          <a:effectLst/>
                        </a:rPr>
                        <a:t>CA-PAMR </a:t>
                      </a:r>
                      <a:r>
                        <a:rPr lang="en-US" sz="2000" dirty="0">
                          <a:solidFill>
                            <a:schemeClr val="bg1"/>
                          </a:solidFill>
                          <a:effectLst/>
                        </a:rPr>
                        <a:t>PREECLAMPSIA </a:t>
                      </a:r>
                      <a:r>
                        <a:rPr lang="en-US" sz="2000" dirty="0" smtClean="0">
                          <a:solidFill>
                            <a:schemeClr val="bg1"/>
                          </a:solidFill>
                          <a:effectLst/>
                        </a:rPr>
                        <a:t>DEATHS </a:t>
                      </a:r>
                      <a:r>
                        <a:rPr lang="en-US" sz="2000" dirty="0">
                          <a:solidFill>
                            <a:srgbClr val="000000"/>
                          </a:solidFill>
                          <a:effectLst/>
                        </a:rPr>
                        <a:t>(N=25)</a:t>
                      </a:r>
                      <a:endParaRPr lang="en-US" sz="2400" dirty="0">
                        <a:solidFill>
                          <a:srgbClr val="000000"/>
                        </a:solidFill>
                        <a:effectLst/>
                        <a:latin typeface="Calibri"/>
                        <a:ea typeface="ＭＳ 明朝"/>
                        <a:cs typeface="Times New Roman"/>
                      </a:endParaRPr>
                    </a:p>
                  </a:txBody>
                  <a:tcPr marL="68580" marR="68580" marT="0" marB="0" anchor="ctr"/>
                </a:tc>
                <a:tc>
                  <a:txBody>
                    <a:bodyPr/>
                    <a:lstStyle/>
                    <a:p>
                      <a:pPr marL="0" marR="0" algn="l">
                        <a:spcBef>
                          <a:spcPts val="0"/>
                        </a:spcBef>
                        <a:spcAft>
                          <a:spcPts val="0"/>
                        </a:spcAft>
                      </a:pPr>
                      <a:r>
                        <a:rPr lang="en-US" sz="2000" dirty="0" smtClean="0">
                          <a:solidFill>
                            <a:srgbClr val="000000"/>
                          </a:solidFill>
                          <a:effectLst/>
                        </a:rPr>
                        <a:t> </a:t>
                      </a:r>
                    </a:p>
                    <a:p>
                      <a:pPr marL="0" marR="0" algn="l">
                        <a:spcBef>
                          <a:spcPts val="0"/>
                        </a:spcBef>
                        <a:spcAft>
                          <a:spcPts val="0"/>
                        </a:spcAft>
                      </a:pPr>
                      <a:r>
                        <a:rPr lang="en-US" sz="2000" dirty="0" smtClean="0">
                          <a:solidFill>
                            <a:srgbClr val="000000"/>
                          </a:solidFill>
                          <a:effectLst/>
                        </a:rPr>
                        <a:t>CA-PAMR </a:t>
                      </a:r>
                    </a:p>
                    <a:p>
                      <a:pPr marL="0" marR="0" algn="l">
                        <a:spcBef>
                          <a:spcPts val="0"/>
                        </a:spcBef>
                        <a:spcAft>
                          <a:spcPts val="0"/>
                        </a:spcAft>
                      </a:pPr>
                      <a:r>
                        <a:rPr lang="en-US" sz="2000" dirty="0" smtClean="0">
                          <a:solidFill>
                            <a:srgbClr val="000000"/>
                          </a:solidFill>
                          <a:effectLst/>
                        </a:rPr>
                        <a:t>NON-PREECLAMPSIA DEATHS</a:t>
                      </a:r>
                      <a:endParaRPr lang="en-US" sz="2400" dirty="0">
                        <a:solidFill>
                          <a:srgbClr val="000000"/>
                        </a:solidFill>
                        <a:effectLst/>
                        <a:latin typeface="+mj-lt"/>
                        <a:ea typeface="ＭＳ 明朝"/>
                        <a:cs typeface="Times New Roman"/>
                      </a:endParaRPr>
                    </a:p>
                  </a:txBody>
                  <a:tcPr marL="68580" marR="68580" marT="0" marB="0" anchor="ctr">
                    <a:solidFill>
                      <a:srgbClr val="BFBFBF"/>
                    </a:solidFill>
                  </a:tcPr>
                </a:tc>
              </a:tr>
              <a:tr h="349806">
                <a:tc>
                  <a:txBody>
                    <a:bodyPr/>
                    <a:lstStyle/>
                    <a:p>
                      <a:pPr marL="0" marR="0" algn="l">
                        <a:spcBef>
                          <a:spcPts val="0"/>
                        </a:spcBef>
                        <a:spcAft>
                          <a:spcPts val="0"/>
                        </a:spcAft>
                      </a:pPr>
                      <a:r>
                        <a:rPr lang="en-US" sz="2000" dirty="0">
                          <a:effectLst/>
                        </a:rPr>
                        <a:t> </a:t>
                      </a:r>
                      <a:endParaRPr lang="en-US" sz="2400"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2000" dirty="0">
                          <a:effectLst/>
                        </a:rPr>
                        <a:t>N </a:t>
                      </a:r>
                      <a:r>
                        <a:rPr lang="en-US" sz="2000" dirty="0" smtClean="0">
                          <a:effectLst/>
                        </a:rPr>
                        <a:t>   (</a:t>
                      </a:r>
                      <a:r>
                        <a:rPr lang="en-US" sz="2000" dirty="0">
                          <a:effectLst/>
                        </a:rPr>
                        <a:t>%)</a:t>
                      </a:r>
                      <a:endParaRPr lang="en-US" sz="2400"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2000" dirty="0">
                          <a:effectLst/>
                        </a:rPr>
                        <a:t>N </a:t>
                      </a:r>
                      <a:r>
                        <a:rPr lang="en-US" sz="2000" dirty="0" smtClean="0">
                          <a:effectLst/>
                        </a:rPr>
                        <a:t>   (</a:t>
                      </a:r>
                      <a:r>
                        <a:rPr lang="en-US" sz="2000" dirty="0">
                          <a:effectLst/>
                        </a:rPr>
                        <a:t>%)</a:t>
                      </a:r>
                      <a:endParaRPr lang="en-US" sz="2400" dirty="0">
                        <a:effectLst/>
                        <a:latin typeface="Calibri"/>
                        <a:ea typeface="ＭＳ 明朝"/>
                        <a:cs typeface="Times New Roman"/>
                      </a:endParaRPr>
                    </a:p>
                  </a:txBody>
                  <a:tcPr marL="68580" marR="68580" marT="0" marB="0">
                    <a:solidFill>
                      <a:srgbClr val="BFBFBF"/>
                    </a:solidFill>
                  </a:tcPr>
                </a:tc>
              </a:tr>
              <a:tr h="617220">
                <a:tc>
                  <a:txBody>
                    <a:bodyPr/>
                    <a:lstStyle/>
                    <a:p>
                      <a:pPr marL="0" marR="0" algn="l">
                        <a:spcBef>
                          <a:spcPts val="0"/>
                        </a:spcBef>
                        <a:spcAft>
                          <a:spcPts val="0"/>
                        </a:spcAft>
                      </a:pPr>
                      <a:r>
                        <a:rPr lang="en-US" sz="2000">
                          <a:effectLst/>
                        </a:rPr>
                        <a:t>&lt;24 weeks</a:t>
                      </a:r>
                      <a:endParaRPr lang="en-US" sz="2400">
                        <a:effectLst/>
                        <a:latin typeface="Calibri"/>
                        <a:ea typeface="ＭＳ 明朝"/>
                        <a:cs typeface="Times New Roman"/>
                      </a:endParaRPr>
                    </a:p>
                  </a:txBody>
                  <a:tcPr marL="68580" marR="68580" marT="0" marB="0" anchor="ctr"/>
                </a:tc>
                <a:tc>
                  <a:txBody>
                    <a:bodyPr/>
                    <a:lstStyle/>
                    <a:p>
                      <a:pPr marL="0" marR="0" algn="l">
                        <a:spcBef>
                          <a:spcPts val="0"/>
                        </a:spcBef>
                        <a:spcAft>
                          <a:spcPts val="0"/>
                        </a:spcAft>
                      </a:pPr>
                      <a:r>
                        <a:rPr lang="en-US" sz="2000" dirty="0" smtClean="0">
                          <a:effectLst/>
                        </a:rPr>
                        <a:t>     0   (</a:t>
                      </a:r>
                      <a:r>
                        <a:rPr lang="en-US" sz="2000" dirty="0">
                          <a:effectLst/>
                        </a:rPr>
                        <a:t>0)  </a:t>
                      </a:r>
                      <a:endParaRPr lang="en-US" sz="2400"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2000" dirty="0" smtClean="0">
                          <a:effectLst/>
                        </a:rPr>
                        <a:t>  2  </a:t>
                      </a:r>
                      <a:r>
                        <a:rPr lang="en-US" sz="2000" baseline="0" dirty="0" smtClean="0">
                          <a:effectLst/>
                        </a:rPr>
                        <a:t> </a:t>
                      </a:r>
                      <a:r>
                        <a:rPr lang="en-US" sz="2000" dirty="0" smtClean="0">
                          <a:effectLst/>
                        </a:rPr>
                        <a:t>(</a:t>
                      </a:r>
                      <a:r>
                        <a:rPr lang="en-US" sz="2000" dirty="0">
                          <a:effectLst/>
                        </a:rPr>
                        <a:t>2%)</a:t>
                      </a:r>
                      <a:endParaRPr lang="en-US" sz="2400" dirty="0">
                        <a:effectLst/>
                        <a:latin typeface="Calibri"/>
                        <a:ea typeface="ＭＳ 明朝"/>
                        <a:cs typeface="Times New Roman"/>
                      </a:endParaRPr>
                    </a:p>
                  </a:txBody>
                  <a:tcPr marL="68580" marR="68580" marT="0" marB="0">
                    <a:solidFill>
                      <a:srgbClr val="BFBFBF"/>
                    </a:solidFill>
                  </a:tcPr>
                </a:tc>
              </a:tr>
              <a:tr h="349806">
                <a:tc>
                  <a:txBody>
                    <a:bodyPr/>
                    <a:lstStyle/>
                    <a:p>
                      <a:pPr marL="0" marR="0" algn="l">
                        <a:spcBef>
                          <a:spcPts val="0"/>
                        </a:spcBef>
                        <a:spcAft>
                          <a:spcPts val="0"/>
                        </a:spcAft>
                      </a:pPr>
                      <a:r>
                        <a:rPr lang="en-US" sz="2000" dirty="0">
                          <a:effectLst/>
                        </a:rPr>
                        <a:t>24-31w6d</a:t>
                      </a:r>
                      <a:endParaRPr lang="en-US" sz="2400" dirty="0">
                        <a:effectLst/>
                        <a:latin typeface="Calibri"/>
                        <a:ea typeface="ＭＳ 明朝"/>
                        <a:cs typeface="Times New Roman"/>
                      </a:endParaRPr>
                    </a:p>
                  </a:txBody>
                  <a:tcPr marL="68580" marR="68580" marT="0" marB="0" anchor="ctr"/>
                </a:tc>
                <a:tc>
                  <a:txBody>
                    <a:bodyPr/>
                    <a:lstStyle/>
                    <a:p>
                      <a:pPr marL="0" marR="0" algn="l">
                        <a:spcBef>
                          <a:spcPts val="0"/>
                        </a:spcBef>
                        <a:spcAft>
                          <a:spcPts val="0"/>
                        </a:spcAft>
                      </a:pPr>
                      <a:r>
                        <a:rPr lang="en-US" sz="2000" dirty="0" smtClean="0">
                          <a:effectLst/>
                        </a:rPr>
                        <a:t>     2   (</a:t>
                      </a:r>
                      <a:r>
                        <a:rPr lang="en-US" sz="2000" dirty="0">
                          <a:effectLst/>
                        </a:rPr>
                        <a:t>8%)</a:t>
                      </a:r>
                      <a:endParaRPr lang="en-US" sz="2400"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2000">
                          <a:effectLst/>
                        </a:rPr>
                        <a:t>13 (11%)</a:t>
                      </a:r>
                      <a:endParaRPr lang="en-US" sz="2400">
                        <a:effectLst/>
                        <a:latin typeface="Calibri"/>
                        <a:ea typeface="ＭＳ 明朝"/>
                        <a:cs typeface="Times New Roman"/>
                      </a:endParaRPr>
                    </a:p>
                  </a:txBody>
                  <a:tcPr marL="68580" marR="68580" marT="0" marB="0">
                    <a:solidFill>
                      <a:srgbClr val="BFBFBF"/>
                    </a:solidFill>
                  </a:tcPr>
                </a:tc>
              </a:tr>
              <a:tr h="731520">
                <a:tc>
                  <a:txBody>
                    <a:bodyPr/>
                    <a:lstStyle/>
                    <a:p>
                      <a:pPr marL="0" marR="0" algn="l">
                        <a:spcBef>
                          <a:spcPts val="0"/>
                        </a:spcBef>
                        <a:spcAft>
                          <a:spcPts val="0"/>
                        </a:spcAft>
                      </a:pPr>
                      <a:r>
                        <a:rPr lang="en-US" sz="2000" b="1" dirty="0">
                          <a:effectLst/>
                        </a:rPr>
                        <a:t>32-36w6d</a:t>
                      </a:r>
                      <a:endParaRPr lang="en-US" sz="2400" b="1"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smtClean="0">
                          <a:effectLst/>
                        </a:rPr>
                        <a:t>  12 </a:t>
                      </a:r>
                      <a:r>
                        <a:rPr lang="en-US" sz="2000" b="1" dirty="0">
                          <a:effectLst/>
                        </a:rPr>
                        <a:t>(48%</a:t>
                      </a:r>
                      <a:r>
                        <a:rPr lang="en-US" sz="2000" b="1" dirty="0" smtClean="0">
                          <a:effectLst/>
                        </a:rPr>
                        <a:t>)   </a:t>
                      </a:r>
                      <a:r>
                        <a:rPr lang="en-US" sz="2400" b="1" dirty="0" smtClean="0">
                          <a:effectLst/>
                        </a:rPr>
                        <a:t>--</a:t>
                      </a:r>
                      <a:r>
                        <a:rPr lang="en-US" sz="2400" b="1" baseline="0" dirty="0" smtClean="0">
                          <a:effectLst/>
                        </a:rPr>
                        <a:t> </a:t>
                      </a:r>
                      <a:r>
                        <a:rPr lang="en-US" sz="2400" b="1" dirty="0" smtClean="0">
                          <a:effectLst/>
                        </a:rPr>
                        <a:t>56%</a:t>
                      </a:r>
                      <a:endParaRPr lang="en-US" sz="2400" b="1"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smtClean="0">
                          <a:effectLst/>
                        </a:rPr>
                        <a:t>            29 </a:t>
                      </a:r>
                      <a:r>
                        <a:rPr lang="en-US" sz="2000" b="1" dirty="0">
                          <a:effectLst/>
                        </a:rPr>
                        <a:t>(24%</a:t>
                      </a:r>
                      <a:r>
                        <a:rPr lang="en-US" sz="2000" b="1" dirty="0" smtClean="0">
                          <a:effectLst/>
                        </a:rPr>
                        <a:t>) </a:t>
                      </a:r>
                      <a:r>
                        <a:rPr lang="en-US" sz="2400" b="1" dirty="0" smtClean="0">
                          <a:effectLst/>
                        </a:rPr>
                        <a:t>--37%</a:t>
                      </a:r>
                      <a:endParaRPr lang="en-US" sz="2400" b="1" dirty="0">
                        <a:effectLst/>
                        <a:latin typeface="Calibri"/>
                        <a:ea typeface="ＭＳ 明朝"/>
                        <a:cs typeface="Times New Roman"/>
                      </a:endParaRPr>
                    </a:p>
                  </a:txBody>
                  <a:tcPr marL="68580" marR="68580" marT="0" marB="0">
                    <a:solidFill>
                      <a:srgbClr val="BFBFBF"/>
                    </a:solidFill>
                  </a:tcPr>
                </a:tc>
              </a:tr>
              <a:tr h="617220">
                <a:tc>
                  <a:txBody>
                    <a:bodyPr/>
                    <a:lstStyle/>
                    <a:p>
                      <a:pPr marL="0" marR="0" algn="l">
                        <a:spcBef>
                          <a:spcPts val="0"/>
                        </a:spcBef>
                        <a:spcAft>
                          <a:spcPts val="0"/>
                        </a:spcAft>
                      </a:pPr>
                      <a:r>
                        <a:rPr lang="en-US" sz="2000" u="sng" dirty="0" smtClean="0">
                          <a:effectLst/>
                        </a:rPr>
                        <a:t>&gt;</a:t>
                      </a:r>
                      <a:r>
                        <a:rPr lang="en-US" sz="2000" dirty="0" smtClean="0">
                          <a:effectLst/>
                        </a:rPr>
                        <a:t>37 weeks</a:t>
                      </a:r>
                      <a:endParaRPr lang="en-US" sz="2400" dirty="0">
                        <a:effectLst/>
                        <a:latin typeface="Calibri"/>
                        <a:ea typeface="ＭＳ 明朝"/>
                        <a:cs typeface="Times New Roman"/>
                      </a:endParaRPr>
                    </a:p>
                  </a:txBody>
                  <a:tcPr marL="68580" marR="68580" marT="0" marB="0" anchor="ctr"/>
                </a:tc>
                <a:tc>
                  <a:txBody>
                    <a:bodyPr/>
                    <a:lstStyle/>
                    <a:p>
                      <a:pPr marL="0" marR="0" algn="l">
                        <a:spcBef>
                          <a:spcPts val="0"/>
                        </a:spcBef>
                        <a:spcAft>
                          <a:spcPts val="0"/>
                        </a:spcAft>
                      </a:pPr>
                      <a:r>
                        <a:rPr lang="en-US" sz="2000" dirty="0" smtClean="0">
                          <a:effectLst/>
                        </a:rPr>
                        <a:t>   11 </a:t>
                      </a:r>
                      <a:r>
                        <a:rPr lang="en-US" sz="2000" dirty="0">
                          <a:effectLst/>
                        </a:rPr>
                        <a:t>(</a:t>
                      </a:r>
                      <a:r>
                        <a:rPr lang="en-US" sz="2000" dirty="0" smtClean="0">
                          <a:effectLst/>
                        </a:rPr>
                        <a:t>44%</a:t>
                      </a:r>
                      <a:r>
                        <a:rPr lang="en-US" sz="2000" dirty="0">
                          <a:effectLst/>
                        </a:rPr>
                        <a:t>)</a:t>
                      </a:r>
                      <a:endParaRPr lang="en-US" sz="2400"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2000" dirty="0" smtClean="0">
                          <a:effectLst/>
                        </a:rPr>
                        <a:t>76 </a:t>
                      </a:r>
                      <a:r>
                        <a:rPr lang="en-US" sz="2000" dirty="0">
                          <a:effectLst/>
                        </a:rPr>
                        <a:t>(</a:t>
                      </a:r>
                      <a:r>
                        <a:rPr lang="en-US" sz="2000" dirty="0" smtClean="0">
                          <a:effectLst/>
                        </a:rPr>
                        <a:t>63%</a:t>
                      </a:r>
                      <a:r>
                        <a:rPr lang="en-US" sz="2000" dirty="0">
                          <a:effectLst/>
                        </a:rPr>
                        <a:t>)</a:t>
                      </a:r>
                      <a:endParaRPr lang="en-US" sz="2400" dirty="0">
                        <a:effectLst/>
                        <a:latin typeface="Calibri"/>
                        <a:ea typeface="ＭＳ 明朝"/>
                        <a:cs typeface="Times New Roman"/>
                      </a:endParaRPr>
                    </a:p>
                  </a:txBody>
                  <a:tcPr marL="68580" marR="68580" marT="0" marB="0">
                    <a:solidFill>
                      <a:srgbClr val="BFBFBF"/>
                    </a:solidFill>
                  </a:tcPr>
                </a:tc>
              </a:tr>
              <a:tr h="349806">
                <a:tc>
                  <a:txBody>
                    <a:bodyPr/>
                    <a:lstStyle/>
                    <a:p>
                      <a:pPr marL="0" marR="0" algn="l">
                        <a:spcBef>
                          <a:spcPts val="0"/>
                        </a:spcBef>
                        <a:spcAft>
                          <a:spcPts val="0"/>
                        </a:spcAft>
                      </a:pPr>
                      <a:r>
                        <a:rPr lang="en-US" sz="2000" b="1" dirty="0">
                          <a:effectLst/>
                        </a:rPr>
                        <a:t>TOTAL</a:t>
                      </a:r>
                      <a:endParaRPr lang="en-US" sz="2400" b="1" dirty="0">
                        <a:effectLst/>
                        <a:latin typeface="Calibri"/>
                        <a:ea typeface="ＭＳ 明朝"/>
                        <a:cs typeface="Times New Roman"/>
                      </a:endParaRPr>
                    </a:p>
                  </a:txBody>
                  <a:tcPr marL="68580" marR="68580" marT="0" marB="0" anchor="ctr"/>
                </a:tc>
                <a:tc>
                  <a:txBody>
                    <a:bodyPr/>
                    <a:lstStyle/>
                    <a:p>
                      <a:pPr marL="0" marR="0" algn="l">
                        <a:spcBef>
                          <a:spcPts val="0"/>
                        </a:spcBef>
                        <a:spcAft>
                          <a:spcPts val="0"/>
                        </a:spcAft>
                      </a:pPr>
                      <a:r>
                        <a:rPr lang="en-US" sz="2000" b="1" dirty="0" smtClean="0">
                          <a:effectLst/>
                        </a:rPr>
                        <a:t>   25</a:t>
                      </a:r>
                      <a:endParaRPr lang="en-US" sz="2400" b="1" dirty="0">
                        <a:effectLst/>
                        <a:latin typeface="Calibri"/>
                        <a:ea typeface="ＭＳ 明朝"/>
                        <a:cs typeface="Times New Roman"/>
                      </a:endParaRPr>
                    </a:p>
                  </a:txBody>
                  <a:tcPr marL="68580" marR="68580" marT="0" marB="0" anchor="ctr"/>
                </a:tc>
                <a:tc>
                  <a:txBody>
                    <a:bodyPr/>
                    <a:lstStyle/>
                    <a:p>
                      <a:pPr marL="0" marR="0" algn="l">
                        <a:spcBef>
                          <a:spcPts val="0"/>
                        </a:spcBef>
                        <a:spcAft>
                          <a:spcPts val="0"/>
                        </a:spcAft>
                      </a:pPr>
                      <a:r>
                        <a:rPr lang="en-US" sz="2000" b="1" dirty="0" smtClean="0">
                          <a:effectLst/>
                        </a:rPr>
                        <a:t>           120</a:t>
                      </a:r>
                      <a:endParaRPr lang="en-US" sz="2400" b="1" dirty="0">
                        <a:effectLst/>
                        <a:latin typeface="Calibri"/>
                        <a:ea typeface="ＭＳ 明朝"/>
                        <a:cs typeface="Times New Roman"/>
                      </a:endParaRPr>
                    </a:p>
                  </a:txBody>
                  <a:tcPr marL="68580" marR="68580" marT="0" marB="0">
                    <a:solidFill>
                      <a:srgbClr val="BFBFBF"/>
                    </a:solidFill>
                  </a:tcPr>
                </a:tc>
              </a:tr>
            </a:tbl>
          </a:graphicData>
        </a:graphic>
      </p:graphicFrame>
      <p:sp>
        <p:nvSpPr>
          <p:cNvPr id="2" name="Up Arrow 1"/>
          <p:cNvSpPr/>
          <p:nvPr/>
        </p:nvSpPr>
        <p:spPr bwMode="auto">
          <a:xfrm>
            <a:off x="4882263" y="3852703"/>
            <a:ext cx="213533" cy="978408"/>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8" name="Up Arrow 7"/>
          <p:cNvSpPr/>
          <p:nvPr/>
        </p:nvSpPr>
        <p:spPr bwMode="auto">
          <a:xfrm>
            <a:off x="7591801" y="3852703"/>
            <a:ext cx="213533" cy="978408"/>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4" name="TextBox 3"/>
          <p:cNvSpPr txBox="1"/>
          <p:nvPr/>
        </p:nvSpPr>
        <p:spPr>
          <a:xfrm>
            <a:off x="8702578" y="6426200"/>
            <a:ext cx="441422" cy="369332"/>
          </a:xfrm>
          <a:prstGeom prst="rect">
            <a:avLst/>
          </a:prstGeom>
          <a:noFill/>
        </p:spPr>
        <p:txBody>
          <a:bodyPr wrap="none" rtlCol="0">
            <a:spAutoFit/>
          </a:bodyPr>
          <a:lstStyle/>
          <a:p>
            <a:r>
              <a:rPr lang="en-US" dirty="0" smtClean="0"/>
              <a:t>28</a:t>
            </a:r>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292100" y="390605"/>
            <a:ext cx="1003300" cy="638096"/>
          </a:xfrm>
          <a:prstGeom prst="rect">
            <a:avLst/>
          </a:prstGeom>
          <a:noFill/>
          <a:ln>
            <a:noFill/>
          </a:ln>
        </p:spPr>
      </p:pic>
    </p:spTree>
    <p:extLst>
      <p:ext uri="{BB962C8B-B14F-4D97-AF65-F5344CB8AC3E}">
        <p14:creationId xmlns:p14="http://schemas.microsoft.com/office/powerpoint/2010/main" val="3292965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669" y="1525422"/>
            <a:ext cx="7745279" cy="4550123"/>
          </a:xfrm>
        </p:spPr>
        <p:txBody>
          <a:bodyPr/>
          <a:lstStyle/>
          <a:p>
            <a:pPr marL="0" indent="0">
              <a:buNone/>
            </a:pPr>
            <a:r>
              <a:rPr lang="en-US" sz="2800" dirty="0"/>
              <a:t>Maternal Stabilization refers to:</a:t>
            </a:r>
          </a:p>
          <a:p>
            <a:pPr lvl="1">
              <a:buFont typeface="Wingdings" charset="2"/>
              <a:buChar char="§"/>
            </a:pPr>
            <a:r>
              <a:rPr lang="en-US" sz="2400" dirty="0" smtClean="0"/>
              <a:t>Seizure prophylaxis</a:t>
            </a:r>
          </a:p>
          <a:p>
            <a:pPr lvl="1">
              <a:buFont typeface="Wingdings" charset="2"/>
              <a:buChar char="§"/>
            </a:pPr>
            <a:r>
              <a:rPr lang="en-US" sz="2400" dirty="0" smtClean="0"/>
              <a:t>BP control</a:t>
            </a:r>
          </a:p>
          <a:p>
            <a:pPr lvl="1">
              <a:buFont typeface="Wingdings" charset="2"/>
              <a:buChar char="§"/>
            </a:pPr>
            <a:r>
              <a:rPr lang="en-US" sz="2400" dirty="0" smtClean="0"/>
              <a:t>Adequate maternal cardio-pulmonary function</a:t>
            </a:r>
          </a:p>
          <a:p>
            <a:pPr>
              <a:buFont typeface="Wingdings" charset="2"/>
              <a:buChar char="§"/>
            </a:pPr>
            <a:endParaRPr lang="en-US" sz="500" dirty="0" smtClean="0"/>
          </a:p>
          <a:p>
            <a:pPr>
              <a:buFont typeface="Wingdings" charset="2"/>
              <a:buChar char="§"/>
            </a:pPr>
            <a:r>
              <a:rPr lang="en-US" sz="2400" dirty="0" smtClean="0"/>
              <a:t>AND</a:t>
            </a:r>
            <a:endParaRPr lang="en-US" sz="1800" dirty="0" smtClean="0"/>
          </a:p>
          <a:p>
            <a:pPr lvl="1">
              <a:buFont typeface="Wingdings" charset="2"/>
              <a:buChar char="§"/>
            </a:pPr>
            <a:r>
              <a:rPr lang="en-US" sz="2400" dirty="0" smtClean="0"/>
              <a:t>Consultation with:</a:t>
            </a:r>
          </a:p>
          <a:p>
            <a:pPr lvl="2">
              <a:buFont typeface="Wingdings" charset="2"/>
              <a:buChar char="§"/>
            </a:pPr>
            <a:r>
              <a:rPr lang="en-US" sz="2400" dirty="0" smtClean="0"/>
              <a:t>NICU</a:t>
            </a:r>
          </a:p>
          <a:p>
            <a:pPr lvl="2">
              <a:buFont typeface="Wingdings" charset="2"/>
              <a:buChar char="§"/>
            </a:pPr>
            <a:r>
              <a:rPr lang="en-US" sz="2400" dirty="0" smtClean="0"/>
              <a:t>MFM</a:t>
            </a:r>
          </a:p>
          <a:p>
            <a:pPr lvl="2">
              <a:buFont typeface="Wingdings" charset="2"/>
              <a:buChar char="§"/>
            </a:pPr>
            <a:r>
              <a:rPr lang="en-US" sz="2400" dirty="0" smtClean="0"/>
              <a:t>Anesthesia </a:t>
            </a:r>
            <a:r>
              <a:rPr lang="en-US" sz="2400" dirty="0"/>
              <a:t>and/or </a:t>
            </a:r>
            <a:endParaRPr lang="en-US" sz="2400" dirty="0" smtClean="0"/>
          </a:p>
          <a:p>
            <a:pPr lvl="2">
              <a:buFont typeface="Wingdings" charset="2"/>
              <a:buChar char="§"/>
            </a:pPr>
            <a:r>
              <a:rPr lang="en-US" sz="2400" dirty="0" smtClean="0"/>
              <a:t>Critical care services</a:t>
            </a:r>
            <a:endParaRPr lang="en-US" sz="2400" dirty="0"/>
          </a:p>
        </p:txBody>
      </p:sp>
      <p:sp>
        <p:nvSpPr>
          <p:cNvPr id="2" name="TextBox 1"/>
          <p:cNvSpPr txBox="1"/>
          <p:nvPr/>
        </p:nvSpPr>
        <p:spPr>
          <a:xfrm>
            <a:off x="1268643" y="309009"/>
            <a:ext cx="7745279" cy="1077218"/>
          </a:xfrm>
          <a:prstGeom prst="rect">
            <a:avLst/>
          </a:prstGeom>
          <a:noFill/>
        </p:spPr>
        <p:txBody>
          <a:bodyPr wrap="square" rtlCol="0">
            <a:spAutoFit/>
          </a:bodyPr>
          <a:lstStyle/>
          <a:p>
            <a:r>
              <a:rPr lang="en-US" sz="3200" dirty="0" smtClean="0"/>
              <a:t>Expectant </a:t>
            </a:r>
            <a:r>
              <a:rPr lang="en-US" sz="3200" dirty="0"/>
              <a:t>Management of </a:t>
            </a:r>
            <a:r>
              <a:rPr lang="en-US" sz="3200" dirty="0" smtClean="0"/>
              <a:t>Pregnancies with Preeclampsia &lt; </a:t>
            </a:r>
            <a:r>
              <a:rPr lang="en-US" sz="3200" dirty="0"/>
              <a:t>34 </a:t>
            </a:r>
            <a:r>
              <a:rPr lang="en-US" sz="3200" dirty="0" smtClean="0"/>
              <a:t>Weeks Gestation</a:t>
            </a:r>
            <a:endParaRPr lang="en-US" sz="3200" dirty="0"/>
          </a:p>
        </p:txBody>
      </p:sp>
      <p:sp>
        <p:nvSpPr>
          <p:cNvPr id="6" name="TextBox 5"/>
          <p:cNvSpPr txBox="1"/>
          <p:nvPr/>
        </p:nvSpPr>
        <p:spPr>
          <a:xfrm>
            <a:off x="8572500" y="6413500"/>
            <a:ext cx="441422" cy="369332"/>
          </a:xfrm>
          <a:prstGeom prst="rect">
            <a:avLst/>
          </a:prstGeom>
          <a:noFill/>
        </p:spPr>
        <p:txBody>
          <a:bodyPr wrap="none" rtlCol="0">
            <a:spAutoFit/>
          </a:bodyPr>
          <a:lstStyle/>
          <a:p>
            <a:r>
              <a:rPr lang="en-US" dirty="0" smtClean="0"/>
              <a:t>29</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65343" y="309009"/>
            <a:ext cx="1003300" cy="638096"/>
          </a:xfrm>
          <a:prstGeom prst="rect">
            <a:avLst/>
          </a:prstGeom>
          <a:noFill/>
          <a:ln>
            <a:noFill/>
          </a:ln>
        </p:spPr>
      </p:pic>
    </p:spTree>
    <p:extLst>
      <p:ext uri="{BB962C8B-B14F-4D97-AF65-F5344CB8AC3E}">
        <p14:creationId xmlns:p14="http://schemas.microsoft.com/office/powerpoint/2010/main" val="28688419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68796" y="1957839"/>
            <a:ext cx="7541749" cy="2551681"/>
          </a:xfrm>
        </p:spPr>
        <p:txBody>
          <a:bodyPr/>
          <a:lstStyle/>
          <a:p>
            <a:pPr algn="ctr"/>
            <a:r>
              <a:rPr lang="en-US" sz="4400" dirty="0" smtClean="0">
                <a:solidFill>
                  <a:schemeClr val="tx1"/>
                </a:solidFill>
              </a:rPr>
              <a:t>Improving Health Care Response to Preeclampsia: </a:t>
            </a:r>
            <a:r>
              <a:rPr lang="en-US" sz="4400" smtClean="0">
                <a:solidFill>
                  <a:schemeClr val="tx1"/>
                </a:solidFill>
              </a:rPr>
              <a:t>A California Quality </a:t>
            </a:r>
            <a:r>
              <a:rPr lang="en-US" sz="4400" dirty="0" smtClean="0">
                <a:solidFill>
                  <a:schemeClr val="tx1"/>
                </a:solidFill>
              </a:rPr>
              <a:t>Improvement Toolkit</a:t>
            </a:r>
            <a:endParaRPr lang="en-US" sz="4400" dirty="0">
              <a:solidFill>
                <a:schemeClr val="tx1"/>
              </a:solidFill>
            </a:endParaRPr>
          </a:p>
        </p:txBody>
      </p:sp>
      <p:sp>
        <p:nvSpPr>
          <p:cNvPr id="5" name="Subtitle 4"/>
          <p:cNvSpPr>
            <a:spLocks noGrp="1"/>
          </p:cNvSpPr>
          <p:nvPr>
            <p:ph type="subTitle" idx="1"/>
          </p:nvPr>
        </p:nvSpPr>
        <p:spPr>
          <a:xfrm>
            <a:off x="338453" y="5448354"/>
            <a:ext cx="8232393" cy="873337"/>
          </a:xfrm>
        </p:spPr>
        <p:txBody>
          <a:bodyPr/>
          <a:lstStyle/>
          <a:p>
            <a:r>
              <a:rPr lang="en-US" sz="1600" u="sng" dirty="0"/>
              <a:t>Funding for the development of this toolkit was provided by: </a:t>
            </a:r>
            <a:endParaRPr lang="en-US" sz="1600" dirty="0"/>
          </a:p>
          <a:p>
            <a:r>
              <a:rPr lang="en-US" sz="1600" dirty="0"/>
              <a:t>Federal Title V block grant funding from the California Department of </a:t>
            </a:r>
            <a:r>
              <a:rPr lang="en-US" sz="1600" dirty="0" smtClean="0"/>
              <a:t>Public </a:t>
            </a:r>
            <a:r>
              <a:rPr lang="en-US" sz="1600" dirty="0"/>
              <a:t>Health; Maternal, Child and Adolescent Health Division </a:t>
            </a:r>
            <a:r>
              <a:rPr lang="en-US" sz="1600" dirty="0" smtClean="0"/>
              <a:t>and Stanford </a:t>
            </a:r>
            <a:r>
              <a:rPr lang="en-US" sz="1600" dirty="0"/>
              <a:t>University.</a:t>
            </a:r>
          </a:p>
          <a:p>
            <a:endParaRPr lang="en-US" sz="2800" dirty="0"/>
          </a:p>
        </p:txBody>
      </p:sp>
      <p:sp>
        <p:nvSpPr>
          <p:cNvPr id="6" name="TextBox 5"/>
          <p:cNvSpPr txBox="1"/>
          <p:nvPr/>
        </p:nvSpPr>
        <p:spPr>
          <a:xfrm>
            <a:off x="8655288" y="6381234"/>
            <a:ext cx="313044" cy="369332"/>
          </a:xfrm>
          <a:prstGeom prst="rect">
            <a:avLst/>
          </a:prstGeom>
          <a:noFill/>
        </p:spPr>
        <p:txBody>
          <a:bodyPr wrap="none" rtlCol="0">
            <a:spAutoFit/>
          </a:bodyPr>
          <a:lstStyle/>
          <a:p>
            <a:r>
              <a:rPr lang="en-US" dirty="0" smtClean="0"/>
              <a:t>3</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931150" y="1445736"/>
            <a:ext cx="1003300" cy="638096"/>
          </a:xfrm>
          <a:prstGeom prst="rect">
            <a:avLst/>
          </a:prstGeom>
          <a:noFill/>
          <a:ln>
            <a:noFill/>
          </a:ln>
        </p:spPr>
      </p:pic>
    </p:spTree>
    <p:extLst>
      <p:ext uri="{BB962C8B-B14F-4D97-AF65-F5344CB8AC3E}">
        <p14:creationId xmlns:p14="http://schemas.microsoft.com/office/powerpoint/2010/main" val="19495249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1" y="501144"/>
            <a:ext cx="7912101" cy="1238755"/>
          </a:xfrm>
        </p:spPr>
        <p:txBody>
          <a:bodyPr/>
          <a:lstStyle/>
          <a:p>
            <a:r>
              <a:rPr lang="en-US" sz="3200" dirty="0" smtClean="0"/>
              <a:t>Expectant Management in Pregnancies </a:t>
            </a:r>
            <a:r>
              <a:rPr lang="en-US" sz="3200" dirty="0"/>
              <a:t>w</a:t>
            </a:r>
            <a:r>
              <a:rPr lang="en-US" sz="3200" dirty="0" smtClean="0"/>
              <a:t>ith Severe </a:t>
            </a:r>
            <a:r>
              <a:rPr lang="en-US" sz="3200" dirty="0"/>
              <a:t>P</a:t>
            </a:r>
            <a:r>
              <a:rPr lang="en-US" sz="3200" dirty="0" smtClean="0"/>
              <a:t>reeclampsia &lt; 34 Weeks</a:t>
            </a:r>
            <a:r>
              <a:rPr lang="en-US" sz="3200" dirty="0"/>
              <a:t> </a:t>
            </a:r>
            <a:r>
              <a:rPr lang="en-US" sz="3200" dirty="0" smtClean="0"/>
              <a:t>Gestation</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2067090403"/>
              </p:ext>
            </p:extLst>
          </p:nvPr>
        </p:nvGraphicFramePr>
        <p:xfrm>
          <a:off x="635001" y="2675066"/>
          <a:ext cx="7823201" cy="3474720"/>
        </p:xfrm>
        <a:graphic>
          <a:graphicData uri="http://schemas.openxmlformats.org/drawingml/2006/table">
            <a:tbl>
              <a:tblPr firstRow="1" bandRow="1">
                <a:tableStyleId>{3C2FFA5D-87B4-456A-9821-1D502468CF0F}</a:tableStyleId>
              </a:tblPr>
              <a:tblGrid>
                <a:gridCol w="7823201"/>
              </a:tblGrid>
              <a:tr h="2651760">
                <a:tc>
                  <a:txBody>
                    <a:bodyPr/>
                    <a:lstStyle/>
                    <a:p>
                      <a:r>
                        <a:rPr lang="en-US" sz="2400" b="0" dirty="0" smtClean="0">
                          <a:solidFill>
                            <a:srgbClr val="000000"/>
                          </a:solidFill>
                        </a:rPr>
                        <a:t>With stable maternal/fetal</a:t>
                      </a:r>
                      <a:r>
                        <a:rPr lang="en-US" sz="2400" b="0" baseline="0" dirty="0" smtClean="0">
                          <a:solidFill>
                            <a:srgbClr val="000000"/>
                          </a:solidFill>
                        </a:rPr>
                        <a:t> conditions, continued pregnancy should be undertaken only at facilities with adequate maternal and neonatal intensive care resources </a:t>
                      </a:r>
                      <a:endParaRPr lang="en-US" sz="2400" b="0" dirty="0">
                        <a:solidFill>
                          <a:srgbClr val="000000"/>
                        </a:solidFill>
                      </a:endParaRPr>
                    </a:p>
                  </a:txBody>
                  <a:tcPr/>
                </a:tc>
              </a:tr>
              <a:tr h="822960">
                <a:tc>
                  <a:txBody>
                    <a:bodyPr/>
                    <a:lstStyle/>
                    <a:p>
                      <a:r>
                        <a:rPr lang="en-US" sz="2400" dirty="0" smtClean="0">
                          <a:solidFill>
                            <a:srgbClr val="000000"/>
                          </a:solidFill>
                        </a:rPr>
                        <a:t>Administer  corticosteroids for fetal lung maturity benefit</a:t>
                      </a:r>
                      <a:endParaRPr lang="en-US" sz="2400" dirty="0">
                        <a:solidFill>
                          <a:srgbClr val="000000"/>
                        </a:solidFill>
                      </a:endParaRPr>
                    </a:p>
                  </a:txBody>
                  <a:tcPr/>
                </a:tc>
              </a:tr>
            </a:tbl>
          </a:graphicData>
        </a:graphic>
      </p:graphicFrame>
      <p:sp>
        <p:nvSpPr>
          <p:cNvPr id="8" name="TextBox 7"/>
          <p:cNvSpPr txBox="1"/>
          <p:nvPr/>
        </p:nvSpPr>
        <p:spPr>
          <a:xfrm>
            <a:off x="482600" y="1843078"/>
            <a:ext cx="7607301" cy="523220"/>
          </a:xfrm>
          <a:prstGeom prst="rect">
            <a:avLst/>
          </a:prstGeom>
          <a:noFill/>
        </p:spPr>
        <p:txBody>
          <a:bodyPr wrap="square" rtlCol="0">
            <a:spAutoFit/>
          </a:bodyPr>
          <a:lstStyle/>
          <a:p>
            <a:r>
              <a:rPr lang="en-US" sz="2800" b="1" dirty="0" smtClean="0"/>
              <a:t>Expectant management recommendations</a:t>
            </a:r>
            <a:r>
              <a:rPr lang="en-US" sz="2400" b="1" dirty="0" smtClean="0"/>
              <a:t>: </a:t>
            </a:r>
          </a:p>
        </p:txBody>
      </p:sp>
      <p:sp>
        <p:nvSpPr>
          <p:cNvPr id="9" name="TextBox 8"/>
          <p:cNvSpPr txBox="1"/>
          <p:nvPr/>
        </p:nvSpPr>
        <p:spPr>
          <a:xfrm>
            <a:off x="63501" y="6102350"/>
            <a:ext cx="8579289" cy="369332"/>
          </a:xfrm>
          <a:prstGeom prst="rect">
            <a:avLst/>
          </a:prstGeom>
          <a:noFill/>
        </p:spPr>
        <p:txBody>
          <a:bodyPr wrap="square" rtlCol="0">
            <a:spAutoFit/>
          </a:bodyPr>
          <a:lstStyle/>
          <a:p>
            <a:pPr algn="ctr">
              <a:buNone/>
            </a:pPr>
            <a:r>
              <a:rPr lang="en-US" dirty="0" smtClean="0"/>
              <a:t> </a:t>
            </a:r>
            <a:r>
              <a:rPr lang="en-US" sz="1400" dirty="0" smtClean="0"/>
              <a:t>ACOG Executive Summary: Hypertension in Pregnancy. </a:t>
            </a:r>
            <a:r>
              <a:rPr lang="en-US" sz="1400" dirty="0" err="1"/>
              <a:t>Obstet</a:t>
            </a:r>
            <a:r>
              <a:rPr lang="en-US" sz="1400" dirty="0"/>
              <a:t> </a:t>
            </a:r>
            <a:r>
              <a:rPr lang="en-US" sz="1400" dirty="0" err="1"/>
              <a:t>Gynecol</a:t>
            </a:r>
            <a:r>
              <a:rPr lang="en-US" sz="1400" dirty="0"/>
              <a:t> 2013;122:1122-31</a:t>
            </a:r>
          </a:p>
        </p:txBody>
      </p:sp>
      <p:sp>
        <p:nvSpPr>
          <p:cNvPr id="4" name="TextBox 3"/>
          <p:cNvSpPr txBox="1"/>
          <p:nvPr/>
        </p:nvSpPr>
        <p:spPr>
          <a:xfrm>
            <a:off x="8607330" y="6446282"/>
            <a:ext cx="441422" cy="369332"/>
          </a:xfrm>
          <a:prstGeom prst="rect">
            <a:avLst/>
          </a:prstGeom>
          <a:noFill/>
        </p:spPr>
        <p:txBody>
          <a:bodyPr wrap="none" rtlCol="0">
            <a:spAutoFit/>
          </a:bodyPr>
          <a:lstStyle/>
          <a:p>
            <a:r>
              <a:rPr lang="en-US" dirty="0" smtClean="0"/>
              <a:t>30</a:t>
            </a:r>
            <a:endParaRPr lang="en-US"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33351" y="374145"/>
            <a:ext cx="1003300" cy="638096"/>
          </a:xfrm>
          <a:prstGeom prst="rect">
            <a:avLst/>
          </a:prstGeom>
          <a:noFill/>
          <a:ln>
            <a:noFill/>
          </a:ln>
        </p:spPr>
      </p:pic>
    </p:spTree>
    <p:extLst>
      <p:ext uri="{BB962C8B-B14F-4D97-AF65-F5344CB8AC3E}">
        <p14:creationId xmlns:p14="http://schemas.microsoft.com/office/powerpoint/2010/main" val="36324629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168" y="2072700"/>
            <a:ext cx="7212832" cy="3312101"/>
          </a:xfrm>
          <a:ln w="12700" cmpd="sng">
            <a:solidFill>
              <a:schemeClr val="tx1"/>
            </a:solidFill>
          </a:ln>
        </p:spPr>
        <p:txBody>
          <a:bodyPr/>
          <a:lstStyle/>
          <a:p>
            <a:pPr marL="0" indent="0" algn="ctr">
              <a:lnSpc>
                <a:spcPct val="90000"/>
              </a:lnSpc>
              <a:buNone/>
            </a:pPr>
            <a:endParaRPr lang="en-US" dirty="0" smtClean="0"/>
          </a:p>
          <a:p>
            <a:pPr marL="0" indent="0" algn="ctr">
              <a:lnSpc>
                <a:spcPct val="90000"/>
              </a:lnSpc>
              <a:spcBef>
                <a:spcPts val="0"/>
              </a:spcBef>
              <a:buNone/>
            </a:pPr>
            <a:r>
              <a:rPr lang="en-US" dirty="0" smtClean="0"/>
              <a:t>In patients with </a:t>
            </a:r>
          </a:p>
          <a:p>
            <a:pPr marL="0" indent="0" algn="ctr">
              <a:lnSpc>
                <a:spcPct val="90000"/>
              </a:lnSpc>
              <a:spcBef>
                <a:spcPts val="0"/>
              </a:spcBef>
              <a:buNone/>
            </a:pPr>
            <a:r>
              <a:rPr lang="en-US" dirty="0" smtClean="0"/>
              <a:t>severe </a:t>
            </a:r>
            <a:r>
              <a:rPr lang="en-US" b="1" dirty="0" smtClean="0"/>
              <a:t>preterm </a:t>
            </a:r>
            <a:r>
              <a:rPr lang="en-US" dirty="0" smtClean="0"/>
              <a:t>preeclampsia, </a:t>
            </a:r>
          </a:p>
          <a:p>
            <a:pPr marL="0" indent="0" algn="ctr">
              <a:lnSpc>
                <a:spcPct val="90000"/>
              </a:lnSpc>
              <a:spcBef>
                <a:spcPts val="0"/>
              </a:spcBef>
              <a:buNone/>
            </a:pPr>
            <a:r>
              <a:rPr lang="en-US" dirty="0" smtClean="0"/>
              <a:t>the disease can rapidly progress to significant maternal morbidity and/or mortality.</a:t>
            </a:r>
            <a:endParaRPr lang="en-US" dirty="0"/>
          </a:p>
        </p:txBody>
      </p:sp>
      <p:sp>
        <p:nvSpPr>
          <p:cNvPr id="4" name="TextBox 3"/>
          <p:cNvSpPr txBox="1"/>
          <p:nvPr/>
        </p:nvSpPr>
        <p:spPr>
          <a:xfrm>
            <a:off x="2840181" y="623456"/>
            <a:ext cx="3400490" cy="584776"/>
          </a:xfrm>
          <a:prstGeom prst="rect">
            <a:avLst/>
          </a:prstGeom>
          <a:noFill/>
        </p:spPr>
        <p:txBody>
          <a:bodyPr wrap="none" rtlCol="0">
            <a:spAutoFit/>
          </a:bodyPr>
          <a:lstStyle/>
          <a:p>
            <a:r>
              <a:rPr lang="en-US" sz="3200" dirty="0" smtClean="0"/>
              <a:t>Key Clinical Pearl</a:t>
            </a:r>
            <a:endParaRPr lang="en-US" sz="3200" dirty="0"/>
          </a:p>
        </p:txBody>
      </p:sp>
      <p:sp>
        <p:nvSpPr>
          <p:cNvPr id="6" name="TextBox 5"/>
          <p:cNvSpPr txBox="1"/>
          <p:nvPr/>
        </p:nvSpPr>
        <p:spPr>
          <a:xfrm>
            <a:off x="8534400" y="6426200"/>
            <a:ext cx="441422" cy="369332"/>
          </a:xfrm>
          <a:prstGeom prst="rect">
            <a:avLst/>
          </a:prstGeom>
          <a:noFill/>
        </p:spPr>
        <p:txBody>
          <a:bodyPr wrap="none" rtlCol="0">
            <a:spAutoFit/>
          </a:bodyPr>
          <a:lstStyle/>
          <a:p>
            <a:r>
              <a:rPr lang="en-US" dirty="0" smtClean="0"/>
              <a:t>31</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86518" y="443984"/>
            <a:ext cx="1003300" cy="638096"/>
          </a:xfrm>
          <a:prstGeom prst="rect">
            <a:avLst/>
          </a:prstGeom>
          <a:noFill/>
          <a:ln>
            <a:noFill/>
          </a:ln>
        </p:spPr>
      </p:pic>
    </p:spTree>
    <p:extLst>
      <p:ext uri="{BB962C8B-B14F-4D97-AF65-F5344CB8AC3E}">
        <p14:creationId xmlns:p14="http://schemas.microsoft.com/office/powerpoint/2010/main" val="20277857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785" y="394204"/>
            <a:ext cx="7204314" cy="1077218"/>
          </a:xfrm>
          <a:prstGeom prst="rect">
            <a:avLst/>
          </a:prstGeom>
          <a:noFill/>
        </p:spPr>
        <p:txBody>
          <a:bodyPr wrap="square" rtlCol="0">
            <a:spAutoFit/>
          </a:bodyPr>
          <a:lstStyle/>
          <a:p>
            <a:r>
              <a:rPr lang="en-US" sz="3200" dirty="0"/>
              <a:t>Management of Suspected Severe Preeclampsia </a:t>
            </a:r>
            <a:r>
              <a:rPr lang="en-US" sz="3200" dirty="0" smtClean="0"/>
              <a:t>&lt; 34 </a:t>
            </a:r>
            <a:r>
              <a:rPr lang="en-US" sz="3200" dirty="0"/>
              <a:t>Weeks Gestation</a:t>
            </a:r>
          </a:p>
        </p:txBody>
      </p:sp>
      <p:sp>
        <p:nvSpPr>
          <p:cNvPr id="6" name="TextBox 5"/>
          <p:cNvSpPr txBox="1"/>
          <p:nvPr/>
        </p:nvSpPr>
        <p:spPr>
          <a:xfrm>
            <a:off x="429114" y="4833277"/>
            <a:ext cx="4179569" cy="954107"/>
          </a:xfrm>
          <a:prstGeom prst="rect">
            <a:avLst/>
          </a:prstGeom>
          <a:noFill/>
          <a:ln>
            <a:solidFill>
              <a:srgbClr val="000000"/>
            </a:solidFill>
          </a:ln>
        </p:spPr>
        <p:txBody>
          <a:bodyPr wrap="square" rtlCol="0">
            <a:spAutoFit/>
          </a:bodyPr>
          <a:lstStyle/>
          <a:p>
            <a:r>
              <a:rPr lang="en-US" sz="1400" b="1" dirty="0" smtClean="0"/>
              <a:t>Proceed to delivery for:</a:t>
            </a:r>
          </a:p>
          <a:p>
            <a:pPr marL="285750" indent="-285750">
              <a:buFont typeface="Arial"/>
              <a:buChar char="•"/>
            </a:pPr>
            <a:r>
              <a:rPr lang="en-US" sz="1400" dirty="0" smtClean="0"/>
              <a:t>Recurrent severe hypertension despite therapy</a:t>
            </a:r>
          </a:p>
          <a:p>
            <a:pPr marL="285750" indent="-285750">
              <a:buFont typeface="Arial"/>
              <a:buChar char="•"/>
            </a:pPr>
            <a:r>
              <a:rPr lang="en-US" sz="1400" dirty="0" smtClean="0"/>
              <a:t>Other contraindications to expectant  management </a:t>
            </a:r>
            <a:endParaRPr lang="en-US" sz="1400" dirty="0"/>
          </a:p>
        </p:txBody>
      </p:sp>
      <p:sp>
        <p:nvSpPr>
          <p:cNvPr id="8" name="TextBox 7"/>
          <p:cNvSpPr txBox="1"/>
          <p:nvPr/>
        </p:nvSpPr>
        <p:spPr>
          <a:xfrm>
            <a:off x="802531" y="2119545"/>
            <a:ext cx="7673980" cy="2000548"/>
          </a:xfrm>
          <a:prstGeom prst="rect">
            <a:avLst/>
          </a:prstGeom>
          <a:noFill/>
          <a:ln>
            <a:solidFill>
              <a:srgbClr val="000000"/>
            </a:solidFill>
          </a:ln>
        </p:spPr>
        <p:txBody>
          <a:bodyPr wrap="square" rtlCol="0">
            <a:spAutoFit/>
          </a:bodyPr>
          <a:lstStyle/>
          <a:p>
            <a:pPr algn="ctr"/>
            <a:r>
              <a:rPr lang="en-US" sz="2400" b="1" dirty="0" smtClean="0"/>
              <a:t>Initial 24-48 hours observation</a:t>
            </a:r>
          </a:p>
          <a:p>
            <a:pPr marL="285750" indent="-285750">
              <a:buFont typeface="Arial"/>
              <a:buChar char="•"/>
            </a:pPr>
            <a:r>
              <a:rPr lang="en-US" sz="2000" dirty="0" smtClean="0"/>
              <a:t>Initiate antenatal corticosteroids if not previously administered</a:t>
            </a:r>
          </a:p>
          <a:p>
            <a:pPr marL="285750" indent="-285750">
              <a:buFont typeface="Arial"/>
              <a:buChar char="•"/>
            </a:pPr>
            <a:r>
              <a:rPr lang="en-US" sz="2000" dirty="0" smtClean="0"/>
              <a:t>Initiate 24 hour urine monitoring as appropriate</a:t>
            </a:r>
          </a:p>
          <a:p>
            <a:pPr marL="285750" indent="-285750">
              <a:buFont typeface="Arial"/>
              <a:buChar char="•"/>
            </a:pPr>
            <a:r>
              <a:rPr lang="en-US" sz="2000" dirty="0" smtClean="0"/>
              <a:t>Ongoing assessment of maternal symptoms, BP, urine output</a:t>
            </a:r>
          </a:p>
          <a:p>
            <a:pPr marL="285750" indent="-285750">
              <a:buFont typeface="Arial"/>
              <a:buChar char="•"/>
            </a:pPr>
            <a:r>
              <a:rPr lang="en-US" sz="2000" dirty="0" smtClean="0"/>
              <a:t>Daily lab evaluation (minimum) for HELLP and renal function</a:t>
            </a:r>
          </a:p>
          <a:p>
            <a:pPr marL="285750" indent="-285750">
              <a:buFont typeface="Arial"/>
              <a:buChar char="•"/>
            </a:pPr>
            <a:r>
              <a:rPr lang="en-US" sz="2000" dirty="0" smtClean="0"/>
              <a:t>May observe on an antepartum ward after initial evaluation</a:t>
            </a:r>
            <a:endParaRPr lang="en-US" sz="2000" dirty="0"/>
          </a:p>
        </p:txBody>
      </p:sp>
      <p:sp>
        <p:nvSpPr>
          <p:cNvPr id="12" name="TextBox 11"/>
          <p:cNvSpPr txBox="1"/>
          <p:nvPr/>
        </p:nvSpPr>
        <p:spPr>
          <a:xfrm>
            <a:off x="4831645" y="4863307"/>
            <a:ext cx="4222155" cy="954107"/>
          </a:xfrm>
          <a:prstGeom prst="rect">
            <a:avLst/>
          </a:prstGeom>
          <a:noFill/>
          <a:ln>
            <a:solidFill>
              <a:srgbClr val="000000"/>
            </a:solidFill>
          </a:ln>
        </p:spPr>
        <p:txBody>
          <a:bodyPr wrap="square" rtlCol="0">
            <a:spAutoFit/>
          </a:bodyPr>
          <a:lstStyle/>
          <a:p>
            <a:r>
              <a:rPr lang="en-US" sz="1400" b="1" dirty="0" smtClean="0"/>
              <a:t>Antenatal corticosteroid treatment completed:</a:t>
            </a:r>
          </a:p>
          <a:p>
            <a:pPr marL="285750" indent="-285750">
              <a:buFont typeface="Arial"/>
              <a:buChar char="•"/>
            </a:pPr>
            <a:r>
              <a:rPr lang="en-US" sz="1400" dirty="0" smtClean="0"/>
              <a:t>Expectant management not contraindicated</a:t>
            </a:r>
          </a:p>
          <a:p>
            <a:pPr marL="285750" indent="-285750">
              <a:buFont typeface="Arial"/>
              <a:buChar char="•"/>
            </a:pPr>
            <a:r>
              <a:rPr lang="en-US" sz="1400" dirty="0" smtClean="0"/>
              <a:t>Consider ongoing in-patient expectant management</a:t>
            </a:r>
            <a:endParaRPr lang="en-US" sz="1400" dirty="0"/>
          </a:p>
        </p:txBody>
      </p:sp>
      <p:sp>
        <p:nvSpPr>
          <p:cNvPr id="16" name="TextBox 15"/>
          <p:cNvSpPr txBox="1"/>
          <p:nvPr/>
        </p:nvSpPr>
        <p:spPr>
          <a:xfrm>
            <a:off x="207819" y="6065201"/>
            <a:ext cx="8711279" cy="800219"/>
          </a:xfrm>
          <a:prstGeom prst="rect">
            <a:avLst/>
          </a:prstGeom>
          <a:noFill/>
        </p:spPr>
        <p:txBody>
          <a:bodyPr wrap="square" rtlCol="0">
            <a:spAutoFit/>
          </a:bodyPr>
          <a:lstStyle/>
          <a:p>
            <a:r>
              <a:rPr lang="en-US" sz="1400" dirty="0"/>
              <a:t>Adapted from </a:t>
            </a:r>
            <a:r>
              <a:rPr lang="en-US" sz="1400" dirty="0" err="1"/>
              <a:t>Sibai</a:t>
            </a:r>
            <a:r>
              <a:rPr lang="en-US" sz="1400" dirty="0"/>
              <a:t> </a:t>
            </a:r>
            <a:r>
              <a:rPr lang="en-US" sz="1400" dirty="0" smtClean="0"/>
              <a:t>BM. </a:t>
            </a:r>
            <a:r>
              <a:rPr lang="en-US" sz="1400" dirty="0"/>
              <a:t>Evaluation and management of severe preeclampsia before 34 weeks’ gestation.  American Journal of Obstetrics &amp; Gynecology, September 2011, pg. 191</a:t>
            </a:r>
            <a:r>
              <a:rPr lang="en-US" sz="1400" dirty="0" smtClean="0"/>
              <a:t>-198.</a:t>
            </a:r>
            <a:endParaRPr lang="en-US" sz="1400" dirty="0"/>
          </a:p>
          <a:p>
            <a:endParaRPr lang="en-US" dirty="0"/>
          </a:p>
        </p:txBody>
      </p:sp>
      <p:sp>
        <p:nvSpPr>
          <p:cNvPr id="15" name="Down Arrow 14"/>
          <p:cNvSpPr/>
          <p:nvPr/>
        </p:nvSpPr>
        <p:spPr bwMode="auto">
          <a:xfrm>
            <a:off x="1714785" y="4120094"/>
            <a:ext cx="192475" cy="71318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2" name="Rectangle 1"/>
          <p:cNvSpPr/>
          <p:nvPr/>
        </p:nvSpPr>
        <p:spPr>
          <a:xfrm>
            <a:off x="515707" y="1391384"/>
            <a:ext cx="8403391" cy="461665"/>
          </a:xfrm>
          <a:prstGeom prst="rect">
            <a:avLst/>
          </a:prstGeom>
        </p:spPr>
        <p:txBody>
          <a:bodyPr wrap="square">
            <a:spAutoFit/>
          </a:bodyPr>
          <a:lstStyle/>
          <a:p>
            <a:r>
              <a:rPr lang="en-US" sz="2400" b="1" u="sng" dirty="0"/>
              <a:t>No</a:t>
            </a:r>
            <a:r>
              <a:rPr lang="en-US" sz="2400" dirty="0"/>
              <a:t> contraindications to expectant management – Short Term </a:t>
            </a:r>
          </a:p>
        </p:txBody>
      </p:sp>
      <p:sp>
        <p:nvSpPr>
          <p:cNvPr id="10" name="Down Arrow 9"/>
          <p:cNvSpPr/>
          <p:nvPr/>
        </p:nvSpPr>
        <p:spPr bwMode="auto">
          <a:xfrm>
            <a:off x="6889633" y="4120094"/>
            <a:ext cx="192475" cy="71318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5" name="TextBox 4"/>
          <p:cNvSpPr txBox="1"/>
          <p:nvPr/>
        </p:nvSpPr>
        <p:spPr>
          <a:xfrm>
            <a:off x="8712200" y="6438900"/>
            <a:ext cx="441422" cy="369332"/>
          </a:xfrm>
          <a:prstGeom prst="rect">
            <a:avLst/>
          </a:prstGeom>
          <a:noFill/>
        </p:spPr>
        <p:txBody>
          <a:bodyPr wrap="none" rtlCol="0">
            <a:spAutoFit/>
          </a:bodyPr>
          <a:lstStyle/>
          <a:p>
            <a:r>
              <a:rPr lang="en-US" dirty="0" smtClean="0"/>
              <a:t>32</a:t>
            </a:r>
            <a:endParaRPr lang="en-US" dirty="0"/>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21671624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1" y="647700"/>
            <a:ext cx="7581899" cy="990600"/>
          </a:xfrm>
        </p:spPr>
        <p:txBody>
          <a:bodyPr/>
          <a:lstStyle/>
          <a:p>
            <a:r>
              <a:rPr lang="en-US" sz="3200" dirty="0" smtClean="0"/>
              <a:t>Expectant Management of Pregnancies </a:t>
            </a:r>
            <a:br>
              <a:rPr lang="en-US" sz="3200" dirty="0" smtClean="0"/>
            </a:br>
            <a:r>
              <a:rPr lang="en-US" sz="3200" dirty="0" smtClean="0"/>
              <a:t>&lt; 34 Weeks Gestation</a:t>
            </a:r>
            <a:r>
              <a:rPr lang="en-US" sz="1600" dirty="0" smtClean="0">
                <a:solidFill>
                  <a:srgbClr val="000000"/>
                </a:solidFill>
                <a:latin typeface="Arial" charset="0"/>
                <a:ea typeface="ＭＳ Ｐゴシック" charset="0"/>
                <a:cs typeface="ＭＳ Ｐゴシック" charset="0"/>
              </a:rPr>
              <a:t>(</a:t>
            </a:r>
            <a:r>
              <a:rPr lang="en-US" sz="1600" dirty="0">
                <a:solidFill>
                  <a:srgbClr val="000000"/>
                </a:solidFill>
                <a:latin typeface="Arial" charset="0"/>
                <a:ea typeface="ＭＳ Ｐゴシック" charset="0"/>
                <a:cs typeface="ＭＳ Ｐゴシック" charset="0"/>
              </a:rPr>
              <a:t>From CMQCC Preeclampsia Toolkit, 2013)</a:t>
            </a:r>
            <a:br>
              <a:rPr lang="en-US" sz="1600" dirty="0">
                <a:solidFill>
                  <a:srgbClr val="000000"/>
                </a:solidFill>
                <a:latin typeface="Arial" charset="0"/>
                <a:ea typeface="ＭＳ Ｐゴシック" charset="0"/>
                <a:cs typeface="ＭＳ Ｐゴシック" charset="0"/>
              </a:rPr>
            </a:b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1930373619"/>
              </p:ext>
            </p:extLst>
          </p:nvPr>
        </p:nvGraphicFramePr>
        <p:xfrm>
          <a:off x="228601" y="1398589"/>
          <a:ext cx="9004300" cy="5087937"/>
        </p:xfrm>
        <a:graphic>
          <a:graphicData uri="http://schemas.openxmlformats.org/presentationml/2006/ole">
            <mc:AlternateContent xmlns:mc="http://schemas.openxmlformats.org/markup-compatibility/2006">
              <mc:Choice xmlns:v="urn:schemas-microsoft-com:vml" Requires="v">
                <p:oleObj spid="_x0000_s4248" name="Document" r:id="rId5" imgW="6324600" imgH="3733800" progId="Word.Document.12">
                  <p:embed/>
                </p:oleObj>
              </mc:Choice>
              <mc:Fallback>
                <p:oleObj name="Document" r:id="rId5" imgW="6324600" imgH="3733800" progId="Word.Document.12">
                  <p:embed/>
                  <p:pic>
                    <p:nvPicPr>
                      <p:cNvPr id="0" name=""/>
                      <p:cNvPicPr>
                        <a:picLocks noChangeAspect="1" noChangeArrowheads="1"/>
                      </p:cNvPicPr>
                      <p:nvPr/>
                    </p:nvPicPr>
                    <p:blipFill>
                      <a:blip r:embed="rId6"/>
                      <a:srcRect/>
                      <a:stretch>
                        <a:fillRect/>
                      </a:stretch>
                    </p:blipFill>
                    <p:spPr bwMode="auto">
                      <a:xfrm>
                        <a:off x="228601" y="1398589"/>
                        <a:ext cx="9004300" cy="5087937"/>
                      </a:xfrm>
                      <a:prstGeom prst="rect">
                        <a:avLst/>
                      </a:prstGeom>
                      <a:noFill/>
                      <a:extLst/>
                    </p:spPr>
                  </p:pic>
                </p:oleObj>
              </mc:Fallback>
            </mc:AlternateContent>
          </a:graphicData>
        </a:graphic>
      </p:graphicFrame>
      <p:sp>
        <p:nvSpPr>
          <p:cNvPr id="7" name="TextBox 6"/>
          <p:cNvSpPr txBox="1"/>
          <p:nvPr/>
        </p:nvSpPr>
        <p:spPr>
          <a:xfrm>
            <a:off x="8724900" y="6451600"/>
            <a:ext cx="441422" cy="369332"/>
          </a:xfrm>
          <a:prstGeom prst="rect">
            <a:avLst/>
          </a:prstGeom>
          <a:noFill/>
        </p:spPr>
        <p:txBody>
          <a:bodyPr wrap="none" rtlCol="0">
            <a:spAutoFit/>
          </a:bodyPr>
          <a:lstStyle/>
          <a:p>
            <a:r>
              <a:rPr lang="en-US" dirty="0" smtClean="0"/>
              <a:t>33</a:t>
            </a:r>
            <a:endParaRPr lang="en-US" dirty="0"/>
          </a:p>
        </p:txBody>
      </p:sp>
      <p:sp>
        <p:nvSpPr>
          <p:cNvPr id="3" name="TextBox 2"/>
          <p:cNvSpPr txBox="1"/>
          <p:nvPr/>
        </p:nvSpPr>
        <p:spPr>
          <a:xfrm>
            <a:off x="558800" y="520700"/>
            <a:ext cx="184666" cy="369332"/>
          </a:xfrm>
          <a:prstGeom prst="rect">
            <a:avLst/>
          </a:prstGeom>
          <a:noFill/>
        </p:spPr>
        <p:txBody>
          <a:bodyPr wrap="none" rtlCol="0">
            <a:spAutoFit/>
          </a:bodyPr>
          <a:lstStyle/>
          <a:p>
            <a:endParaRPr lang="en-US" dirty="0"/>
          </a:p>
        </p:txBody>
      </p:sp>
      <p:pic>
        <p:nvPicPr>
          <p:cNvPr id="8" name="Picture 7"/>
          <p:cNvPicPr/>
          <p:nvPr/>
        </p:nvPicPr>
        <p:blipFill>
          <a:blip r:embed="rId7">
            <a:extLst>
              <a:ext uri="{28A0092B-C50C-407E-A947-70E740481C1C}">
                <a14:useLocalDpi xmlns:a14="http://schemas.microsoft.com/office/drawing/2010/main" val="0"/>
              </a:ext>
            </a:extLst>
          </a:blip>
          <a:srcRect/>
          <a:stretch>
            <a:fillRect/>
          </a:stretch>
        </p:blipFill>
        <p:spPr bwMode="auto">
          <a:xfrm>
            <a:off x="300881" y="382008"/>
            <a:ext cx="1003300" cy="638096"/>
          </a:xfrm>
          <a:prstGeom prst="rect">
            <a:avLst/>
          </a:prstGeom>
          <a:noFill/>
          <a:ln>
            <a:noFill/>
          </a:ln>
        </p:spPr>
      </p:pic>
    </p:spTree>
    <p:extLst>
      <p:ext uri="{BB962C8B-B14F-4D97-AF65-F5344CB8AC3E}">
        <p14:creationId xmlns:p14="http://schemas.microsoft.com/office/powerpoint/2010/main" val="36760816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88911" y="293794"/>
            <a:ext cx="6983589" cy="1077218"/>
          </a:xfrm>
          <a:prstGeom prst="rect">
            <a:avLst/>
          </a:prstGeom>
          <a:noFill/>
        </p:spPr>
        <p:txBody>
          <a:bodyPr wrap="square" rtlCol="0">
            <a:spAutoFit/>
          </a:bodyPr>
          <a:lstStyle/>
          <a:p>
            <a:r>
              <a:rPr lang="en-US" sz="3200" dirty="0" smtClean="0"/>
              <a:t>Management </a:t>
            </a:r>
            <a:r>
              <a:rPr lang="en-US" sz="3200" dirty="0"/>
              <a:t>of </a:t>
            </a:r>
            <a:r>
              <a:rPr lang="en-US" sz="3200" dirty="0" smtClean="0"/>
              <a:t>Suspected </a:t>
            </a:r>
            <a:r>
              <a:rPr lang="en-US" sz="3200" dirty="0"/>
              <a:t>S</a:t>
            </a:r>
            <a:r>
              <a:rPr lang="en-US" sz="3200" dirty="0" smtClean="0"/>
              <a:t>evere </a:t>
            </a:r>
            <a:r>
              <a:rPr lang="en-US" sz="3200" dirty="0"/>
              <a:t>P</a:t>
            </a:r>
            <a:r>
              <a:rPr lang="en-US" sz="3200" dirty="0" smtClean="0"/>
              <a:t>reeclampsia </a:t>
            </a:r>
            <a:r>
              <a:rPr lang="en-US" sz="3200" dirty="0"/>
              <a:t>&lt; 34 W</a:t>
            </a:r>
            <a:r>
              <a:rPr lang="en-US" sz="3200" dirty="0" smtClean="0"/>
              <a:t>eeks </a:t>
            </a:r>
            <a:r>
              <a:rPr lang="en-US" sz="3200" dirty="0"/>
              <a:t>G</a:t>
            </a:r>
            <a:r>
              <a:rPr lang="en-US" sz="3200" dirty="0" smtClean="0"/>
              <a:t>estation</a:t>
            </a:r>
            <a:endParaRPr lang="en-US" sz="3200" dirty="0"/>
          </a:p>
        </p:txBody>
      </p:sp>
      <p:sp>
        <p:nvSpPr>
          <p:cNvPr id="6" name="TextBox 5"/>
          <p:cNvSpPr txBox="1"/>
          <p:nvPr/>
        </p:nvSpPr>
        <p:spPr>
          <a:xfrm>
            <a:off x="2507282" y="1478424"/>
            <a:ext cx="3817943" cy="461665"/>
          </a:xfrm>
          <a:prstGeom prst="rect">
            <a:avLst/>
          </a:prstGeom>
          <a:noFill/>
          <a:ln>
            <a:solidFill>
              <a:srgbClr val="000000"/>
            </a:solidFill>
          </a:ln>
        </p:spPr>
        <p:txBody>
          <a:bodyPr wrap="square" rtlCol="0">
            <a:spAutoFit/>
          </a:bodyPr>
          <a:lstStyle/>
          <a:p>
            <a:pPr algn="ctr"/>
            <a:r>
              <a:rPr lang="en-US" sz="2400" b="1" dirty="0" smtClean="0"/>
              <a:t>Long Term Management</a:t>
            </a:r>
            <a:endParaRPr lang="en-US" sz="2400" b="1" dirty="0"/>
          </a:p>
        </p:txBody>
      </p:sp>
      <p:sp>
        <p:nvSpPr>
          <p:cNvPr id="9" name="Rectangle 8"/>
          <p:cNvSpPr/>
          <p:nvPr/>
        </p:nvSpPr>
        <p:spPr>
          <a:xfrm>
            <a:off x="598312" y="2076850"/>
            <a:ext cx="7839715" cy="3754874"/>
          </a:xfrm>
          <a:prstGeom prst="rect">
            <a:avLst/>
          </a:prstGeom>
        </p:spPr>
        <p:txBody>
          <a:bodyPr wrap="square">
            <a:spAutoFit/>
          </a:bodyPr>
          <a:lstStyle/>
          <a:p>
            <a:r>
              <a:rPr lang="en-US" sz="2000" b="1" dirty="0" smtClean="0"/>
              <a:t>Consider ongoing, inpatient </a:t>
            </a:r>
            <a:r>
              <a:rPr lang="en-US" sz="2000" b="1" dirty="0"/>
              <a:t>e</a:t>
            </a:r>
            <a:r>
              <a:rPr lang="en-US" sz="2000" b="1" dirty="0" smtClean="0"/>
              <a:t>xpectant </a:t>
            </a:r>
            <a:r>
              <a:rPr lang="en-US" sz="2000" b="1" dirty="0"/>
              <a:t>m</a:t>
            </a:r>
            <a:r>
              <a:rPr lang="en-US" sz="2000" b="1" dirty="0" smtClean="0"/>
              <a:t>anagement: </a:t>
            </a:r>
          </a:p>
          <a:p>
            <a:endParaRPr lang="en-US" b="1" dirty="0" smtClean="0"/>
          </a:p>
          <a:p>
            <a:pPr marL="285750" indent="-285750">
              <a:buFont typeface="Arial" pitchFamily="34" charset="0"/>
              <a:buChar char="•"/>
            </a:pPr>
            <a:r>
              <a:rPr lang="en-US" sz="2000" dirty="0" smtClean="0"/>
              <a:t>Monitor vital signs frequently (at least each shift)</a:t>
            </a:r>
          </a:p>
          <a:p>
            <a:endParaRPr lang="en-US" sz="2000" dirty="0" smtClean="0"/>
          </a:p>
          <a:p>
            <a:pPr marL="285750" indent="-285750">
              <a:buFont typeface="Arial" pitchFamily="34" charset="0"/>
              <a:buChar char="•"/>
            </a:pPr>
            <a:r>
              <a:rPr lang="en-US" sz="2000" dirty="0" smtClean="0"/>
              <a:t>At least daily maternal assessment for subjective symptoms of severe preeclampsia</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At least daily assessment of fetal well-being</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Serial evaluation for HELLP syndrome and of renal function</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Serial estimation of fetal growth and amniotic fluid volume</a:t>
            </a:r>
          </a:p>
        </p:txBody>
      </p:sp>
      <p:sp>
        <p:nvSpPr>
          <p:cNvPr id="12" name="TextBox 11"/>
          <p:cNvSpPr txBox="1"/>
          <p:nvPr/>
        </p:nvSpPr>
        <p:spPr>
          <a:xfrm>
            <a:off x="598312" y="6115397"/>
            <a:ext cx="7778045" cy="523220"/>
          </a:xfrm>
          <a:prstGeom prst="rect">
            <a:avLst/>
          </a:prstGeom>
          <a:noFill/>
        </p:spPr>
        <p:txBody>
          <a:bodyPr wrap="square" rtlCol="0">
            <a:spAutoFit/>
          </a:bodyPr>
          <a:lstStyle/>
          <a:p>
            <a:r>
              <a:rPr lang="en-US" sz="1400" dirty="0" smtClean="0"/>
              <a:t>Adapted from </a:t>
            </a:r>
            <a:r>
              <a:rPr lang="en-US" sz="1400" dirty="0" err="1" smtClean="0"/>
              <a:t>Sibai</a:t>
            </a:r>
            <a:r>
              <a:rPr lang="en-US" sz="1400" dirty="0" smtClean="0"/>
              <a:t> BM. Evaluation and management of severe preeclampsia before 34 weeks’ gestation.  American Journal of Obstetrics &amp; Gynecology, September 2011, pg. 191-198.</a:t>
            </a:r>
            <a:endParaRPr lang="en-US" sz="1400" dirty="0"/>
          </a:p>
        </p:txBody>
      </p:sp>
      <p:sp>
        <p:nvSpPr>
          <p:cNvPr id="3" name="TextBox 2"/>
          <p:cNvSpPr txBox="1"/>
          <p:nvPr/>
        </p:nvSpPr>
        <p:spPr>
          <a:xfrm>
            <a:off x="8674100" y="6413500"/>
            <a:ext cx="441422" cy="369332"/>
          </a:xfrm>
          <a:prstGeom prst="rect">
            <a:avLst/>
          </a:prstGeom>
          <a:noFill/>
        </p:spPr>
        <p:txBody>
          <a:bodyPr wrap="none" rtlCol="0">
            <a:spAutoFit/>
          </a:bodyPr>
          <a:lstStyle/>
          <a:p>
            <a:r>
              <a:rPr lang="en-US" dirty="0" smtClean="0"/>
              <a:t>34</a:t>
            </a:r>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93700" y="369308"/>
            <a:ext cx="1003300" cy="638096"/>
          </a:xfrm>
          <a:prstGeom prst="rect">
            <a:avLst/>
          </a:prstGeom>
          <a:noFill/>
          <a:ln>
            <a:noFill/>
          </a:ln>
        </p:spPr>
      </p:pic>
    </p:spTree>
    <p:extLst>
      <p:ext uri="{BB962C8B-B14F-4D97-AF65-F5344CB8AC3E}">
        <p14:creationId xmlns:p14="http://schemas.microsoft.com/office/powerpoint/2010/main" val="23315180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452" y="570402"/>
            <a:ext cx="6591300" cy="609599"/>
          </a:xfrm>
        </p:spPr>
        <p:txBody>
          <a:bodyPr/>
          <a:lstStyle/>
          <a:p>
            <a:r>
              <a:rPr lang="en-US" dirty="0" smtClean="0"/>
              <a:t>Management of Suspected </a:t>
            </a:r>
            <a:r>
              <a:rPr lang="en-US" dirty="0"/>
              <a:t>S</a:t>
            </a:r>
            <a:r>
              <a:rPr lang="en-US" dirty="0" smtClean="0"/>
              <a:t>evere </a:t>
            </a:r>
            <a:br>
              <a:rPr lang="en-US" dirty="0" smtClean="0"/>
            </a:br>
            <a:r>
              <a:rPr lang="en-US" dirty="0" smtClean="0"/>
              <a:t>Preeclampsia &lt; 34 Weeks </a:t>
            </a:r>
            <a:r>
              <a:rPr lang="en-US" dirty="0"/>
              <a:t>G</a:t>
            </a:r>
            <a:r>
              <a:rPr lang="en-US" dirty="0" smtClean="0"/>
              <a:t>estation</a:t>
            </a:r>
            <a:endParaRPr lang="en-US" dirty="0"/>
          </a:p>
        </p:txBody>
      </p:sp>
      <p:sp>
        <p:nvSpPr>
          <p:cNvPr id="3" name="Content Placeholder 2"/>
          <p:cNvSpPr>
            <a:spLocks noGrp="1"/>
          </p:cNvSpPr>
          <p:nvPr>
            <p:ph idx="1"/>
          </p:nvPr>
        </p:nvSpPr>
        <p:spPr>
          <a:xfrm>
            <a:off x="457200" y="2201334"/>
            <a:ext cx="8229600" cy="3610288"/>
          </a:xfrm>
        </p:spPr>
        <p:txBody>
          <a:bodyPr/>
          <a:lstStyle/>
          <a:p>
            <a:r>
              <a:rPr lang="en-US" sz="2000" b="1" dirty="0" smtClean="0"/>
              <a:t>Proceed to delivery at 34 weeks gestation or earlier if any of the following are present:</a:t>
            </a:r>
          </a:p>
          <a:p>
            <a:pPr marL="285750" indent="-285750">
              <a:buFont typeface="Arial"/>
              <a:buChar char="•"/>
            </a:pPr>
            <a:r>
              <a:rPr lang="en-US" sz="2000" dirty="0" smtClean="0"/>
              <a:t>New-onset contraindications to expectant management (see slide 32)</a:t>
            </a:r>
          </a:p>
          <a:p>
            <a:pPr marL="285750" indent="-285750">
              <a:buFont typeface="Arial"/>
              <a:buChar char="•"/>
            </a:pPr>
            <a:r>
              <a:rPr lang="en-US" sz="2000" dirty="0" smtClean="0"/>
              <a:t>Recurrent symptoms of severe preeclampsia</a:t>
            </a:r>
          </a:p>
          <a:p>
            <a:pPr marL="285750" indent="-285750">
              <a:buFont typeface="Arial"/>
              <a:buChar char="•"/>
            </a:pPr>
            <a:r>
              <a:rPr lang="en-US" sz="2000" dirty="0" smtClean="0"/>
              <a:t>Recurrent severe hypertension despite therapy</a:t>
            </a:r>
          </a:p>
          <a:p>
            <a:pPr marL="285750" indent="-285750">
              <a:buFont typeface="Arial"/>
              <a:buChar char="•"/>
            </a:pPr>
            <a:r>
              <a:rPr lang="en-US" sz="2000" dirty="0" smtClean="0"/>
              <a:t>HELLP syndrome</a:t>
            </a:r>
          </a:p>
          <a:p>
            <a:pPr marL="285750" indent="-285750">
              <a:buFont typeface="Arial"/>
              <a:buChar char="•"/>
            </a:pPr>
            <a:r>
              <a:rPr lang="en-US" sz="2000" dirty="0" smtClean="0"/>
              <a:t>Significant renal dysfunction</a:t>
            </a:r>
          </a:p>
          <a:p>
            <a:pPr marL="285750" indent="-285750">
              <a:buFont typeface="Arial"/>
              <a:buChar char="•"/>
            </a:pPr>
            <a:r>
              <a:rPr lang="en-US" sz="2000" dirty="0" err="1" smtClean="0"/>
              <a:t>Abruptio</a:t>
            </a:r>
            <a:r>
              <a:rPr lang="en-US" sz="2000" dirty="0" smtClean="0"/>
              <a:t> </a:t>
            </a:r>
            <a:r>
              <a:rPr lang="en-US" sz="2000" dirty="0" err="1" smtClean="0"/>
              <a:t>placentae</a:t>
            </a:r>
            <a:endParaRPr lang="en-US" sz="2000" dirty="0" smtClean="0"/>
          </a:p>
          <a:p>
            <a:pPr marL="285750" indent="-285750">
              <a:buFont typeface="Arial"/>
              <a:buChar char="•"/>
            </a:pPr>
            <a:r>
              <a:rPr lang="en-US" sz="2000" dirty="0" smtClean="0"/>
              <a:t>Fetal growth restriction, oligohydramnios, or abnormal fetal testing</a:t>
            </a:r>
          </a:p>
          <a:p>
            <a:endParaRPr lang="en-US" dirty="0"/>
          </a:p>
        </p:txBody>
      </p:sp>
      <p:sp>
        <p:nvSpPr>
          <p:cNvPr id="4" name="Rectangle 3"/>
          <p:cNvSpPr/>
          <p:nvPr/>
        </p:nvSpPr>
        <p:spPr bwMode="auto">
          <a:xfrm>
            <a:off x="2174452" y="1476270"/>
            <a:ext cx="4435497" cy="49621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b="1" dirty="0" smtClean="0"/>
              <a:t> Long Term Management</a:t>
            </a:r>
            <a:endParaRPr lang="en-US" sz="2800" b="1" dirty="0"/>
          </a:p>
        </p:txBody>
      </p:sp>
      <p:sp>
        <p:nvSpPr>
          <p:cNvPr id="5" name="TextBox 4"/>
          <p:cNvSpPr txBox="1"/>
          <p:nvPr/>
        </p:nvSpPr>
        <p:spPr>
          <a:xfrm>
            <a:off x="457200" y="6103055"/>
            <a:ext cx="8026400" cy="523220"/>
          </a:xfrm>
          <a:prstGeom prst="rect">
            <a:avLst/>
          </a:prstGeom>
          <a:noFill/>
        </p:spPr>
        <p:txBody>
          <a:bodyPr wrap="square" rtlCol="0">
            <a:spAutoFit/>
          </a:bodyPr>
          <a:lstStyle/>
          <a:p>
            <a:r>
              <a:rPr lang="en-US" sz="1400" dirty="0" smtClean="0"/>
              <a:t>Adapted from </a:t>
            </a:r>
            <a:r>
              <a:rPr lang="en-US" sz="1400" dirty="0" err="1" smtClean="0"/>
              <a:t>Sibai</a:t>
            </a:r>
            <a:r>
              <a:rPr lang="en-US" sz="1400" dirty="0" smtClean="0"/>
              <a:t> BM. Evaluation and management of severe preeclampsia before 34 weeks’ gestation.  American Journal of Obstetrics &amp; Gynecology, September 2011, pg. 191-198.</a:t>
            </a:r>
            <a:endParaRPr lang="en-US" sz="1400" dirty="0"/>
          </a:p>
        </p:txBody>
      </p:sp>
      <p:sp>
        <p:nvSpPr>
          <p:cNvPr id="7" name="TextBox 6"/>
          <p:cNvSpPr txBox="1"/>
          <p:nvPr/>
        </p:nvSpPr>
        <p:spPr>
          <a:xfrm>
            <a:off x="8712200" y="6451600"/>
            <a:ext cx="441422" cy="369332"/>
          </a:xfrm>
          <a:prstGeom prst="rect">
            <a:avLst/>
          </a:prstGeom>
          <a:noFill/>
        </p:spPr>
        <p:txBody>
          <a:bodyPr wrap="none" rtlCol="0">
            <a:spAutoFit/>
          </a:bodyPr>
          <a:lstStyle/>
          <a:p>
            <a:r>
              <a:rPr lang="en-US" dirty="0" smtClean="0"/>
              <a:t>35</a:t>
            </a:r>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34702411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627" y="1865738"/>
            <a:ext cx="6302059" cy="3582563"/>
          </a:xfrm>
          <a:ln>
            <a:solidFill>
              <a:schemeClr val="tx1"/>
            </a:solidFill>
          </a:ln>
        </p:spPr>
        <p:txBody>
          <a:bodyPr/>
          <a:lstStyle/>
          <a:p>
            <a:pPr marL="0" indent="0">
              <a:buNone/>
            </a:pPr>
            <a:endParaRPr lang="en-US" sz="2800" dirty="0" smtClean="0"/>
          </a:p>
          <a:p>
            <a:pPr marL="0" indent="0" algn="ctr">
              <a:buNone/>
            </a:pPr>
            <a:r>
              <a:rPr lang="en-US" dirty="0" smtClean="0"/>
              <a:t>All patients with </a:t>
            </a:r>
            <a:r>
              <a:rPr lang="en-US" b="1" dirty="0" smtClean="0"/>
              <a:t>severe</a:t>
            </a:r>
            <a:r>
              <a:rPr lang="en-US" dirty="0" smtClean="0"/>
              <a:t> preeclampsia, irrespective of gestational age, should have an evaluation by an</a:t>
            </a:r>
            <a:r>
              <a:rPr lang="en-US" dirty="0"/>
              <a:t> </a:t>
            </a:r>
            <a:r>
              <a:rPr lang="en-US" dirty="0" smtClean="0"/>
              <a:t>obstetrician as soon possible.</a:t>
            </a:r>
            <a:endParaRPr lang="en-US" dirty="0"/>
          </a:p>
        </p:txBody>
      </p:sp>
      <p:sp>
        <p:nvSpPr>
          <p:cNvPr id="4" name="TextBox 3"/>
          <p:cNvSpPr txBox="1"/>
          <p:nvPr/>
        </p:nvSpPr>
        <p:spPr>
          <a:xfrm>
            <a:off x="2123581" y="716968"/>
            <a:ext cx="4410363" cy="584776"/>
          </a:xfrm>
          <a:prstGeom prst="rect">
            <a:avLst/>
          </a:prstGeom>
          <a:noFill/>
        </p:spPr>
        <p:txBody>
          <a:bodyPr wrap="square" rtlCol="0">
            <a:spAutoFit/>
          </a:bodyPr>
          <a:lstStyle/>
          <a:p>
            <a:pPr algn="ctr"/>
            <a:r>
              <a:rPr lang="en-US" sz="3200" dirty="0" smtClean="0"/>
              <a:t>Key Clinical Pearl</a:t>
            </a:r>
            <a:endParaRPr lang="en-US" sz="3200" dirty="0"/>
          </a:p>
        </p:txBody>
      </p:sp>
      <p:sp>
        <p:nvSpPr>
          <p:cNvPr id="6" name="TextBox 5"/>
          <p:cNvSpPr txBox="1"/>
          <p:nvPr/>
        </p:nvSpPr>
        <p:spPr>
          <a:xfrm>
            <a:off x="8699500" y="6438900"/>
            <a:ext cx="441422" cy="369332"/>
          </a:xfrm>
          <a:prstGeom prst="rect">
            <a:avLst/>
          </a:prstGeom>
          <a:noFill/>
        </p:spPr>
        <p:txBody>
          <a:bodyPr wrap="none" rtlCol="0">
            <a:spAutoFit/>
          </a:bodyPr>
          <a:lstStyle/>
          <a:p>
            <a:r>
              <a:rPr lang="en-US" dirty="0" smtClean="0"/>
              <a:t>36</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06916" y="397920"/>
            <a:ext cx="1003300" cy="638096"/>
          </a:xfrm>
          <a:prstGeom prst="rect">
            <a:avLst/>
          </a:prstGeom>
          <a:noFill/>
          <a:ln>
            <a:noFill/>
          </a:ln>
        </p:spPr>
      </p:pic>
    </p:spTree>
    <p:extLst>
      <p:ext uri="{BB962C8B-B14F-4D97-AF65-F5344CB8AC3E}">
        <p14:creationId xmlns:p14="http://schemas.microsoft.com/office/powerpoint/2010/main" val="39680354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181" y="483936"/>
            <a:ext cx="7420895" cy="962205"/>
          </a:xfrm>
        </p:spPr>
        <p:txBody>
          <a:bodyPr/>
          <a:lstStyle/>
          <a:p>
            <a:pPr>
              <a:spcAft>
                <a:spcPts val="0"/>
              </a:spcAft>
            </a:pPr>
            <a:r>
              <a:rPr lang="en-US" dirty="0" smtClean="0"/>
              <a:t>Factors Associated with Maternal Morbidities in both Developing </a:t>
            </a:r>
            <a:r>
              <a:rPr lang="en-US" b="1" dirty="0" smtClean="0"/>
              <a:t>and</a:t>
            </a:r>
            <a:r>
              <a:rPr lang="en-US" dirty="0" smtClean="0"/>
              <a:t> Developed Countries</a:t>
            </a:r>
            <a:endParaRPr lang="en-US" sz="3600" dirty="0"/>
          </a:p>
        </p:txBody>
      </p:sp>
      <p:sp>
        <p:nvSpPr>
          <p:cNvPr id="3" name="Content Placeholder 2"/>
          <p:cNvSpPr>
            <a:spLocks noGrp="1"/>
          </p:cNvSpPr>
          <p:nvPr>
            <p:ph idx="1"/>
          </p:nvPr>
        </p:nvSpPr>
        <p:spPr>
          <a:xfrm>
            <a:off x="457200" y="1491662"/>
            <a:ext cx="8229600" cy="3657201"/>
          </a:xfrm>
        </p:spPr>
        <p:txBody>
          <a:bodyPr/>
          <a:lstStyle/>
          <a:p>
            <a:r>
              <a:rPr lang="en-US" sz="2400" dirty="0" smtClean="0"/>
              <a:t>Lack of and/or poor prenatal care</a:t>
            </a:r>
          </a:p>
          <a:p>
            <a:pPr lvl="1"/>
            <a:r>
              <a:rPr lang="en-US" sz="2000" dirty="0" smtClean="0"/>
              <a:t>Delay in early diagnosis and treatment</a:t>
            </a:r>
          </a:p>
          <a:p>
            <a:pPr lvl="1"/>
            <a:r>
              <a:rPr lang="en-US" sz="2000" dirty="0" smtClean="0"/>
              <a:t>Progression to severe eclampsia</a:t>
            </a:r>
          </a:p>
          <a:p>
            <a:r>
              <a:rPr lang="en-US" sz="2400" dirty="0" smtClean="0"/>
              <a:t>Lack of access to hospital care</a:t>
            </a:r>
          </a:p>
          <a:p>
            <a:pPr lvl="1"/>
            <a:r>
              <a:rPr lang="en-US" sz="2000" dirty="0" smtClean="0"/>
              <a:t>Lack of access to transportation to clinic</a:t>
            </a:r>
          </a:p>
          <a:p>
            <a:pPr lvl="1"/>
            <a:r>
              <a:rPr lang="en-US" sz="2000" dirty="0" smtClean="0"/>
              <a:t>Lack of transport from clinic to hospital</a:t>
            </a:r>
          </a:p>
          <a:p>
            <a:pPr lvl="1"/>
            <a:r>
              <a:rPr lang="en-US" sz="2000" dirty="0" smtClean="0"/>
              <a:t>Lack of transport from hospital to tertiary facility</a:t>
            </a:r>
          </a:p>
          <a:p>
            <a:r>
              <a:rPr lang="en-US" sz="2400" dirty="0" smtClean="0"/>
              <a:t>Lack of well-trained staff and personnel</a:t>
            </a:r>
          </a:p>
          <a:p>
            <a:r>
              <a:rPr lang="en-US" sz="2400" dirty="0" smtClean="0"/>
              <a:t>Lack of proper resources</a:t>
            </a:r>
          </a:p>
          <a:p>
            <a:pPr lvl="1"/>
            <a:r>
              <a:rPr lang="en-US" sz="2000" dirty="0" smtClean="0"/>
              <a:t>Medications, Equipment, Laboratory and ICU </a:t>
            </a:r>
          </a:p>
          <a:p>
            <a:pPr>
              <a:buNone/>
            </a:pPr>
            <a:endParaRPr lang="en-US" sz="2200" b="1" dirty="0" smtClean="0"/>
          </a:p>
          <a:p>
            <a:pPr marL="0" indent="0">
              <a:buNone/>
            </a:pPr>
            <a:endParaRPr lang="en-US" sz="1400" b="1" dirty="0"/>
          </a:p>
        </p:txBody>
      </p:sp>
      <p:sp>
        <p:nvSpPr>
          <p:cNvPr id="4" name="TextBox 3"/>
          <p:cNvSpPr txBox="1"/>
          <p:nvPr/>
        </p:nvSpPr>
        <p:spPr>
          <a:xfrm>
            <a:off x="246177" y="6377902"/>
            <a:ext cx="8208516" cy="523220"/>
          </a:xfrm>
          <a:prstGeom prst="rect">
            <a:avLst/>
          </a:prstGeom>
          <a:noFill/>
        </p:spPr>
        <p:txBody>
          <a:bodyPr wrap="square" rtlCol="0">
            <a:spAutoFit/>
          </a:bodyPr>
          <a:lstStyle/>
          <a:p>
            <a:pPr marL="0" lvl="1"/>
            <a:r>
              <a:rPr lang="en-US" sz="1400" dirty="0" err="1" smtClean="0"/>
              <a:t>Ghulmiyyah</a:t>
            </a:r>
            <a:r>
              <a:rPr lang="en-US" sz="1400" dirty="0" smtClean="0"/>
              <a:t> L, </a:t>
            </a:r>
            <a:r>
              <a:rPr lang="en-US" sz="1400" dirty="0" err="1" smtClean="0"/>
              <a:t>Sabai</a:t>
            </a:r>
            <a:r>
              <a:rPr lang="en-US" sz="1400" dirty="0"/>
              <a:t> </a:t>
            </a:r>
            <a:r>
              <a:rPr lang="en-US" sz="1400" dirty="0" smtClean="0"/>
              <a:t>BM. Maternal </a:t>
            </a:r>
            <a:r>
              <a:rPr lang="en-US" sz="1400" dirty="0"/>
              <a:t>Mortality </a:t>
            </a:r>
            <a:r>
              <a:rPr lang="en-US" sz="1400" dirty="0" smtClean="0"/>
              <a:t>from </a:t>
            </a:r>
            <a:r>
              <a:rPr lang="en-US" sz="1400" dirty="0"/>
              <a:t>Preeclampsia/</a:t>
            </a:r>
            <a:r>
              <a:rPr lang="en-US" sz="1400" dirty="0" smtClean="0"/>
              <a:t>Eclampsia. </a:t>
            </a:r>
            <a:r>
              <a:rPr lang="en-US" sz="1400" dirty="0" err="1"/>
              <a:t>Semin</a:t>
            </a:r>
            <a:r>
              <a:rPr lang="en-US" sz="1400" dirty="0"/>
              <a:t> </a:t>
            </a:r>
            <a:r>
              <a:rPr lang="en-US" sz="1400" dirty="0" err="1"/>
              <a:t>Perinatol</a:t>
            </a:r>
            <a:r>
              <a:rPr lang="en-US" sz="1400" dirty="0"/>
              <a:t> </a:t>
            </a:r>
            <a:r>
              <a:rPr lang="en-US" sz="1400" dirty="0" smtClean="0"/>
              <a:t>2012;36</a:t>
            </a:r>
            <a:r>
              <a:rPr lang="en-US" sz="1400" dirty="0"/>
              <a:t>:56-</a:t>
            </a:r>
            <a:r>
              <a:rPr lang="en-US" sz="1400" dirty="0" smtClean="0"/>
              <a:t>59.</a:t>
            </a:r>
            <a:endParaRPr lang="en-US" sz="1400" dirty="0"/>
          </a:p>
        </p:txBody>
      </p:sp>
      <p:sp>
        <p:nvSpPr>
          <p:cNvPr id="5" name="TextBox 4"/>
          <p:cNvSpPr txBox="1"/>
          <p:nvPr/>
        </p:nvSpPr>
        <p:spPr>
          <a:xfrm>
            <a:off x="560592" y="5643514"/>
            <a:ext cx="7894101" cy="461665"/>
          </a:xfrm>
          <a:prstGeom prst="rect">
            <a:avLst/>
          </a:prstGeom>
          <a:noFill/>
          <a:ln w="28575" cmpd="sng">
            <a:solidFill>
              <a:schemeClr val="tx1"/>
            </a:solidFill>
          </a:ln>
        </p:spPr>
        <p:txBody>
          <a:bodyPr wrap="square" rtlCol="0">
            <a:spAutoFit/>
          </a:bodyPr>
          <a:lstStyle/>
          <a:p>
            <a:r>
              <a:rPr lang="en-US" sz="2400" b="1" dirty="0"/>
              <a:t>Magnitude may differ, but the QI issues are </a:t>
            </a:r>
            <a:r>
              <a:rPr lang="en-US" sz="2400" b="1" dirty="0" smtClean="0"/>
              <a:t>similar</a:t>
            </a:r>
            <a:endParaRPr lang="en-US" sz="2400" b="1" dirty="0"/>
          </a:p>
        </p:txBody>
      </p:sp>
      <p:sp>
        <p:nvSpPr>
          <p:cNvPr id="7" name="TextBox 6"/>
          <p:cNvSpPr txBox="1"/>
          <p:nvPr/>
        </p:nvSpPr>
        <p:spPr>
          <a:xfrm>
            <a:off x="8699500" y="6477000"/>
            <a:ext cx="441422" cy="369332"/>
          </a:xfrm>
          <a:prstGeom prst="rect">
            <a:avLst/>
          </a:prstGeom>
          <a:noFill/>
        </p:spPr>
        <p:txBody>
          <a:bodyPr wrap="none" rtlCol="0">
            <a:spAutoFit/>
          </a:bodyPr>
          <a:lstStyle/>
          <a:p>
            <a:r>
              <a:rPr lang="en-US" dirty="0" smtClean="0"/>
              <a:t>37</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77955299"/>
              </p:ext>
            </p:extLst>
          </p:nvPr>
        </p:nvGraphicFramePr>
        <p:xfrm>
          <a:off x="609600" y="1314451"/>
          <a:ext cx="7543800" cy="5404421"/>
        </p:xfrm>
        <a:graphic>
          <a:graphicData uri="http://schemas.openxmlformats.org/drawingml/2006/table">
            <a:tbl>
              <a:tblPr firstRow="1" bandRow="1">
                <a:tableStyleId>{10A1B5D5-9B99-4C35-A422-299274C87663}</a:tableStyleId>
              </a:tblPr>
              <a:tblGrid>
                <a:gridCol w="4114800"/>
                <a:gridCol w="1834695"/>
                <a:gridCol w="1594305"/>
              </a:tblGrid>
              <a:tr h="826155">
                <a:tc>
                  <a:txBody>
                    <a:bodyPr/>
                    <a:lstStyle/>
                    <a:p>
                      <a:r>
                        <a:rPr lang="en-US" sz="2000" dirty="0" smtClean="0">
                          <a:solidFill>
                            <a:srgbClr val="000000"/>
                          </a:solidFill>
                        </a:rPr>
                        <a:t>Contributing</a:t>
                      </a:r>
                      <a:r>
                        <a:rPr lang="en-US" sz="2000" dirty="0" smtClean="0"/>
                        <a:t> </a:t>
                      </a:r>
                      <a:r>
                        <a:rPr lang="en-US" sz="2000" dirty="0" smtClean="0">
                          <a:solidFill>
                            <a:schemeClr val="tx1"/>
                          </a:solidFill>
                        </a:rPr>
                        <a:t>Factor</a:t>
                      </a:r>
                      <a:r>
                        <a:rPr lang="en-US" sz="2000" dirty="0" smtClean="0"/>
                        <a:t> </a:t>
                      </a:r>
                    </a:p>
                    <a:p>
                      <a:r>
                        <a:rPr lang="en-US" sz="1800" b="0" dirty="0" smtClean="0">
                          <a:solidFill>
                            <a:srgbClr val="000000"/>
                          </a:solidFill>
                        </a:rPr>
                        <a:t>(at</a:t>
                      </a:r>
                      <a:r>
                        <a:rPr lang="en-US" sz="1800" b="0" dirty="0" smtClean="0"/>
                        <a:t> </a:t>
                      </a:r>
                      <a:r>
                        <a:rPr lang="en-US" sz="1800" b="0" dirty="0" smtClean="0">
                          <a:solidFill>
                            <a:srgbClr val="000000"/>
                          </a:solidFill>
                        </a:rPr>
                        <a:t>least</a:t>
                      </a:r>
                      <a:r>
                        <a:rPr lang="en-US" sz="1800" b="0" dirty="0" smtClean="0"/>
                        <a:t> </a:t>
                      </a:r>
                      <a:r>
                        <a:rPr lang="en-US" sz="1800" b="0" dirty="0" smtClean="0">
                          <a:solidFill>
                            <a:srgbClr val="000000"/>
                          </a:solidFill>
                        </a:rPr>
                        <a:t>one</a:t>
                      </a:r>
                      <a:r>
                        <a:rPr lang="en-US" sz="1800" b="0" dirty="0" smtClean="0"/>
                        <a:t> </a:t>
                      </a:r>
                      <a:r>
                        <a:rPr lang="en-US" sz="1800" b="0" dirty="0" smtClean="0">
                          <a:solidFill>
                            <a:schemeClr val="tx1"/>
                          </a:solidFill>
                        </a:rPr>
                        <a:t>factor</a:t>
                      </a:r>
                      <a:r>
                        <a:rPr lang="en-US" sz="1800" b="0" dirty="0" smtClean="0"/>
                        <a:t> </a:t>
                      </a:r>
                      <a:r>
                        <a:rPr lang="en-US" sz="1800" b="0" dirty="0" smtClean="0">
                          <a:solidFill>
                            <a:srgbClr val="000000"/>
                          </a:solidFill>
                        </a:rPr>
                        <a:t>probably</a:t>
                      </a:r>
                      <a:r>
                        <a:rPr lang="en-US" sz="1800" b="0" baseline="0" dirty="0" smtClean="0">
                          <a:solidFill>
                            <a:srgbClr val="000000"/>
                          </a:solidFill>
                        </a:rPr>
                        <a:t> or d</a:t>
                      </a:r>
                      <a:r>
                        <a:rPr lang="en-US" sz="1800" b="0" dirty="0" smtClean="0">
                          <a:solidFill>
                            <a:srgbClr val="000000"/>
                          </a:solidFill>
                        </a:rPr>
                        <a:t>efinitely contributed)</a:t>
                      </a:r>
                      <a:endParaRPr lang="en-US" sz="1800" b="0" dirty="0">
                        <a:solidFill>
                          <a:srgbClr val="000000"/>
                        </a:solidFill>
                      </a:endParaRPr>
                    </a:p>
                  </a:txBody>
                  <a:tcPr marT="45712" marB="45712"/>
                </a:tc>
                <a:tc>
                  <a:txBody>
                    <a:bodyPr/>
                    <a:lstStyle/>
                    <a:p>
                      <a:pPr algn="ctr"/>
                      <a:r>
                        <a:rPr lang="en-US" sz="2000" dirty="0" smtClean="0">
                          <a:solidFill>
                            <a:srgbClr val="000000"/>
                          </a:solidFill>
                        </a:rPr>
                        <a:t>Preeclampsia</a:t>
                      </a:r>
                    </a:p>
                    <a:p>
                      <a:pPr algn="ctr"/>
                      <a:r>
                        <a:rPr lang="en-US" sz="1800" dirty="0" smtClean="0">
                          <a:solidFill>
                            <a:srgbClr val="000000"/>
                          </a:solidFill>
                        </a:rPr>
                        <a:t>N (%)</a:t>
                      </a:r>
                      <a:endParaRPr lang="en-US" sz="1800" dirty="0">
                        <a:solidFill>
                          <a:srgbClr val="000000"/>
                        </a:solidFill>
                      </a:endParaRPr>
                    </a:p>
                  </a:txBody>
                  <a:tcPr marT="45712" marB="45712" anchor="ctr"/>
                </a:tc>
                <a:tc>
                  <a:txBody>
                    <a:bodyPr/>
                    <a:lstStyle/>
                    <a:p>
                      <a:pPr algn="ctr"/>
                      <a:r>
                        <a:rPr lang="en-US" sz="2000" dirty="0" smtClean="0">
                          <a:solidFill>
                            <a:srgbClr val="000000"/>
                          </a:solidFill>
                        </a:rPr>
                        <a:t>TOTAL</a:t>
                      </a:r>
                      <a:r>
                        <a:rPr lang="en-US" sz="1800" dirty="0" smtClean="0">
                          <a:solidFill>
                            <a:srgbClr val="000000"/>
                          </a:solidFill>
                        </a:rPr>
                        <a:t> </a:t>
                      </a:r>
                    </a:p>
                    <a:p>
                      <a:pPr algn="ctr"/>
                      <a:r>
                        <a:rPr lang="en-US" sz="1800" dirty="0" smtClean="0">
                          <a:solidFill>
                            <a:srgbClr val="000000"/>
                          </a:solidFill>
                        </a:rPr>
                        <a:t>N</a:t>
                      </a:r>
                      <a:r>
                        <a:rPr lang="en-US" sz="1800" baseline="0" dirty="0" smtClean="0">
                          <a:solidFill>
                            <a:srgbClr val="000000"/>
                          </a:solidFill>
                        </a:rPr>
                        <a:t> (%)</a:t>
                      </a:r>
                      <a:endParaRPr lang="en-US" sz="1800" dirty="0">
                        <a:solidFill>
                          <a:srgbClr val="000000"/>
                        </a:solidFill>
                      </a:endParaRPr>
                    </a:p>
                  </a:txBody>
                  <a:tcPr marT="45712" marB="45712" anchor="ctr"/>
                </a:tc>
              </a:tr>
              <a:tr h="345254">
                <a:tc>
                  <a:txBody>
                    <a:bodyPr/>
                    <a:lstStyle/>
                    <a:p>
                      <a:r>
                        <a:rPr lang="en-US" sz="1800" b="1" dirty="0" smtClean="0"/>
                        <a:t>OVERALL</a:t>
                      </a:r>
                      <a:endParaRPr lang="en-US" sz="1800" b="1" dirty="0"/>
                    </a:p>
                  </a:txBody>
                  <a:tcPr marT="45712" marB="45712"/>
                </a:tc>
                <a:tc>
                  <a:txBody>
                    <a:bodyPr/>
                    <a:lstStyle/>
                    <a:p>
                      <a:r>
                        <a:rPr lang="en-US" sz="1800" b="1" kern="1200" dirty="0" smtClean="0">
                          <a:effectLst/>
                        </a:rPr>
                        <a:t>  25 (100%)</a:t>
                      </a:r>
                      <a:endParaRPr lang="en-US" sz="1800" b="1" dirty="0"/>
                    </a:p>
                  </a:txBody>
                  <a:tcPr marT="45712" marB="45712"/>
                </a:tc>
                <a:tc>
                  <a:txBody>
                    <a:bodyPr/>
                    <a:lstStyle/>
                    <a:p>
                      <a:r>
                        <a:rPr lang="en-US" sz="1800" b="1" kern="1200" dirty="0" smtClean="0">
                          <a:effectLst/>
                        </a:rPr>
                        <a:t>129 (89%)</a:t>
                      </a:r>
                      <a:endParaRPr lang="en-US" sz="1800" b="1" dirty="0"/>
                    </a:p>
                  </a:txBody>
                  <a:tcPr marT="45712" marB="45712"/>
                </a:tc>
              </a:tr>
              <a:tr h="345254">
                <a:tc>
                  <a:txBody>
                    <a:bodyPr/>
                    <a:lstStyle/>
                    <a:p>
                      <a:r>
                        <a:rPr lang="en-US" sz="1800" dirty="0" smtClean="0"/>
                        <a:t>PATIENT</a:t>
                      </a:r>
                      <a:r>
                        <a:rPr lang="en-US" sz="1800" baseline="0" dirty="0" smtClean="0"/>
                        <a:t> FACTORS</a:t>
                      </a:r>
                      <a:endParaRPr lang="en-US" sz="1800" b="1" dirty="0"/>
                    </a:p>
                  </a:txBody>
                  <a:tcPr marT="45712" marB="45712"/>
                </a:tc>
                <a:tc>
                  <a:txBody>
                    <a:bodyPr/>
                    <a:lstStyle/>
                    <a:p>
                      <a:r>
                        <a:rPr lang="en-US" sz="1800" dirty="0" smtClean="0"/>
                        <a:t>  16</a:t>
                      </a:r>
                      <a:r>
                        <a:rPr lang="en-US" sz="1800" baseline="0" dirty="0" smtClean="0"/>
                        <a:t> (64%)</a:t>
                      </a:r>
                      <a:endParaRPr lang="en-US" sz="1800" b="1" dirty="0"/>
                    </a:p>
                  </a:txBody>
                  <a:tcPr marT="45712" marB="45712"/>
                </a:tc>
                <a:tc>
                  <a:txBody>
                    <a:bodyPr/>
                    <a:lstStyle/>
                    <a:p>
                      <a:r>
                        <a:rPr lang="en-US" sz="1800" kern="1200" dirty="0" smtClean="0">
                          <a:effectLst/>
                        </a:rPr>
                        <a:t>104 (72%) </a:t>
                      </a:r>
                      <a:endParaRPr lang="en-US" sz="1800" b="1" dirty="0"/>
                    </a:p>
                  </a:txBody>
                  <a:tcPr marT="45712" marB="45712"/>
                </a:tc>
              </a:tr>
              <a:tr h="400742">
                <a:tc>
                  <a:txBody>
                    <a:bodyPr/>
                    <a:lstStyle/>
                    <a:p>
                      <a:pPr lvl="1"/>
                      <a:r>
                        <a:rPr lang="en-US" sz="1400" kern="1200" dirty="0" smtClean="0">
                          <a:effectLst/>
                        </a:rPr>
                        <a:t>Underlying significant medical conditions</a:t>
                      </a:r>
                      <a:r>
                        <a:rPr lang="en-US" sz="1400" dirty="0" smtClean="0">
                          <a:effectLst/>
                        </a:rPr>
                        <a:t> </a:t>
                      </a:r>
                      <a:endParaRPr lang="en-US" sz="1400" dirty="0"/>
                    </a:p>
                  </a:txBody>
                  <a:tcPr marT="45712" marB="45712"/>
                </a:tc>
                <a:tc>
                  <a:txBody>
                    <a:bodyPr/>
                    <a:lstStyle/>
                    <a:p>
                      <a:pPr lvl="1"/>
                      <a:r>
                        <a:rPr lang="en-US" sz="1400" dirty="0" smtClean="0"/>
                        <a:t> 8 (50%)</a:t>
                      </a:r>
                      <a:endParaRPr lang="en-US" sz="1400" dirty="0"/>
                    </a:p>
                  </a:txBody>
                  <a:tcPr marT="45712" marB="45712"/>
                </a:tc>
                <a:tc>
                  <a:txBody>
                    <a:bodyPr/>
                    <a:lstStyle/>
                    <a:p>
                      <a:pPr lvl="1"/>
                      <a:r>
                        <a:rPr lang="en-US" sz="1400" dirty="0" smtClean="0"/>
                        <a:t>40 (39%)</a:t>
                      </a:r>
                      <a:endParaRPr lang="en-US" sz="1400" dirty="0"/>
                    </a:p>
                  </a:txBody>
                  <a:tcPr marT="45712" marB="45712"/>
                </a:tc>
              </a:tr>
              <a:tr h="400742">
                <a:tc>
                  <a:txBody>
                    <a:bodyPr/>
                    <a:lstStyle/>
                    <a:p>
                      <a:pPr lvl="1"/>
                      <a:r>
                        <a:rPr lang="en-US" sz="1400" b="0" kern="1200" dirty="0" smtClean="0">
                          <a:effectLst/>
                        </a:rPr>
                        <a:t>Delay or failure to seek care</a:t>
                      </a:r>
                      <a:r>
                        <a:rPr lang="en-US" sz="1400" b="0" dirty="0" smtClean="0">
                          <a:effectLst/>
                        </a:rPr>
                        <a:t> </a:t>
                      </a:r>
                      <a:endParaRPr lang="en-US" sz="1400" b="0" dirty="0"/>
                    </a:p>
                  </a:txBody>
                  <a:tcPr marT="45712" marB="45712"/>
                </a:tc>
                <a:tc>
                  <a:txBody>
                    <a:bodyPr/>
                    <a:lstStyle/>
                    <a:p>
                      <a:pPr lvl="1"/>
                      <a:r>
                        <a:rPr lang="en-US" sz="1400" b="0" dirty="0" smtClean="0"/>
                        <a:t>10 (63%)</a:t>
                      </a:r>
                      <a:endParaRPr lang="en-US" sz="1400" b="0" dirty="0"/>
                    </a:p>
                  </a:txBody>
                  <a:tcPr marT="45712" marB="45712"/>
                </a:tc>
                <a:tc>
                  <a:txBody>
                    <a:bodyPr/>
                    <a:lstStyle/>
                    <a:p>
                      <a:pPr lvl="1"/>
                      <a:r>
                        <a:rPr lang="en-US" sz="1400" b="0" dirty="0" smtClean="0"/>
                        <a:t>27 (26%)</a:t>
                      </a:r>
                      <a:endParaRPr lang="en-US" sz="1400" b="0" dirty="0"/>
                    </a:p>
                  </a:txBody>
                  <a:tcPr marT="45712" marB="45712"/>
                </a:tc>
              </a:tr>
              <a:tr h="400742">
                <a:tc>
                  <a:txBody>
                    <a:bodyPr/>
                    <a:lstStyle/>
                    <a:p>
                      <a:pPr lvl="1"/>
                      <a:r>
                        <a:rPr lang="en-US" sz="1400" b="0" kern="1200" dirty="0" smtClean="0">
                          <a:effectLst/>
                        </a:rPr>
                        <a:t>Lack of understanding the importance of a health event </a:t>
                      </a:r>
                      <a:endParaRPr lang="en-US" sz="1400" b="0" dirty="0"/>
                    </a:p>
                  </a:txBody>
                  <a:tcPr marT="45712" marB="45712"/>
                </a:tc>
                <a:tc>
                  <a:txBody>
                    <a:bodyPr/>
                    <a:lstStyle/>
                    <a:p>
                      <a:pPr lvl="1"/>
                      <a:r>
                        <a:rPr lang="en-US" sz="1400" b="0" dirty="0" smtClean="0"/>
                        <a:t> 9 (56%)</a:t>
                      </a:r>
                      <a:endParaRPr lang="en-US" sz="1400" b="0" dirty="0"/>
                    </a:p>
                  </a:txBody>
                  <a:tcPr marT="45712" marB="45712"/>
                </a:tc>
                <a:tc>
                  <a:txBody>
                    <a:bodyPr/>
                    <a:lstStyle/>
                    <a:p>
                      <a:pPr lvl="1"/>
                      <a:r>
                        <a:rPr lang="en-US" sz="1400" b="0" dirty="0" smtClean="0"/>
                        <a:t>16 (15%)</a:t>
                      </a:r>
                      <a:endParaRPr lang="en-US" sz="1400" b="0" dirty="0"/>
                    </a:p>
                  </a:txBody>
                  <a:tcPr marT="45712" marB="45712"/>
                </a:tc>
              </a:tr>
              <a:tr h="345254">
                <a:tc>
                  <a:txBody>
                    <a:bodyPr/>
                    <a:lstStyle/>
                    <a:p>
                      <a:r>
                        <a:rPr lang="en-US" sz="1800" dirty="0" smtClean="0"/>
                        <a:t>HEALTHCARE PROFESSIONALS</a:t>
                      </a:r>
                      <a:endParaRPr lang="en-US" sz="1800" b="1" dirty="0"/>
                    </a:p>
                  </a:txBody>
                  <a:tcPr marT="45712" marB="45712"/>
                </a:tc>
                <a:tc>
                  <a:txBody>
                    <a:bodyPr/>
                    <a:lstStyle/>
                    <a:p>
                      <a:r>
                        <a:rPr lang="en-US" sz="1800" dirty="0" smtClean="0"/>
                        <a:t>   24 (96%)</a:t>
                      </a:r>
                      <a:endParaRPr lang="en-US" sz="1800" b="1" dirty="0"/>
                    </a:p>
                  </a:txBody>
                  <a:tcPr marT="45712" marB="45712"/>
                </a:tc>
                <a:tc>
                  <a:txBody>
                    <a:bodyPr/>
                    <a:lstStyle/>
                    <a:p>
                      <a:r>
                        <a:rPr lang="en-US" sz="1800" dirty="0" smtClean="0"/>
                        <a:t>115 (79%)</a:t>
                      </a:r>
                      <a:endParaRPr lang="en-US" sz="1800" b="1" dirty="0"/>
                    </a:p>
                  </a:txBody>
                  <a:tcPr marT="45712" marB="45712"/>
                </a:tc>
              </a:tr>
              <a:tr h="437735">
                <a:tc>
                  <a:txBody>
                    <a:bodyPr/>
                    <a:lstStyle/>
                    <a:p>
                      <a:pPr lvl="1"/>
                      <a:r>
                        <a:rPr lang="en-US" sz="1600" b="1" dirty="0" smtClean="0"/>
                        <a:t>Delay in diagnosis</a:t>
                      </a:r>
                      <a:endParaRPr lang="en-US" sz="1600" b="1" dirty="0"/>
                    </a:p>
                  </a:txBody>
                  <a:tcPr marT="45712" marB="45712"/>
                </a:tc>
                <a:tc>
                  <a:txBody>
                    <a:bodyPr/>
                    <a:lstStyle/>
                    <a:p>
                      <a:pPr marL="457200" lvl="1" indent="-230188"/>
                      <a:r>
                        <a:rPr lang="en-US" sz="1600" b="1" dirty="0" smtClean="0"/>
                        <a:t>22 (92%)</a:t>
                      </a:r>
                      <a:endParaRPr lang="en-US" sz="1600" b="1" dirty="0"/>
                    </a:p>
                  </a:txBody>
                  <a:tcPr marT="45712" marB="45712"/>
                </a:tc>
                <a:tc>
                  <a:txBody>
                    <a:bodyPr/>
                    <a:lstStyle/>
                    <a:p>
                      <a:pPr marL="515938" lvl="1" indent="-288925"/>
                      <a:r>
                        <a:rPr lang="en-US" sz="1600" b="1" dirty="0" smtClean="0"/>
                        <a:t>62 (54%) </a:t>
                      </a:r>
                      <a:endParaRPr lang="en-US" sz="1600" b="1" dirty="0"/>
                    </a:p>
                  </a:txBody>
                  <a:tcPr marT="45712" marB="45712"/>
                </a:tc>
              </a:tr>
              <a:tr h="437735">
                <a:tc>
                  <a:txBody>
                    <a:bodyPr/>
                    <a:lstStyle/>
                    <a:p>
                      <a:pPr lvl="1"/>
                      <a:r>
                        <a:rPr lang="en-US" sz="1600" b="1" dirty="0" smtClean="0"/>
                        <a:t>Use of ineffective treatment</a:t>
                      </a:r>
                      <a:endParaRPr lang="en-US" sz="1600" b="1" dirty="0"/>
                    </a:p>
                  </a:txBody>
                  <a:tcPr marT="45712" marB="45712"/>
                </a:tc>
                <a:tc>
                  <a:txBody>
                    <a:bodyPr/>
                    <a:lstStyle/>
                    <a:p>
                      <a:pPr marL="457200" lvl="1" indent="-230188"/>
                      <a:r>
                        <a:rPr lang="en-US" sz="1600" b="1" dirty="0" smtClean="0"/>
                        <a:t>19 (79%)</a:t>
                      </a:r>
                      <a:endParaRPr lang="en-US" sz="1600" b="1" dirty="0"/>
                    </a:p>
                  </a:txBody>
                  <a:tcPr marT="45712" marB="45712"/>
                </a:tc>
                <a:tc>
                  <a:txBody>
                    <a:bodyPr/>
                    <a:lstStyle/>
                    <a:p>
                      <a:pPr marL="457200" lvl="1" indent="-230188"/>
                      <a:r>
                        <a:rPr lang="en-US" sz="1600" b="1" dirty="0" smtClean="0"/>
                        <a:t>48 (42%)</a:t>
                      </a:r>
                      <a:endParaRPr lang="en-US" sz="1600" b="1" dirty="0"/>
                    </a:p>
                  </a:txBody>
                  <a:tcPr marT="45712" marB="45712"/>
                </a:tc>
              </a:tr>
              <a:tr h="400742">
                <a:tc>
                  <a:txBody>
                    <a:bodyPr/>
                    <a:lstStyle/>
                    <a:p>
                      <a:pPr lvl="1"/>
                      <a:r>
                        <a:rPr lang="en-US" sz="1400" dirty="0" smtClean="0"/>
                        <a:t>Misdiagnosis</a:t>
                      </a:r>
                      <a:endParaRPr lang="en-US" sz="1400" dirty="0"/>
                    </a:p>
                  </a:txBody>
                  <a:tcPr marT="45712" marB="45712"/>
                </a:tc>
                <a:tc>
                  <a:txBody>
                    <a:bodyPr/>
                    <a:lstStyle/>
                    <a:p>
                      <a:pPr lvl="1"/>
                      <a:r>
                        <a:rPr lang="en-US" sz="1400" dirty="0" smtClean="0"/>
                        <a:t>13 (54%)</a:t>
                      </a:r>
                      <a:endParaRPr lang="en-US" sz="1400" dirty="0"/>
                    </a:p>
                  </a:txBody>
                  <a:tcPr marT="45712" marB="45712"/>
                </a:tc>
                <a:tc>
                  <a:txBody>
                    <a:bodyPr/>
                    <a:lstStyle/>
                    <a:p>
                      <a:pPr lvl="1"/>
                      <a:r>
                        <a:rPr lang="en-US" sz="1400" dirty="0" smtClean="0"/>
                        <a:t>36 (31%)</a:t>
                      </a:r>
                      <a:endParaRPr lang="en-US" sz="1400" dirty="0"/>
                    </a:p>
                  </a:txBody>
                  <a:tcPr marT="45712" marB="45712"/>
                </a:tc>
              </a:tr>
              <a:tr h="400742">
                <a:tc>
                  <a:txBody>
                    <a:bodyPr/>
                    <a:lstStyle/>
                    <a:p>
                      <a:pPr lvl="1"/>
                      <a:r>
                        <a:rPr lang="en-US" sz="1400" dirty="0" smtClean="0"/>
                        <a:t>Failure to refer or seek consultation</a:t>
                      </a:r>
                      <a:endParaRPr lang="en-US" sz="1400" dirty="0"/>
                    </a:p>
                  </a:txBody>
                  <a:tcPr marT="45712" marB="45712"/>
                </a:tc>
                <a:tc>
                  <a:txBody>
                    <a:bodyPr/>
                    <a:lstStyle/>
                    <a:p>
                      <a:pPr lvl="1"/>
                      <a:r>
                        <a:rPr lang="en-US" sz="1400" dirty="0" smtClean="0"/>
                        <a:t> 6 (25%)</a:t>
                      </a:r>
                      <a:endParaRPr lang="en-US" sz="1400" dirty="0"/>
                    </a:p>
                  </a:txBody>
                  <a:tcPr marT="45712" marB="45712"/>
                </a:tc>
                <a:tc>
                  <a:txBody>
                    <a:bodyPr/>
                    <a:lstStyle/>
                    <a:p>
                      <a:pPr lvl="1"/>
                      <a:r>
                        <a:rPr lang="en-US" sz="1400" dirty="0" smtClean="0"/>
                        <a:t>26 (23%)</a:t>
                      </a:r>
                      <a:endParaRPr lang="en-US" sz="1400" dirty="0"/>
                    </a:p>
                  </a:txBody>
                  <a:tcPr marT="45712" marB="45712"/>
                </a:tc>
              </a:tr>
              <a:tr h="345254">
                <a:tc>
                  <a:txBody>
                    <a:bodyPr/>
                    <a:lstStyle/>
                    <a:p>
                      <a:pPr lvl="0"/>
                      <a:r>
                        <a:rPr lang="en-US" sz="1800" dirty="0" smtClean="0"/>
                        <a:t>HEALTHCARE FACILITY</a:t>
                      </a:r>
                      <a:endParaRPr lang="en-US" sz="1800" dirty="0"/>
                    </a:p>
                  </a:txBody>
                  <a:tcPr marT="45712" marB="45712"/>
                </a:tc>
                <a:tc>
                  <a:txBody>
                    <a:bodyPr/>
                    <a:lstStyle/>
                    <a:p>
                      <a:pPr lvl="0"/>
                      <a:r>
                        <a:rPr lang="en-US" sz="1800" dirty="0" smtClean="0"/>
                        <a:t>    12</a:t>
                      </a:r>
                      <a:r>
                        <a:rPr lang="en-US" sz="1800" baseline="0" dirty="0" smtClean="0"/>
                        <a:t> (48%)</a:t>
                      </a:r>
                      <a:endParaRPr lang="en-US" sz="1800" b="1" dirty="0"/>
                    </a:p>
                  </a:txBody>
                  <a:tcPr marT="45712" marB="45712"/>
                </a:tc>
                <a:tc>
                  <a:txBody>
                    <a:bodyPr/>
                    <a:lstStyle/>
                    <a:p>
                      <a:pPr lvl="0"/>
                      <a:r>
                        <a:rPr lang="en-US" sz="1800" kern="1200" dirty="0" smtClean="0">
                          <a:effectLst/>
                        </a:rPr>
                        <a:t>72 (50%) </a:t>
                      </a:r>
                      <a:endParaRPr lang="en-US" sz="1800" b="1" dirty="0"/>
                    </a:p>
                  </a:txBody>
                  <a:tcPr marT="45712" marB="45712"/>
                </a:tc>
              </a:tr>
            </a:tbl>
          </a:graphicData>
        </a:graphic>
      </p:graphicFrame>
      <p:sp>
        <p:nvSpPr>
          <p:cNvPr id="5" name="Rectangle 4"/>
          <p:cNvSpPr/>
          <p:nvPr/>
        </p:nvSpPr>
        <p:spPr>
          <a:xfrm>
            <a:off x="1562100" y="237232"/>
            <a:ext cx="7162800" cy="1077218"/>
          </a:xfrm>
          <a:prstGeom prst="rect">
            <a:avLst/>
          </a:prstGeom>
        </p:spPr>
        <p:txBody>
          <a:bodyPr wrap="square">
            <a:spAutoFit/>
          </a:bodyPr>
          <a:lstStyle/>
          <a:p>
            <a:pPr defTabSz="914400" eaLnBrk="0" fontAlgn="base" hangingPunct="0">
              <a:spcBef>
                <a:spcPct val="0"/>
              </a:spcBef>
              <a:spcAft>
                <a:spcPct val="0"/>
              </a:spcAft>
            </a:pPr>
            <a:r>
              <a:rPr lang="en-US" sz="3200" dirty="0">
                <a:solidFill>
                  <a:srgbClr val="000000"/>
                </a:solidFill>
                <a:latin typeface="Arial" charset="0"/>
                <a:ea typeface="ＭＳ Ｐゴシック" charset="0"/>
                <a:cs typeface="ＭＳ Ｐゴシック" charset="0"/>
              </a:rPr>
              <a:t>Factors Contributing to Pregnancy-Related Deaths, CA-PAMR 2002-2004</a:t>
            </a:r>
          </a:p>
        </p:txBody>
      </p:sp>
      <p:sp>
        <p:nvSpPr>
          <p:cNvPr id="2" name="Rectangle 1"/>
          <p:cNvSpPr/>
          <p:nvPr/>
        </p:nvSpPr>
        <p:spPr bwMode="auto">
          <a:xfrm>
            <a:off x="4775200" y="4711700"/>
            <a:ext cx="3378200" cy="8001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6" name="TextBox 5"/>
          <p:cNvSpPr txBox="1"/>
          <p:nvPr/>
        </p:nvSpPr>
        <p:spPr>
          <a:xfrm>
            <a:off x="8724900" y="6489700"/>
            <a:ext cx="441422" cy="369332"/>
          </a:xfrm>
          <a:prstGeom prst="rect">
            <a:avLst/>
          </a:prstGeom>
          <a:noFill/>
        </p:spPr>
        <p:txBody>
          <a:bodyPr wrap="none" rtlCol="0">
            <a:spAutoFit/>
          </a:bodyPr>
          <a:lstStyle/>
          <a:p>
            <a:r>
              <a:rPr lang="en-US" dirty="0" smtClean="0"/>
              <a:t>38</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30173849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278" y="681937"/>
            <a:ext cx="3727023" cy="877121"/>
          </a:xfrm>
        </p:spPr>
        <p:txBody>
          <a:bodyPr/>
          <a:lstStyle/>
          <a:p>
            <a:r>
              <a:rPr lang="en-US" sz="3200" dirty="0" smtClean="0"/>
              <a:t>Key Clinical Pearl</a:t>
            </a:r>
            <a:endParaRPr lang="en-US" sz="3200" dirty="0"/>
          </a:p>
        </p:txBody>
      </p:sp>
      <p:sp>
        <p:nvSpPr>
          <p:cNvPr id="3" name="Content Placeholder 2"/>
          <p:cNvSpPr>
            <a:spLocks noGrp="1"/>
          </p:cNvSpPr>
          <p:nvPr>
            <p:ph idx="1"/>
          </p:nvPr>
        </p:nvSpPr>
        <p:spPr>
          <a:xfrm>
            <a:off x="1308370" y="2035142"/>
            <a:ext cx="6692631" cy="2828958"/>
          </a:xfrm>
          <a:ln w="12700" cmpd="sng">
            <a:solidFill>
              <a:srgbClr val="000000"/>
            </a:solidFill>
          </a:ln>
        </p:spPr>
        <p:txBody>
          <a:bodyPr/>
          <a:lstStyle/>
          <a:p>
            <a:pPr marL="0" indent="0" algn="ctr">
              <a:lnSpc>
                <a:spcPct val="90000"/>
              </a:lnSpc>
              <a:buNone/>
            </a:pPr>
            <a:r>
              <a:rPr lang="en-US" dirty="0" smtClean="0"/>
              <a:t>An organized tool to identify “</a:t>
            </a:r>
            <a:r>
              <a:rPr lang="en-US" b="1" dirty="0" smtClean="0"/>
              <a:t>clinical signs</a:t>
            </a:r>
            <a:r>
              <a:rPr lang="en-US" dirty="0" smtClean="0"/>
              <a:t>,” of high concern or triggers can aid clinicians to recognize and respond in a more timely manner</a:t>
            </a:r>
            <a:r>
              <a:rPr lang="en-US" dirty="0"/>
              <a:t> </a:t>
            </a:r>
            <a:r>
              <a:rPr lang="en-US" dirty="0" smtClean="0"/>
              <a:t>to avoid delays in diagnosis and treatment.</a:t>
            </a:r>
          </a:p>
        </p:txBody>
      </p:sp>
      <p:sp>
        <p:nvSpPr>
          <p:cNvPr id="6" name="TextBox 5"/>
          <p:cNvSpPr txBox="1"/>
          <p:nvPr/>
        </p:nvSpPr>
        <p:spPr>
          <a:xfrm>
            <a:off x="8636000" y="6261100"/>
            <a:ext cx="441422" cy="369332"/>
          </a:xfrm>
          <a:prstGeom prst="rect">
            <a:avLst/>
          </a:prstGeom>
          <a:noFill/>
        </p:spPr>
        <p:txBody>
          <a:bodyPr wrap="none" rtlCol="0">
            <a:spAutoFit/>
          </a:bodyPr>
          <a:lstStyle/>
          <a:p>
            <a:r>
              <a:rPr lang="en-US" dirty="0" smtClean="0"/>
              <a:t>39</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3491713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4000"/>
          </a:schemeClr>
        </a:solidFill>
        <a:effectLst/>
      </p:bgPr>
    </p:bg>
    <p:spTree>
      <p:nvGrpSpPr>
        <p:cNvPr id="1" name=""/>
        <p:cNvGrpSpPr/>
        <p:nvPr/>
      </p:nvGrpSpPr>
      <p:grpSpPr>
        <a:xfrm>
          <a:off x="0" y="0"/>
          <a:ext cx="0" cy="0"/>
          <a:chOff x="0" y="0"/>
          <a:chExt cx="0" cy="0"/>
        </a:xfrm>
      </p:grpSpPr>
      <p:sp>
        <p:nvSpPr>
          <p:cNvPr id="18433" name="Rectangle 18"/>
          <p:cNvSpPr txBox="1">
            <a:spLocks noGrp="1" noChangeArrowheads="1"/>
          </p:cNvSpPr>
          <p:nvPr/>
        </p:nvSpPr>
        <p:spPr bwMode="auto">
          <a:xfrm>
            <a:off x="76202" y="6019801"/>
            <a:ext cx="8839199"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1400" dirty="0" smtClean="0">
                <a:solidFill>
                  <a:srgbClr val="0000CC"/>
                </a:solidFill>
                <a:latin typeface="Arial"/>
              </a:rPr>
              <a:t>Development of the California Toolkit ‘Improving Health Care Response to Preeclampsia’ was funded by the California Department of Public Health</a:t>
            </a:r>
            <a:r>
              <a:rPr lang="en-US" sz="1400" dirty="0">
                <a:solidFill>
                  <a:srgbClr val="0000CC"/>
                </a:solidFill>
                <a:latin typeface="Arial"/>
              </a:rPr>
              <a:t> </a:t>
            </a:r>
            <a:r>
              <a:rPr lang="en-US" sz="1400" dirty="0" smtClean="0">
                <a:solidFill>
                  <a:srgbClr val="0000CC"/>
                </a:solidFill>
                <a:latin typeface="Arial"/>
              </a:rPr>
              <a:t>(CDPH), Center for Family Health, Maternal Child and Adolescent Health (MCAH) Division, using federal Title V MCH funds.</a:t>
            </a:r>
            <a:endParaRPr lang="en-US" sz="1400" dirty="0">
              <a:solidFill>
                <a:srgbClr val="0000CC"/>
              </a:solidFill>
              <a:latin typeface="Arial"/>
            </a:endParaRPr>
          </a:p>
        </p:txBody>
      </p:sp>
      <p:sp>
        <p:nvSpPr>
          <p:cNvPr id="18436" name="Rectangle 4"/>
          <p:cNvSpPr>
            <a:spLocks noChangeArrowheads="1"/>
          </p:cNvSpPr>
          <p:nvPr/>
        </p:nvSpPr>
        <p:spPr bwMode="auto">
          <a:xfrm>
            <a:off x="152400" y="180340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50000"/>
              </a:spcBef>
              <a:spcAft>
                <a:spcPct val="0"/>
              </a:spcAft>
            </a:pPr>
            <a:r>
              <a:rPr lang="en-US" sz="4000" b="1" dirty="0">
                <a:solidFill>
                  <a:srgbClr val="000000"/>
                </a:solidFill>
                <a:latin typeface="Arial" charset="0"/>
                <a:ea typeface="ＭＳ Ｐゴシック" charset="0"/>
                <a:cs typeface="ＭＳ Ｐゴシック" charset="0"/>
              </a:rPr>
              <a:t>Preeclampsia Task Force Members</a:t>
            </a:r>
          </a:p>
        </p:txBody>
      </p:sp>
      <p:sp>
        <p:nvSpPr>
          <p:cNvPr id="3" name="TextBox 2"/>
          <p:cNvSpPr txBox="1"/>
          <p:nvPr/>
        </p:nvSpPr>
        <p:spPr>
          <a:xfrm>
            <a:off x="152400" y="2667000"/>
            <a:ext cx="4800600" cy="2831544"/>
          </a:xfrm>
          <a:prstGeom prst="rect">
            <a:avLst/>
          </a:prstGeom>
          <a:noFill/>
        </p:spPr>
        <p:txBody>
          <a:bodyPr wrap="square" rtlCol="0">
            <a:spAutoFit/>
          </a:bodyPr>
          <a:lstStyle/>
          <a:p>
            <a:pPr defTabSz="914400" eaLnBrk="0" fontAlgn="base" hangingPunct="0">
              <a:spcBef>
                <a:spcPct val="0"/>
              </a:spcBef>
              <a:spcAft>
                <a:spcPct val="0"/>
              </a:spcAft>
            </a:pPr>
            <a:r>
              <a:rPr lang="en-US" b="1" dirty="0">
                <a:solidFill>
                  <a:srgbClr val="000000"/>
                </a:solidFill>
                <a:latin typeface="Arial" charset="0"/>
                <a:ea typeface="ＭＳ Ｐゴシック" charset="0"/>
                <a:cs typeface="ＭＳ Ｐゴシック" charset="0"/>
              </a:rPr>
              <a:t>Maurice </a:t>
            </a:r>
            <a:r>
              <a:rPr lang="en-US" b="1" dirty="0" err="1">
                <a:solidFill>
                  <a:srgbClr val="000000"/>
                </a:solidFill>
                <a:latin typeface="Arial" charset="0"/>
                <a:ea typeface="ＭＳ Ｐゴシック" charset="0"/>
                <a:cs typeface="ＭＳ Ｐゴシック" charset="0"/>
              </a:rPr>
              <a:t>Druzin</a:t>
            </a:r>
            <a:r>
              <a:rPr lang="en-US" b="1" dirty="0">
                <a:solidFill>
                  <a:srgbClr val="000000"/>
                </a:solidFill>
                <a:latin typeface="Arial" charset="0"/>
                <a:ea typeface="ＭＳ Ｐゴシック" charset="0"/>
                <a:cs typeface="ＭＳ Ｐゴシック" charset="0"/>
              </a:rPr>
              <a:t>, MD – Stanford</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Elliott Main, MD – CMQCC</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Barbara Murphy, RN – CMQCC</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Tom Archer, MD – UCSD</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Ocean Berg, RN, CNS – SF General Hospital</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Brenda </a:t>
            </a:r>
            <a:r>
              <a:rPr lang="en-US" sz="1600" dirty="0" err="1">
                <a:solidFill>
                  <a:srgbClr val="000000"/>
                </a:solidFill>
                <a:latin typeface="Arial" charset="0"/>
                <a:ea typeface="ＭＳ Ｐゴシック" charset="0"/>
                <a:cs typeface="ＭＳ Ｐゴシック" charset="0"/>
              </a:rPr>
              <a:t>Chagolla</a:t>
            </a:r>
            <a:r>
              <a:rPr lang="en-US" sz="1600" dirty="0">
                <a:solidFill>
                  <a:srgbClr val="000000"/>
                </a:solidFill>
                <a:latin typeface="Arial" charset="0"/>
                <a:ea typeface="ＭＳ Ｐゴシック" charset="0"/>
                <a:cs typeface="ＭＳ Ｐゴシック" charset="0"/>
              </a:rPr>
              <a:t>, RNC, </a:t>
            </a:r>
            <a:r>
              <a:rPr lang="en-US" sz="1600" dirty="0" smtClean="0">
                <a:solidFill>
                  <a:srgbClr val="000000"/>
                </a:solidFill>
                <a:latin typeface="Arial" charset="0"/>
                <a:ea typeface="ＭＳ Ｐゴシック" charset="0"/>
                <a:cs typeface="ＭＳ Ｐゴシック" charset="0"/>
              </a:rPr>
              <a:t>CNS</a:t>
            </a:r>
            <a:r>
              <a:rPr lang="en-US" sz="1600" dirty="0">
                <a:solidFill>
                  <a:srgbClr val="000000"/>
                </a:solidFill>
                <a:latin typeface="Arial" charset="0"/>
                <a:ea typeface="ＭＳ Ｐゴシック" charset="0"/>
                <a:cs typeface="ＭＳ Ｐゴシック" charset="0"/>
              </a:rPr>
              <a:t> –</a:t>
            </a:r>
            <a:r>
              <a:rPr lang="en-US" sz="1600" dirty="0" smtClean="0">
                <a:solidFill>
                  <a:srgbClr val="000000"/>
                </a:solidFill>
                <a:latin typeface="Arial" charset="0"/>
                <a:ea typeface="ＭＳ Ｐゴシック" charset="0"/>
                <a:cs typeface="ＭＳ Ｐゴシック" charset="0"/>
              </a:rPr>
              <a:t> UC Davis</a:t>
            </a:r>
            <a:endParaRPr lang="en-US" sz="1600"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Holly Champagne, RNC, CNS – Kaiser </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Meredith </a:t>
            </a:r>
            <a:r>
              <a:rPr lang="en-US" sz="1600" dirty="0" err="1" smtClean="0">
                <a:solidFill>
                  <a:srgbClr val="000000"/>
                </a:solidFill>
                <a:latin typeface="Arial" charset="0"/>
                <a:ea typeface="ＭＳ Ｐゴシック" charset="0"/>
                <a:cs typeface="ＭＳ Ｐゴシック" charset="0"/>
              </a:rPr>
              <a:t>Drews</a:t>
            </a:r>
            <a:r>
              <a:rPr lang="en-US" sz="1600" dirty="0" smtClean="0">
                <a:solidFill>
                  <a:srgbClr val="000000"/>
                </a:solidFill>
                <a:latin typeface="Arial" charset="0"/>
                <a:ea typeface="ＭＳ Ｐゴシック" charset="0"/>
                <a:cs typeface="ＭＳ Ｐゴシック" charset="0"/>
              </a:rPr>
              <a:t> </a:t>
            </a:r>
            <a:r>
              <a:rPr lang="en-US" sz="1600" dirty="0">
                <a:solidFill>
                  <a:srgbClr val="000000"/>
                </a:solidFill>
                <a:latin typeface="Arial" charset="0"/>
                <a:ea typeface="ＭＳ Ｐゴシック" charset="0"/>
                <a:cs typeface="ＭＳ Ｐゴシック" charset="0"/>
              </a:rPr>
              <a:t>– Preeclampsia Foundation</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Racine Edwards-Silva, MD – UCLA Olive View</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Kristi Gabel, RNC CNS – RPPC Sacramento</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Thomas Kelly, MD – UCSD</a:t>
            </a:r>
          </a:p>
        </p:txBody>
      </p:sp>
      <p:sp>
        <p:nvSpPr>
          <p:cNvPr id="13" name="TextBox 12"/>
          <p:cNvSpPr txBox="1"/>
          <p:nvPr/>
        </p:nvSpPr>
        <p:spPr>
          <a:xfrm>
            <a:off x="4470400" y="2665036"/>
            <a:ext cx="4445000" cy="3354765"/>
          </a:xfrm>
          <a:prstGeom prst="rect">
            <a:avLst/>
          </a:prstGeom>
          <a:noFill/>
        </p:spPr>
        <p:txBody>
          <a:bodyPr wrap="square" rtlCol="0">
            <a:spAutoFit/>
          </a:bodyPr>
          <a:lstStyle/>
          <a:p>
            <a:pPr defTabSz="914400" eaLnBrk="0" fontAlgn="base" hangingPunct="0">
              <a:spcBef>
                <a:spcPct val="0"/>
              </a:spcBef>
              <a:spcAft>
                <a:spcPct val="0"/>
              </a:spcAft>
            </a:pPr>
            <a:r>
              <a:rPr lang="en-US" b="1" dirty="0">
                <a:solidFill>
                  <a:srgbClr val="000000"/>
                </a:solidFill>
                <a:latin typeface="Arial" charset="0"/>
                <a:ea typeface="ＭＳ Ｐゴシック" charset="0"/>
                <a:cs typeface="ＭＳ Ｐゴシック" charset="0"/>
              </a:rPr>
              <a:t>Larry Shields, MD – Dignity Health</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Nancy Peterson, RNC, PNNP – CMQCC</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Christine Morton, PhD – CMQCC</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Sarah Kilpatrick, MD – Cedars Sinai	</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Richard Lee, MD – </a:t>
            </a:r>
            <a:r>
              <a:rPr lang="en-US" sz="1600" dirty="0" smtClean="0">
                <a:solidFill>
                  <a:srgbClr val="000000"/>
                </a:solidFill>
                <a:latin typeface="Arial" charset="0"/>
                <a:ea typeface="ＭＳ Ｐゴシック" charset="0"/>
                <a:cs typeface="ＭＳ Ｐゴシック" charset="0"/>
              </a:rPr>
              <a:t>Univ. of Southern California</a:t>
            </a:r>
            <a:endParaRPr lang="en-US" sz="1600"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Audrey Lyndon PhD, RNC – </a:t>
            </a:r>
            <a:r>
              <a:rPr lang="en-US" sz="1600" dirty="0" smtClean="0">
                <a:solidFill>
                  <a:srgbClr val="000000"/>
                </a:solidFill>
                <a:latin typeface="Arial" charset="0"/>
                <a:ea typeface="ＭＳ Ｐゴシック" charset="0"/>
                <a:cs typeface="ＭＳ Ｐゴシック" charset="0"/>
              </a:rPr>
              <a:t>UC San Francisco</a:t>
            </a:r>
            <a:endParaRPr lang="en-US" sz="1600"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Mark Meyer, MD – Kaiser SD</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Valerie Cape – CMQCC</a:t>
            </a:r>
          </a:p>
          <a:p>
            <a:pPr defTabSz="914400" eaLnBrk="0" fontAlgn="base" hangingPunct="0">
              <a:spcBef>
                <a:spcPct val="0"/>
              </a:spcBef>
              <a:spcAft>
                <a:spcPct val="0"/>
              </a:spcAft>
            </a:pPr>
            <a:r>
              <a:rPr lang="en-US" sz="1600" dirty="0" err="1">
                <a:solidFill>
                  <a:srgbClr val="000000"/>
                </a:solidFill>
                <a:latin typeface="Arial" charset="0"/>
                <a:ea typeface="ＭＳ Ｐゴシック" charset="0"/>
                <a:cs typeface="ＭＳ Ｐゴシック" charset="0"/>
              </a:rPr>
              <a:t>Eleni</a:t>
            </a:r>
            <a:r>
              <a:rPr lang="en-US" sz="1600" dirty="0">
                <a:solidFill>
                  <a:srgbClr val="000000"/>
                </a:solidFill>
                <a:latin typeface="Arial" charset="0"/>
                <a:ea typeface="ＭＳ Ｐゴシック" charset="0"/>
                <a:cs typeface="ＭＳ Ｐゴシック" charset="0"/>
              </a:rPr>
              <a:t> </a:t>
            </a:r>
            <a:r>
              <a:rPr lang="en-US" sz="1600" dirty="0" err="1">
                <a:solidFill>
                  <a:srgbClr val="000000"/>
                </a:solidFill>
                <a:latin typeface="Arial" charset="0"/>
                <a:ea typeface="ＭＳ Ｐゴシック" charset="0"/>
                <a:cs typeface="ＭＳ Ｐゴシック" charset="0"/>
              </a:rPr>
              <a:t>Tsigas</a:t>
            </a:r>
            <a:r>
              <a:rPr lang="en-US" sz="1600" dirty="0">
                <a:solidFill>
                  <a:srgbClr val="000000"/>
                </a:solidFill>
                <a:latin typeface="Arial" charset="0"/>
                <a:ea typeface="ＭＳ Ｐゴシック" charset="0"/>
                <a:cs typeface="ＭＳ Ｐゴシック" charset="0"/>
              </a:rPr>
              <a:t> – Preeclampsia Foundation</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Linda </a:t>
            </a:r>
            <a:r>
              <a:rPr lang="en-US" sz="1600" dirty="0" smtClean="0">
                <a:solidFill>
                  <a:srgbClr val="000000"/>
                </a:solidFill>
                <a:latin typeface="Arial" charset="0"/>
                <a:ea typeface="ＭＳ Ｐゴシック" charset="0"/>
                <a:cs typeface="ＭＳ Ｐゴシック" charset="0"/>
              </a:rPr>
              <a:t>Walsh, </a:t>
            </a:r>
            <a:r>
              <a:rPr lang="en-US" sz="1600" dirty="0">
                <a:solidFill>
                  <a:srgbClr val="000000"/>
                </a:solidFill>
                <a:latin typeface="Arial" charset="0"/>
                <a:ea typeface="ＭＳ Ｐゴシック" charset="0"/>
                <a:cs typeface="ＭＳ Ｐゴシック" charset="0"/>
              </a:rPr>
              <a:t>PhD, CNM – </a:t>
            </a:r>
            <a:r>
              <a:rPr lang="en-US" sz="1600" dirty="0" smtClean="0">
                <a:solidFill>
                  <a:srgbClr val="000000"/>
                </a:solidFill>
                <a:latin typeface="Arial" charset="0"/>
                <a:ea typeface="ＭＳ Ｐゴシック" charset="0"/>
                <a:cs typeface="ＭＳ Ｐゴシック" charset="0"/>
              </a:rPr>
              <a:t>UC San Francisco</a:t>
            </a:r>
            <a:endParaRPr lang="en-US" sz="1600"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Mark </a:t>
            </a:r>
            <a:r>
              <a:rPr lang="en-US" sz="1600" dirty="0" err="1">
                <a:solidFill>
                  <a:srgbClr val="000000"/>
                </a:solidFill>
                <a:latin typeface="Arial" charset="0"/>
                <a:ea typeface="ＭＳ Ｐゴシック" charset="0"/>
                <a:cs typeface="ＭＳ Ｐゴシック" charset="0"/>
              </a:rPr>
              <a:t>Zakowski</a:t>
            </a:r>
            <a:r>
              <a:rPr lang="en-US" sz="1600" dirty="0">
                <a:solidFill>
                  <a:srgbClr val="000000"/>
                </a:solidFill>
                <a:latin typeface="Arial" charset="0"/>
                <a:ea typeface="ＭＳ Ｐゴシック" charset="0"/>
                <a:cs typeface="ＭＳ Ｐゴシック" charset="0"/>
              </a:rPr>
              <a:t>, MD – Cedars Sinai</a:t>
            </a:r>
          </a:p>
          <a:p>
            <a:pPr defTabSz="914400" eaLnBrk="0" fontAlgn="base" hangingPunct="0">
              <a:spcBef>
                <a:spcPct val="0"/>
              </a:spcBef>
              <a:spcAft>
                <a:spcPct val="0"/>
              </a:spcAft>
            </a:pPr>
            <a:r>
              <a:rPr lang="en-US" sz="1600" dirty="0">
                <a:solidFill>
                  <a:srgbClr val="000000"/>
                </a:solidFill>
                <a:latin typeface="Arial" charset="0"/>
                <a:ea typeface="ＭＳ Ｐゴシック" charset="0"/>
                <a:cs typeface="ＭＳ Ｐゴシック" charset="0"/>
              </a:rPr>
              <a:t>Connie Mitchell, MD, MPH </a:t>
            </a:r>
            <a:r>
              <a:rPr lang="en-US" sz="1600" dirty="0" smtClean="0">
                <a:solidFill>
                  <a:srgbClr val="000000"/>
                </a:solidFill>
                <a:latin typeface="Arial" charset="0"/>
                <a:ea typeface="ＭＳ Ｐゴシック" charset="0"/>
                <a:cs typeface="ＭＳ Ｐゴシック" charset="0"/>
              </a:rPr>
              <a:t>– CDPH - </a:t>
            </a:r>
            <a:r>
              <a:rPr lang="en-US" sz="1600" dirty="0">
                <a:solidFill>
                  <a:srgbClr val="000000"/>
                </a:solidFill>
                <a:latin typeface="Arial" charset="0"/>
                <a:ea typeface="ＭＳ Ｐゴシック" charset="0"/>
                <a:cs typeface="ＭＳ Ｐゴシック" charset="0"/>
              </a:rPr>
              <a:t>MCAH</a:t>
            </a:r>
          </a:p>
          <a:p>
            <a:pPr defTabSz="914400" eaLnBrk="0" fontAlgn="base" hangingPunct="0">
              <a:spcBef>
                <a:spcPct val="0"/>
              </a:spcBef>
              <a:spcAft>
                <a:spcPct val="0"/>
              </a:spcAft>
            </a:pPr>
            <a:endParaRPr lang="en-US" dirty="0">
              <a:solidFill>
                <a:srgbClr val="000000"/>
              </a:solidFill>
              <a:latin typeface="Arial" charset="0"/>
              <a:ea typeface="ＭＳ Ｐゴシック" charset="0"/>
              <a:cs typeface="ＭＳ Ｐゴシック" charset="0"/>
            </a:endParaRPr>
          </a:p>
        </p:txBody>
      </p:sp>
      <p:sp>
        <p:nvSpPr>
          <p:cNvPr id="5" name="TextBox 4"/>
          <p:cNvSpPr txBox="1"/>
          <p:nvPr/>
        </p:nvSpPr>
        <p:spPr>
          <a:xfrm>
            <a:off x="8758879" y="6488668"/>
            <a:ext cx="313044" cy="369332"/>
          </a:xfrm>
          <a:prstGeom prst="rect">
            <a:avLst/>
          </a:prstGeom>
          <a:noFill/>
        </p:spPr>
        <p:txBody>
          <a:bodyPr wrap="none" rtlCol="0">
            <a:spAutoFit/>
          </a:bodyPr>
          <a:lstStyle/>
          <a:p>
            <a:r>
              <a:rPr lang="en-US" dirty="0" smtClean="0"/>
              <a:t>4</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912101" y="1484352"/>
            <a:ext cx="846778" cy="434380"/>
          </a:xfrm>
          <a:prstGeom prst="rect">
            <a:avLst/>
          </a:prstGeom>
          <a:noFill/>
          <a:ln>
            <a:noFill/>
          </a:ln>
        </p:spPr>
      </p:pic>
    </p:spTree>
    <p:extLst>
      <p:ext uri="{BB962C8B-B14F-4D97-AF65-F5344CB8AC3E}">
        <p14:creationId xmlns:p14="http://schemas.microsoft.com/office/powerpoint/2010/main" val="174553666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618464" y="71670"/>
            <a:ext cx="8229600" cy="827868"/>
          </a:xfrm>
        </p:spPr>
        <p:txBody>
          <a:bodyPr/>
          <a:lstStyle/>
          <a:p>
            <a:pPr algn="ctr"/>
            <a:r>
              <a:rPr lang="en-US" b="1" dirty="0">
                <a:cs typeface="Helvetica"/>
              </a:rPr>
              <a:t>Preeclampsia Early Recognition Tool</a:t>
            </a:r>
          </a:p>
        </p:txBody>
      </p:sp>
      <p:sp>
        <p:nvSpPr>
          <p:cNvPr id="5" name="TextBox 4"/>
          <p:cNvSpPr txBox="1"/>
          <p:nvPr/>
        </p:nvSpPr>
        <p:spPr>
          <a:xfrm>
            <a:off x="8572500" y="6400800"/>
            <a:ext cx="441422" cy="369332"/>
          </a:xfrm>
          <a:prstGeom prst="rect">
            <a:avLst/>
          </a:prstGeom>
          <a:noFill/>
        </p:spPr>
        <p:txBody>
          <a:bodyPr wrap="none" rtlCol="0">
            <a:spAutoFit/>
          </a:bodyPr>
          <a:lstStyle/>
          <a:p>
            <a:r>
              <a:rPr lang="en-US" dirty="0" smtClean="0"/>
              <a:t>40</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00881" y="261442"/>
            <a:ext cx="1003300" cy="638096"/>
          </a:xfrm>
          <a:prstGeom prst="rect">
            <a:avLst/>
          </a:prstGeom>
          <a:noFill/>
          <a:ln>
            <a:noFill/>
          </a:ln>
        </p:spPr>
      </p:pic>
      <p:pic>
        <p:nvPicPr>
          <p:cNvPr id="4" name="Picture 3" descr="Screen Shot 2013-12-19 at 3.48.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250" y="736600"/>
            <a:ext cx="6565900" cy="5905500"/>
          </a:xfrm>
          <a:prstGeom prst="rect">
            <a:avLst/>
          </a:prstGeom>
        </p:spPr>
      </p:pic>
    </p:spTree>
    <p:extLst>
      <p:ext uri="{BB962C8B-B14F-4D97-AF65-F5344CB8AC3E}">
        <p14:creationId xmlns:p14="http://schemas.microsoft.com/office/powerpoint/2010/main" val="357837486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2476500" y="111239"/>
            <a:ext cx="6667500" cy="990600"/>
          </a:xfrm>
        </p:spPr>
        <p:txBody>
          <a:bodyPr/>
          <a:lstStyle/>
          <a:p>
            <a:r>
              <a:rPr lang="en-US" sz="3200" dirty="0" smtClean="0">
                <a:cs typeface="Helvetica"/>
              </a:rPr>
              <a:t>Clinical Signs to Watch for:</a:t>
            </a:r>
            <a:endParaRPr lang="en-US" sz="3200" dirty="0">
              <a:cs typeface="Helvetica"/>
            </a:endParaRPr>
          </a:p>
        </p:txBody>
      </p:sp>
      <p:pic>
        <p:nvPicPr>
          <p:cNvPr id="2" name="Picture 1" descr="Screen Shot 2013-10-30 at 3.02.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1" y="1281427"/>
            <a:ext cx="8599276" cy="4230374"/>
          </a:xfrm>
          <a:prstGeom prst="rect">
            <a:avLst/>
          </a:prstGeom>
        </p:spPr>
      </p:pic>
      <p:sp>
        <p:nvSpPr>
          <p:cNvPr id="5" name="TextBox 4"/>
          <p:cNvSpPr txBox="1"/>
          <p:nvPr/>
        </p:nvSpPr>
        <p:spPr>
          <a:xfrm>
            <a:off x="419102" y="5981701"/>
            <a:ext cx="1073143" cy="307777"/>
          </a:xfrm>
          <a:prstGeom prst="rect">
            <a:avLst/>
          </a:prstGeom>
          <a:noFill/>
        </p:spPr>
        <p:txBody>
          <a:bodyPr wrap="none" rtlCol="0">
            <a:spAutoFit/>
          </a:bodyPr>
          <a:lstStyle/>
          <a:p>
            <a:r>
              <a:rPr lang="en-US" sz="1400" dirty="0" smtClean="0"/>
              <a:t>10.30.13v1</a:t>
            </a:r>
            <a:endParaRPr lang="en-US" sz="1400" dirty="0"/>
          </a:p>
        </p:txBody>
      </p:sp>
      <p:sp>
        <p:nvSpPr>
          <p:cNvPr id="6" name="TextBox 5"/>
          <p:cNvSpPr txBox="1"/>
          <p:nvPr/>
        </p:nvSpPr>
        <p:spPr>
          <a:xfrm>
            <a:off x="8661400" y="6388100"/>
            <a:ext cx="441422" cy="369332"/>
          </a:xfrm>
          <a:prstGeom prst="rect">
            <a:avLst/>
          </a:prstGeom>
          <a:noFill/>
        </p:spPr>
        <p:txBody>
          <a:bodyPr wrap="none" rtlCol="0">
            <a:spAutoFit/>
          </a:bodyPr>
          <a:lstStyle/>
          <a:p>
            <a:r>
              <a:rPr lang="en-US" dirty="0" smtClean="0"/>
              <a:t>41</a:t>
            </a:r>
            <a:endParaRPr lang="en-US" dirty="0"/>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152159699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300" y="438150"/>
            <a:ext cx="6642100" cy="857250"/>
          </a:xfrm>
        </p:spPr>
        <p:txBody>
          <a:bodyPr/>
          <a:lstStyle/>
          <a:p>
            <a:pPr algn="ctr"/>
            <a:r>
              <a:rPr lang="en-US" sz="3200" dirty="0" smtClean="0"/>
              <a:t>Eclampsia</a:t>
            </a:r>
            <a:endParaRPr lang="en-US" sz="3200" dirty="0"/>
          </a:p>
        </p:txBody>
      </p:sp>
      <p:sp>
        <p:nvSpPr>
          <p:cNvPr id="3" name="Content Placeholder 2"/>
          <p:cNvSpPr>
            <a:spLocks noGrp="1"/>
          </p:cNvSpPr>
          <p:nvPr>
            <p:ph idx="1"/>
          </p:nvPr>
        </p:nvSpPr>
        <p:spPr>
          <a:xfrm>
            <a:off x="457200" y="1685924"/>
            <a:ext cx="8229600" cy="4181475"/>
          </a:xfrm>
        </p:spPr>
        <p:txBody>
          <a:bodyPr/>
          <a:lstStyle/>
          <a:p>
            <a:r>
              <a:rPr lang="en-US" sz="2800" dirty="0" smtClean="0"/>
              <a:t>Eclampsia is defined as NEW ONSET </a:t>
            </a:r>
            <a:r>
              <a:rPr lang="en-US" sz="2800" i="1" dirty="0" smtClean="0"/>
              <a:t>grand mal </a:t>
            </a:r>
            <a:r>
              <a:rPr lang="en-US" sz="2800" dirty="0" smtClean="0"/>
              <a:t>seizures in a woman with preeclampsia</a:t>
            </a:r>
          </a:p>
          <a:p>
            <a:endParaRPr lang="en-US" sz="2800" dirty="0" smtClean="0"/>
          </a:p>
          <a:p>
            <a:r>
              <a:rPr lang="en-US" sz="2800" dirty="0" smtClean="0"/>
              <a:t>Incidence  is 1 in 1,000 deliveries in U.S.</a:t>
            </a:r>
          </a:p>
          <a:p>
            <a:endParaRPr lang="en-US" sz="2800" dirty="0" smtClean="0"/>
          </a:p>
          <a:p>
            <a:r>
              <a:rPr lang="en-US" sz="2800" dirty="0" smtClean="0"/>
              <a:t>Mortality from eclampsia ranges from approximately 1% in the developed world, to as high as 15% in the developing world</a:t>
            </a:r>
            <a:endParaRPr lang="en-US" sz="2800" dirty="0"/>
          </a:p>
        </p:txBody>
      </p:sp>
      <p:sp>
        <p:nvSpPr>
          <p:cNvPr id="4" name="TextBox 3"/>
          <p:cNvSpPr txBox="1"/>
          <p:nvPr/>
        </p:nvSpPr>
        <p:spPr>
          <a:xfrm>
            <a:off x="457200" y="6153150"/>
            <a:ext cx="8331200" cy="523220"/>
          </a:xfrm>
          <a:prstGeom prst="rect">
            <a:avLst/>
          </a:prstGeom>
          <a:noFill/>
        </p:spPr>
        <p:txBody>
          <a:bodyPr wrap="square" rtlCol="0">
            <a:spAutoFit/>
          </a:bodyPr>
          <a:lstStyle/>
          <a:p>
            <a:pPr marL="0" lvl="1"/>
            <a:r>
              <a:rPr lang="en-US" sz="1400" dirty="0" err="1"/>
              <a:t>Ghulmiyyah</a:t>
            </a:r>
            <a:r>
              <a:rPr lang="en-US" sz="1400" dirty="0"/>
              <a:t> L, </a:t>
            </a:r>
            <a:r>
              <a:rPr lang="en-US" sz="1400" dirty="0" err="1"/>
              <a:t>Sabai</a:t>
            </a:r>
            <a:r>
              <a:rPr lang="en-US" sz="1400" dirty="0"/>
              <a:t> BM. Maternal Mortality from Preeclampsia/Eclampsia. </a:t>
            </a:r>
            <a:r>
              <a:rPr lang="en-US" sz="1400" dirty="0" err="1"/>
              <a:t>Semin</a:t>
            </a:r>
            <a:r>
              <a:rPr lang="en-US" sz="1400" dirty="0"/>
              <a:t> </a:t>
            </a:r>
            <a:r>
              <a:rPr lang="en-US" sz="1400" dirty="0" err="1"/>
              <a:t>Perinatol</a:t>
            </a:r>
            <a:r>
              <a:rPr lang="en-US" sz="1400" dirty="0"/>
              <a:t> 2012;36:56-59.</a:t>
            </a:r>
          </a:p>
        </p:txBody>
      </p:sp>
      <p:sp>
        <p:nvSpPr>
          <p:cNvPr id="6" name="TextBox 5"/>
          <p:cNvSpPr txBox="1"/>
          <p:nvPr/>
        </p:nvSpPr>
        <p:spPr>
          <a:xfrm>
            <a:off x="8674100" y="6413500"/>
            <a:ext cx="441422" cy="369332"/>
          </a:xfrm>
          <a:prstGeom prst="rect">
            <a:avLst/>
          </a:prstGeom>
          <a:noFill/>
        </p:spPr>
        <p:txBody>
          <a:bodyPr wrap="none" rtlCol="0">
            <a:spAutoFit/>
          </a:bodyPr>
          <a:lstStyle/>
          <a:p>
            <a:r>
              <a:rPr lang="en-US" dirty="0" smtClean="0"/>
              <a:t>42</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0" y="414568"/>
            <a:ext cx="6781800" cy="914400"/>
          </a:xfrm>
        </p:spPr>
        <p:txBody>
          <a:bodyPr/>
          <a:lstStyle/>
          <a:p>
            <a:r>
              <a:rPr lang="en-US" sz="3200" dirty="0" smtClean="0"/>
              <a:t>Characterization of Symptoms Immediately Preceding Eclampsia</a:t>
            </a:r>
            <a:endParaRPr lang="en-US" sz="3200" dirty="0"/>
          </a:p>
        </p:txBody>
      </p:sp>
      <p:sp>
        <p:nvSpPr>
          <p:cNvPr id="3" name="Content Placeholder 2"/>
          <p:cNvSpPr>
            <a:spLocks noGrp="1"/>
          </p:cNvSpPr>
          <p:nvPr>
            <p:ph idx="1"/>
          </p:nvPr>
        </p:nvSpPr>
        <p:spPr>
          <a:xfrm>
            <a:off x="168610" y="1549400"/>
            <a:ext cx="8614217" cy="4229101"/>
          </a:xfrm>
        </p:spPr>
        <p:txBody>
          <a:bodyPr/>
          <a:lstStyle/>
          <a:p>
            <a:r>
              <a:rPr lang="en-US" sz="2800" dirty="0" smtClean="0"/>
              <a:t>3,267 deliveries and 46 cases of </a:t>
            </a:r>
            <a:r>
              <a:rPr lang="en-US" sz="2800" dirty="0" err="1" smtClean="0"/>
              <a:t>eclampsia</a:t>
            </a:r>
            <a:r>
              <a:rPr lang="en-US" sz="2800" dirty="0" smtClean="0"/>
              <a:t> (1.4%)</a:t>
            </a:r>
          </a:p>
          <a:p>
            <a:r>
              <a:rPr lang="en-US" sz="2800" dirty="0" smtClean="0"/>
              <a:t>Most common prodromal neurological symptoms (regardless of the degree of hypertension OR whether the seizure occurred antepartum or postpartum):</a:t>
            </a:r>
          </a:p>
          <a:p>
            <a:pPr lvl="1"/>
            <a:r>
              <a:rPr lang="en-US" sz="2400" u="sng" dirty="0" smtClean="0"/>
              <a:t>Headaches (80%) </a:t>
            </a:r>
          </a:p>
          <a:p>
            <a:pPr lvl="1"/>
            <a:r>
              <a:rPr lang="en-US" sz="2400" u="sng" dirty="0"/>
              <a:t>V</a:t>
            </a:r>
            <a:r>
              <a:rPr lang="en-US" sz="2400" u="sng" dirty="0" smtClean="0"/>
              <a:t>isual </a:t>
            </a:r>
            <a:r>
              <a:rPr lang="en-US" sz="2400" u="sng" dirty="0"/>
              <a:t>d</a:t>
            </a:r>
            <a:r>
              <a:rPr lang="en-US" sz="2400" u="sng" dirty="0" smtClean="0"/>
              <a:t>isturbance (45%)</a:t>
            </a:r>
            <a:r>
              <a:rPr lang="en-US" sz="2400" dirty="0" smtClean="0"/>
              <a:t>, </a:t>
            </a:r>
          </a:p>
          <a:p>
            <a:r>
              <a:rPr lang="en-US" sz="2800" dirty="0" smtClean="0"/>
              <a:t>20% of women with eclampsia reported no neurologic symptoms before the seizure </a:t>
            </a:r>
          </a:p>
          <a:p>
            <a:pPr marL="0" indent="0">
              <a:buNone/>
            </a:pPr>
            <a:endParaRPr lang="en-US" sz="2800" dirty="0"/>
          </a:p>
          <a:p>
            <a:pPr marL="0" indent="0">
              <a:buNone/>
            </a:pPr>
            <a:r>
              <a:rPr lang="en-US" sz="1400" dirty="0" err="1" smtClean="0"/>
              <a:t>Cooray</a:t>
            </a:r>
            <a:r>
              <a:rPr lang="en-US" sz="1400" dirty="0" smtClean="0"/>
              <a:t> SD, Edmonds SM, Tong S, et al. Characterization of Symptoms Immediately Preceding Eclampsia. Obstetrics &amp; Gynecology, </a:t>
            </a:r>
            <a:r>
              <a:rPr lang="en-US" sz="1400" dirty="0" err="1" smtClean="0"/>
              <a:t>Vol</a:t>
            </a:r>
            <a:r>
              <a:rPr lang="en-US" sz="1400" dirty="0" smtClean="0"/>
              <a:t> 118(5):1000-1004, November 2011.</a:t>
            </a:r>
          </a:p>
          <a:p>
            <a:pPr marL="2286000" lvl="5" indent="0">
              <a:buNone/>
            </a:pPr>
            <a:endParaRPr lang="en-US" dirty="0"/>
          </a:p>
        </p:txBody>
      </p:sp>
      <p:sp>
        <p:nvSpPr>
          <p:cNvPr id="6" name="TextBox 5"/>
          <p:cNvSpPr txBox="1"/>
          <p:nvPr/>
        </p:nvSpPr>
        <p:spPr>
          <a:xfrm>
            <a:off x="8702578" y="6438900"/>
            <a:ext cx="441422" cy="369332"/>
          </a:xfrm>
          <a:prstGeom prst="rect">
            <a:avLst/>
          </a:prstGeom>
          <a:noFill/>
        </p:spPr>
        <p:txBody>
          <a:bodyPr wrap="none" rtlCol="0">
            <a:spAutoFit/>
          </a:bodyPr>
          <a:lstStyle/>
          <a:p>
            <a:r>
              <a:rPr lang="en-US" dirty="0" smtClean="0"/>
              <a:t>43</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391813804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222501"/>
            <a:ext cx="7772400" cy="3546475"/>
          </a:xfrm>
        </p:spPr>
        <p:txBody>
          <a:bodyPr/>
          <a:lstStyle/>
          <a:p>
            <a:pPr algn="ctr"/>
            <a:r>
              <a:rPr lang="en-US" dirty="0" smtClean="0"/>
              <a:t>Preeclampsia Toolkit Treatment Recommendations</a:t>
            </a:r>
            <a:endParaRPr lang="en-US" dirty="0"/>
          </a:p>
        </p:txBody>
      </p:sp>
      <p:pic>
        <p:nvPicPr>
          <p:cNvPr id="6"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61914"/>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610600" y="6375400"/>
            <a:ext cx="441422" cy="369332"/>
          </a:xfrm>
          <a:prstGeom prst="rect">
            <a:avLst/>
          </a:prstGeom>
          <a:noFill/>
        </p:spPr>
        <p:txBody>
          <a:bodyPr wrap="none" rtlCol="0">
            <a:spAutoFit/>
          </a:bodyPr>
          <a:lstStyle/>
          <a:p>
            <a:r>
              <a:rPr lang="en-US" dirty="0" smtClean="0"/>
              <a:t>44</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30716" y="446593"/>
            <a:ext cx="1003300" cy="638096"/>
          </a:xfrm>
          <a:prstGeom prst="rect">
            <a:avLst/>
          </a:prstGeom>
          <a:noFill/>
          <a:ln>
            <a:noFill/>
          </a:ln>
        </p:spPr>
      </p:pic>
    </p:spTree>
    <p:extLst>
      <p:ext uri="{BB962C8B-B14F-4D97-AF65-F5344CB8AC3E}">
        <p14:creationId xmlns:p14="http://schemas.microsoft.com/office/powerpoint/2010/main" val="217000544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716" y="355600"/>
            <a:ext cx="7363207" cy="914400"/>
          </a:xfrm>
        </p:spPr>
        <p:txBody>
          <a:bodyPr/>
          <a:lstStyle/>
          <a:p>
            <a:pPr algn="ctr"/>
            <a:r>
              <a:rPr lang="en-US" sz="3200" b="1" dirty="0" smtClean="0"/>
              <a:t>Preeclampsia Toolkit BP Treatment Recommendations</a:t>
            </a:r>
            <a:endParaRPr lang="en-US" sz="3200" b="1" dirty="0"/>
          </a:p>
        </p:txBody>
      </p:sp>
      <p:graphicFrame>
        <p:nvGraphicFramePr>
          <p:cNvPr id="5" name="Table 4"/>
          <p:cNvGraphicFramePr>
            <a:graphicFrameLocks noGrp="1"/>
          </p:cNvGraphicFramePr>
          <p:nvPr>
            <p:extLst>
              <p:ext uri="{D42A27DB-BD31-4B8C-83A1-F6EECF244321}">
                <p14:modId xmlns:p14="http://schemas.microsoft.com/office/powerpoint/2010/main" val="2162978833"/>
              </p:ext>
            </p:extLst>
          </p:nvPr>
        </p:nvGraphicFramePr>
        <p:xfrm>
          <a:off x="533400" y="1562100"/>
          <a:ext cx="8063523" cy="2796688"/>
        </p:xfrm>
        <a:graphic>
          <a:graphicData uri="http://schemas.openxmlformats.org/drawingml/2006/table">
            <a:tbl>
              <a:tblPr firstRow="1" bandRow="1">
                <a:tableStyleId>{5C22544A-7EE6-4342-B048-85BDC9FD1C3A}</a:tableStyleId>
              </a:tblPr>
              <a:tblGrid>
                <a:gridCol w="2213516"/>
                <a:gridCol w="2529732"/>
                <a:gridCol w="3320275"/>
              </a:tblGrid>
              <a:tr h="1905000">
                <a:tc>
                  <a:txBody>
                    <a:bodyPr/>
                    <a:lstStyle/>
                    <a:p>
                      <a:pPr algn="ctr"/>
                      <a:r>
                        <a:rPr lang="en-US" sz="2400" dirty="0" smtClean="0">
                          <a:solidFill>
                            <a:srgbClr val="000000"/>
                          </a:solidFill>
                        </a:rPr>
                        <a:t>Systolic</a:t>
                      </a:r>
                    </a:p>
                    <a:p>
                      <a:pPr algn="ctr"/>
                      <a:r>
                        <a:rPr lang="en-US" sz="2400" dirty="0" smtClean="0">
                          <a:solidFill>
                            <a:srgbClr val="000000"/>
                          </a:solidFill>
                        </a:rPr>
                        <a:t> ≥</a:t>
                      </a:r>
                      <a:r>
                        <a:rPr lang="en-US" sz="2400" baseline="0" dirty="0" smtClean="0">
                          <a:solidFill>
                            <a:srgbClr val="000000"/>
                          </a:solidFill>
                        </a:rPr>
                        <a:t> 160</a:t>
                      </a:r>
                      <a:endParaRPr lang="en-US" sz="2400" dirty="0" smtClean="0">
                        <a:solidFill>
                          <a:srgbClr val="000000"/>
                        </a:solidFill>
                      </a:endParaRPr>
                    </a:p>
                  </a:txBody>
                  <a:tcPr/>
                </a:tc>
                <a:tc>
                  <a:txBody>
                    <a:bodyPr/>
                    <a:lstStyle/>
                    <a:p>
                      <a:pPr algn="ctr"/>
                      <a:r>
                        <a:rPr lang="en-US" sz="2400" dirty="0" smtClean="0">
                          <a:solidFill>
                            <a:srgbClr val="000000"/>
                          </a:solidFill>
                        </a:rPr>
                        <a:t>Diastolic </a:t>
                      </a:r>
                    </a:p>
                    <a:p>
                      <a:pPr algn="ctr"/>
                      <a:r>
                        <a:rPr lang="en-US" sz="2400" dirty="0" smtClean="0">
                          <a:solidFill>
                            <a:srgbClr val="000000"/>
                          </a:solidFill>
                        </a:rPr>
                        <a:t>≥ 110</a:t>
                      </a:r>
                      <a:endParaRPr lang="en-US" sz="2400" dirty="0">
                        <a:solidFill>
                          <a:srgbClr val="000000"/>
                        </a:solidFill>
                      </a:endParaRPr>
                    </a:p>
                  </a:txBody>
                  <a:tcPr/>
                </a:tc>
                <a:tc>
                  <a:txBody>
                    <a:bodyPr/>
                    <a:lstStyle/>
                    <a:p>
                      <a:pPr algn="ctr"/>
                      <a:r>
                        <a:rPr lang="en-US" sz="2400" dirty="0" smtClean="0">
                          <a:solidFill>
                            <a:srgbClr val="000000"/>
                          </a:solidFill>
                        </a:rPr>
                        <a:t>Repeat BP and treat within </a:t>
                      </a:r>
                      <a:r>
                        <a:rPr lang="en-US" sz="2400" u="sng" dirty="0" smtClean="0">
                          <a:solidFill>
                            <a:srgbClr val="000000"/>
                          </a:solidFill>
                        </a:rPr>
                        <a:t>60 minutes </a:t>
                      </a:r>
                    </a:p>
                    <a:p>
                      <a:pPr algn="ctr"/>
                      <a:r>
                        <a:rPr lang="en-US" sz="2400" u="sng" dirty="0" smtClean="0">
                          <a:solidFill>
                            <a:srgbClr val="000000"/>
                          </a:solidFill>
                        </a:rPr>
                        <a:t>(ideally  ASAP)</a:t>
                      </a:r>
                      <a:endParaRPr lang="en-US" sz="2400" u="sng" dirty="0">
                        <a:solidFill>
                          <a:srgbClr val="000000"/>
                        </a:solidFill>
                      </a:endParaRPr>
                    </a:p>
                  </a:txBody>
                  <a:tcPr/>
                </a:tc>
              </a:tr>
              <a:tr h="891688">
                <a:tc>
                  <a:txBody>
                    <a:bodyPr/>
                    <a:lstStyle/>
                    <a:p>
                      <a:pPr algn="ctr"/>
                      <a:r>
                        <a:rPr lang="en-US" sz="2400" dirty="0" smtClean="0">
                          <a:solidFill>
                            <a:srgbClr val="000000"/>
                          </a:solidFill>
                        </a:rPr>
                        <a:t>≥155</a:t>
                      </a:r>
                    </a:p>
                  </a:txBody>
                  <a:tcPr/>
                </a:tc>
                <a:tc>
                  <a:txBody>
                    <a:bodyPr/>
                    <a:lstStyle/>
                    <a:p>
                      <a:pPr algn="ctr"/>
                      <a:r>
                        <a:rPr lang="en-US" sz="2400" dirty="0" smtClean="0">
                          <a:solidFill>
                            <a:srgbClr val="000000"/>
                          </a:solidFill>
                        </a:rPr>
                        <a:t>≥105-110</a:t>
                      </a:r>
                      <a:endParaRPr lang="en-US" sz="2400" dirty="0">
                        <a:solidFill>
                          <a:srgbClr val="000000"/>
                        </a:solidFill>
                      </a:endParaRPr>
                    </a:p>
                  </a:txBody>
                  <a:tcPr/>
                </a:tc>
                <a:tc>
                  <a:txBody>
                    <a:bodyPr/>
                    <a:lstStyle/>
                    <a:p>
                      <a:pPr algn="ctr"/>
                      <a:r>
                        <a:rPr lang="en-US" sz="2400" dirty="0" smtClean="0">
                          <a:solidFill>
                            <a:srgbClr val="000000"/>
                          </a:solidFill>
                        </a:rPr>
                        <a:t>Alternative triggers*</a:t>
                      </a:r>
                      <a:endParaRPr lang="en-US" sz="2400" dirty="0">
                        <a:solidFill>
                          <a:srgbClr val="000000"/>
                        </a:solidFill>
                      </a:endParaRPr>
                    </a:p>
                  </a:txBody>
                  <a:tcPr/>
                </a:tc>
              </a:tr>
            </a:tbl>
          </a:graphicData>
        </a:graphic>
      </p:graphicFrame>
      <p:sp>
        <p:nvSpPr>
          <p:cNvPr id="6" name="TextBox 5"/>
          <p:cNvSpPr txBox="1"/>
          <p:nvPr/>
        </p:nvSpPr>
        <p:spPr>
          <a:xfrm>
            <a:off x="165100" y="5330905"/>
            <a:ext cx="8610600" cy="1200328"/>
          </a:xfrm>
          <a:prstGeom prst="rect">
            <a:avLst/>
          </a:prstGeom>
          <a:noFill/>
        </p:spPr>
        <p:txBody>
          <a:bodyPr wrap="square" rtlCol="0">
            <a:spAutoFit/>
          </a:bodyPr>
          <a:lstStyle/>
          <a:p>
            <a:pPr defTabSz="914400" eaLnBrk="0" fontAlgn="base" hangingPunct="0">
              <a:spcBef>
                <a:spcPct val="0"/>
              </a:spcBef>
              <a:spcAft>
                <a:spcPct val="0"/>
              </a:spcAft>
            </a:pPr>
            <a:r>
              <a:rPr lang="en-US" sz="2400" b="1" dirty="0" smtClean="0">
                <a:solidFill>
                  <a:srgbClr val="000000"/>
                </a:solidFill>
                <a:latin typeface="Arial" charset="0"/>
                <a:ea typeface="ＭＳ Ｐゴシック" charset="0"/>
                <a:cs typeface="ＭＳ Ｐゴシック" charset="0"/>
              </a:rPr>
              <a:t>   Gestational </a:t>
            </a:r>
            <a:r>
              <a:rPr lang="en-US" sz="2400" b="1" dirty="0">
                <a:solidFill>
                  <a:srgbClr val="000000"/>
                </a:solidFill>
                <a:latin typeface="Arial" charset="0"/>
                <a:ea typeface="ＭＳ Ｐゴシック" charset="0"/>
                <a:cs typeface="ＭＳ Ｐゴシック" charset="0"/>
              </a:rPr>
              <a:t>HTN </a:t>
            </a:r>
            <a:r>
              <a:rPr lang="en-US" sz="2400" b="1" dirty="0" smtClean="0">
                <a:solidFill>
                  <a:srgbClr val="000000"/>
                </a:solidFill>
                <a:latin typeface="Arial" charset="0"/>
                <a:ea typeface="ＭＳ Ｐゴシック" charset="0"/>
                <a:cs typeface="ＭＳ Ｐゴシック" charset="0"/>
              </a:rPr>
              <a:t>-  Preeclampsia - Severe Preeclampsia </a:t>
            </a:r>
          </a:p>
          <a:p>
            <a:pPr algn="ctr" defTabSz="914400" eaLnBrk="0" fontAlgn="base" hangingPunct="0">
              <a:spcBef>
                <a:spcPct val="0"/>
              </a:spcBef>
              <a:spcAft>
                <a:spcPct val="0"/>
              </a:spcAft>
            </a:pPr>
            <a:r>
              <a:rPr lang="en-US" sz="2400" b="1" dirty="0" smtClean="0">
                <a:solidFill>
                  <a:srgbClr val="000000"/>
                </a:solidFill>
                <a:latin typeface="Arial" charset="0"/>
                <a:ea typeface="ＭＳ Ｐゴシック" charset="0"/>
                <a:cs typeface="ＭＳ Ｐゴシック" charset="0"/>
              </a:rPr>
              <a:t>						</a:t>
            </a:r>
          </a:p>
          <a:p>
            <a:pPr algn="ctr" defTabSz="914400" eaLnBrk="0" fontAlgn="base" hangingPunct="0">
              <a:spcBef>
                <a:spcPct val="0"/>
              </a:spcBef>
              <a:spcAft>
                <a:spcPct val="0"/>
              </a:spcAft>
            </a:pPr>
            <a:r>
              <a:rPr lang="en-US" sz="2400" b="1" dirty="0">
                <a:solidFill>
                  <a:srgbClr val="000000"/>
                </a:solidFill>
                <a:latin typeface="Arial" charset="0"/>
                <a:ea typeface="ＭＳ Ｐゴシック" charset="0"/>
                <a:cs typeface="ＭＳ Ｐゴシック" charset="0"/>
              </a:rPr>
              <a:t>	</a:t>
            </a:r>
            <a:r>
              <a:rPr lang="en-US" sz="2400" b="1" dirty="0" smtClean="0">
                <a:solidFill>
                  <a:srgbClr val="000000"/>
                </a:solidFill>
                <a:latin typeface="Arial" charset="0"/>
                <a:ea typeface="ＭＳ Ｐゴシック" charset="0"/>
                <a:cs typeface="ＭＳ Ｐゴシック" charset="0"/>
              </a:rPr>
              <a:t>												</a:t>
            </a:r>
            <a:endParaRPr lang="en-US" sz="2400" b="1" dirty="0">
              <a:solidFill>
                <a:srgbClr val="000000"/>
              </a:solidFill>
              <a:latin typeface="Arial" charset="0"/>
              <a:ea typeface="ＭＳ Ｐゴシック" charset="0"/>
              <a:cs typeface="ＭＳ Ｐゴシック" charset="0"/>
            </a:endParaRPr>
          </a:p>
        </p:txBody>
      </p:sp>
      <p:sp>
        <p:nvSpPr>
          <p:cNvPr id="8" name="TextBox 7"/>
          <p:cNvSpPr txBox="1"/>
          <p:nvPr/>
        </p:nvSpPr>
        <p:spPr>
          <a:xfrm>
            <a:off x="441707" y="4499908"/>
            <a:ext cx="7864093" cy="830997"/>
          </a:xfrm>
          <a:prstGeom prst="rect">
            <a:avLst/>
          </a:prstGeom>
          <a:noFill/>
        </p:spPr>
        <p:txBody>
          <a:bodyPr wrap="square" rtlCol="0">
            <a:spAutoFit/>
          </a:bodyPr>
          <a:lstStyle/>
          <a:p>
            <a:r>
              <a:rPr lang="en-US" sz="2400" b="1" dirty="0" smtClean="0"/>
              <a:t>These recommendations apply to all forms of hypertension in pregnancy:</a:t>
            </a:r>
            <a:endParaRPr lang="en-US" sz="2400" b="1" dirty="0"/>
          </a:p>
        </p:txBody>
      </p:sp>
      <p:sp>
        <p:nvSpPr>
          <p:cNvPr id="3" name="TextBox 2"/>
          <p:cNvSpPr txBox="1"/>
          <p:nvPr/>
        </p:nvSpPr>
        <p:spPr>
          <a:xfrm>
            <a:off x="340108" y="5931069"/>
            <a:ext cx="7864093" cy="738664"/>
          </a:xfrm>
          <a:prstGeom prst="rect">
            <a:avLst/>
          </a:prstGeom>
          <a:noFill/>
        </p:spPr>
        <p:txBody>
          <a:bodyPr wrap="square" rtlCol="0">
            <a:spAutoFit/>
          </a:bodyPr>
          <a:lstStyle/>
          <a:p>
            <a:r>
              <a:rPr lang="en-US" sz="1400" dirty="0" smtClean="0"/>
              <a:t>* Based on Martin 2005: Martin J, Thigpen B, Moore R, et al. Stroke and severe preeclampsia and eclampsia: a paradigm shift focusing on systolic blood pressure. </a:t>
            </a:r>
            <a:r>
              <a:rPr lang="en-US" sz="1400" dirty="0" err="1" smtClean="0"/>
              <a:t>Obstet</a:t>
            </a:r>
            <a:r>
              <a:rPr lang="en-US" sz="1400" dirty="0" smtClean="0"/>
              <a:t> </a:t>
            </a:r>
            <a:r>
              <a:rPr lang="en-US" sz="1400" dirty="0" err="1" smtClean="0"/>
              <a:t>Gynecol</a:t>
            </a:r>
            <a:r>
              <a:rPr lang="en-US" sz="1400" dirty="0" smtClean="0"/>
              <a:t> 2005; 105(2):246-254.</a:t>
            </a:r>
            <a:endParaRPr lang="en-US" sz="1400" dirty="0"/>
          </a:p>
        </p:txBody>
      </p:sp>
      <p:sp>
        <p:nvSpPr>
          <p:cNvPr id="9" name="TextBox 8"/>
          <p:cNvSpPr txBox="1"/>
          <p:nvPr/>
        </p:nvSpPr>
        <p:spPr>
          <a:xfrm>
            <a:off x="8661400" y="6451600"/>
            <a:ext cx="441422" cy="369332"/>
          </a:xfrm>
          <a:prstGeom prst="rect">
            <a:avLst/>
          </a:prstGeom>
          <a:noFill/>
        </p:spPr>
        <p:txBody>
          <a:bodyPr wrap="none" rtlCol="0">
            <a:spAutoFit/>
          </a:bodyPr>
          <a:lstStyle/>
          <a:p>
            <a:r>
              <a:rPr lang="en-US" dirty="0" smtClean="0"/>
              <a:t>45</a:t>
            </a:r>
            <a:endParaRPr lang="en-US"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343412166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OG PE 1.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9533" b="-1422"/>
          <a:stretch/>
        </p:blipFill>
        <p:spPr>
          <a:xfrm>
            <a:off x="0" y="78530"/>
            <a:ext cx="9144000" cy="4404570"/>
          </a:xfrm>
        </p:spPr>
      </p:pic>
      <p:pic>
        <p:nvPicPr>
          <p:cNvPr id="5" name="Picture 4" descr="ACOG PE 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8639"/>
            <a:ext cx="8826500" cy="2077736"/>
          </a:xfrm>
          <a:prstGeom prst="rect">
            <a:avLst/>
          </a:prstGeom>
        </p:spPr>
      </p:pic>
      <p:sp>
        <p:nvSpPr>
          <p:cNvPr id="6" name="Oval 5"/>
          <p:cNvSpPr/>
          <p:nvPr/>
        </p:nvSpPr>
        <p:spPr>
          <a:xfrm>
            <a:off x="4504613" y="5275881"/>
            <a:ext cx="4540551" cy="131049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8030645" y="6047632"/>
            <a:ext cx="65891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972301" y="3048001"/>
            <a:ext cx="2072863" cy="369332"/>
          </a:xfrm>
          <a:prstGeom prst="rect">
            <a:avLst/>
          </a:prstGeom>
          <a:noFill/>
        </p:spPr>
        <p:txBody>
          <a:bodyPr wrap="square" rtlCol="0">
            <a:spAutoFit/>
          </a:bodyPr>
          <a:lstStyle/>
          <a:p>
            <a:r>
              <a:rPr lang="en-US" b="1" dirty="0" smtClean="0">
                <a:solidFill>
                  <a:srgbClr val="FF0000"/>
                </a:solidFill>
              </a:rPr>
              <a:t>Reaffirmed 2012</a:t>
            </a:r>
            <a:endParaRPr lang="en-US" b="1" dirty="0">
              <a:solidFill>
                <a:srgbClr val="FF0000"/>
              </a:solidFill>
            </a:endParaRPr>
          </a:p>
        </p:txBody>
      </p:sp>
      <p:sp>
        <p:nvSpPr>
          <p:cNvPr id="9" name="TextBox 8"/>
          <p:cNvSpPr txBox="1"/>
          <p:nvPr/>
        </p:nvSpPr>
        <p:spPr>
          <a:xfrm>
            <a:off x="8712200" y="6426200"/>
            <a:ext cx="441422" cy="369332"/>
          </a:xfrm>
          <a:prstGeom prst="rect">
            <a:avLst/>
          </a:prstGeom>
          <a:noFill/>
        </p:spPr>
        <p:txBody>
          <a:bodyPr wrap="none" rtlCol="0">
            <a:spAutoFit/>
          </a:bodyPr>
          <a:lstStyle/>
          <a:p>
            <a:r>
              <a:rPr lang="en-US" dirty="0" smtClean="0"/>
              <a:t>46</a:t>
            </a:r>
            <a:endParaRPr lang="en-US" dirty="0"/>
          </a:p>
        </p:txBody>
      </p:sp>
    </p:spTree>
    <p:extLst>
      <p:ext uri="{BB962C8B-B14F-4D97-AF65-F5344CB8AC3E}">
        <p14:creationId xmlns:p14="http://schemas.microsoft.com/office/powerpoint/2010/main" val="305208016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46626527"/>
              </p:ext>
            </p:extLst>
          </p:nvPr>
        </p:nvGraphicFramePr>
        <p:xfrm>
          <a:off x="457200" y="1450746"/>
          <a:ext cx="8229600" cy="4625381"/>
        </p:xfrm>
        <a:graphic>
          <a:graphicData uri="http://schemas.openxmlformats.org/drawingml/2006/table">
            <a:tbl>
              <a:tblPr firstRow="1" bandRow="1">
                <a:tableStyleId>{5C22544A-7EE6-4342-B048-85BDC9FD1C3A}</a:tableStyleId>
              </a:tblPr>
              <a:tblGrid>
                <a:gridCol w="2743200"/>
                <a:gridCol w="2743200"/>
                <a:gridCol w="2743200"/>
              </a:tblGrid>
              <a:tr h="783963">
                <a:tc>
                  <a:txBody>
                    <a:bodyPr/>
                    <a:lstStyle/>
                    <a:p>
                      <a:r>
                        <a:rPr lang="en-US" sz="1800" dirty="0" smtClean="0">
                          <a:solidFill>
                            <a:srgbClr val="000000"/>
                          </a:solidFill>
                        </a:rPr>
                        <a:t>Measure</a:t>
                      </a:r>
                      <a:endParaRPr lang="en-US" sz="1800" dirty="0">
                        <a:solidFill>
                          <a:srgbClr val="000000"/>
                        </a:solidFill>
                      </a:endParaRPr>
                    </a:p>
                  </a:txBody>
                  <a:tcPr/>
                </a:tc>
                <a:tc>
                  <a:txBody>
                    <a:bodyPr/>
                    <a:lstStyle/>
                    <a:p>
                      <a:pPr algn="ctr"/>
                      <a:r>
                        <a:rPr lang="en-US" sz="1800" dirty="0" smtClean="0">
                          <a:solidFill>
                            <a:srgbClr val="000000"/>
                          </a:solidFill>
                        </a:rPr>
                        <a:t>Pregnancy Baseline (mm Hg)</a:t>
                      </a:r>
                      <a:endParaRPr lang="en-US" sz="1800" dirty="0">
                        <a:solidFill>
                          <a:srgbClr val="000000"/>
                        </a:solidFill>
                      </a:endParaRPr>
                    </a:p>
                  </a:txBody>
                  <a:tcPr/>
                </a:tc>
                <a:tc>
                  <a:txBody>
                    <a:bodyPr/>
                    <a:lstStyle/>
                    <a:p>
                      <a:pPr algn="ctr"/>
                      <a:r>
                        <a:rPr lang="en-US" sz="1800" dirty="0" smtClean="0">
                          <a:solidFill>
                            <a:srgbClr val="000000"/>
                          </a:solidFill>
                        </a:rPr>
                        <a:t>Pre-stroke</a:t>
                      </a:r>
                    </a:p>
                    <a:p>
                      <a:pPr algn="ctr"/>
                      <a:r>
                        <a:rPr lang="en-US" sz="1800" baseline="0" dirty="0" smtClean="0">
                          <a:solidFill>
                            <a:srgbClr val="000000"/>
                          </a:solidFill>
                        </a:rPr>
                        <a:t> (mm Hg)</a:t>
                      </a:r>
                      <a:endParaRPr lang="en-US" sz="1800" dirty="0">
                        <a:solidFill>
                          <a:srgbClr val="000000"/>
                        </a:solidFill>
                      </a:endParaRPr>
                    </a:p>
                  </a:txBody>
                  <a:tcPr/>
                </a:tc>
              </a:tr>
              <a:tr h="548774">
                <a:tc>
                  <a:txBody>
                    <a:bodyPr/>
                    <a:lstStyle/>
                    <a:p>
                      <a:r>
                        <a:rPr lang="en-US" sz="1800" dirty="0" smtClean="0">
                          <a:solidFill>
                            <a:srgbClr val="000000"/>
                          </a:solidFill>
                        </a:rPr>
                        <a:t>Mean systolic BP</a:t>
                      </a:r>
                      <a:endParaRPr lang="en-US" sz="1800" dirty="0">
                        <a:solidFill>
                          <a:srgbClr val="000000"/>
                        </a:solidFill>
                      </a:endParaRPr>
                    </a:p>
                  </a:txBody>
                  <a:tcPr/>
                </a:tc>
                <a:tc>
                  <a:txBody>
                    <a:bodyPr/>
                    <a:lstStyle/>
                    <a:p>
                      <a:pPr algn="ctr"/>
                      <a:r>
                        <a:rPr lang="en-US" sz="1800" dirty="0" smtClean="0">
                          <a:solidFill>
                            <a:srgbClr val="000000"/>
                          </a:solidFill>
                        </a:rPr>
                        <a:t>110.9</a:t>
                      </a:r>
                      <a:r>
                        <a:rPr lang="en-US" sz="1800" baseline="0" dirty="0" smtClean="0">
                          <a:solidFill>
                            <a:srgbClr val="000000"/>
                          </a:solidFill>
                        </a:rPr>
                        <a:t> </a:t>
                      </a:r>
                      <a:r>
                        <a:rPr lang="en-US" sz="1800" u="sng" baseline="0" dirty="0" smtClean="0">
                          <a:solidFill>
                            <a:srgbClr val="000000"/>
                          </a:solidFill>
                        </a:rPr>
                        <a:t>+</a:t>
                      </a:r>
                      <a:r>
                        <a:rPr lang="en-US" sz="1800" u="none" baseline="0" dirty="0" smtClean="0">
                          <a:solidFill>
                            <a:srgbClr val="000000"/>
                          </a:solidFill>
                        </a:rPr>
                        <a:t> 10.7 (n=25)</a:t>
                      </a:r>
                      <a:endParaRPr lang="en-US" sz="1800" u="sng" dirty="0">
                        <a:solidFill>
                          <a:srgbClr val="000000"/>
                        </a:solidFill>
                      </a:endParaRPr>
                    </a:p>
                  </a:txBody>
                  <a:tcPr/>
                </a:tc>
                <a:tc>
                  <a:txBody>
                    <a:bodyPr/>
                    <a:lstStyle/>
                    <a:p>
                      <a:pPr algn="ctr"/>
                      <a:r>
                        <a:rPr lang="en-US" sz="1800" dirty="0" smtClean="0">
                          <a:solidFill>
                            <a:srgbClr val="000000"/>
                          </a:solidFill>
                        </a:rPr>
                        <a:t>175.4 </a:t>
                      </a:r>
                      <a:r>
                        <a:rPr lang="en-US" sz="1800" u="sng" dirty="0" smtClean="0">
                          <a:solidFill>
                            <a:srgbClr val="000000"/>
                          </a:solidFill>
                        </a:rPr>
                        <a:t>+</a:t>
                      </a:r>
                      <a:r>
                        <a:rPr lang="en-US" sz="1800" dirty="0" smtClean="0">
                          <a:solidFill>
                            <a:srgbClr val="000000"/>
                          </a:solidFill>
                        </a:rPr>
                        <a:t> 9.7 (n=24)</a:t>
                      </a:r>
                      <a:endParaRPr lang="en-US" sz="1800" dirty="0">
                        <a:solidFill>
                          <a:srgbClr val="000000"/>
                        </a:solidFill>
                      </a:endParaRPr>
                    </a:p>
                  </a:txBody>
                  <a:tcPr/>
                </a:tc>
              </a:tr>
              <a:tr h="548774">
                <a:tc>
                  <a:txBody>
                    <a:bodyPr/>
                    <a:lstStyle/>
                    <a:p>
                      <a:r>
                        <a:rPr lang="en-US" sz="1800" dirty="0" smtClean="0">
                          <a:solidFill>
                            <a:srgbClr val="000000"/>
                          </a:solidFill>
                        </a:rPr>
                        <a:t>Systolic BP range</a:t>
                      </a:r>
                      <a:endParaRPr lang="en-US" sz="1800" dirty="0">
                        <a:solidFill>
                          <a:srgbClr val="000000"/>
                        </a:solidFill>
                      </a:endParaRPr>
                    </a:p>
                  </a:txBody>
                  <a:tcPr/>
                </a:tc>
                <a:tc>
                  <a:txBody>
                    <a:bodyPr/>
                    <a:lstStyle/>
                    <a:p>
                      <a:pPr algn="ctr"/>
                      <a:r>
                        <a:rPr lang="en-US" sz="1800" dirty="0" smtClean="0">
                          <a:solidFill>
                            <a:srgbClr val="000000"/>
                          </a:solidFill>
                        </a:rPr>
                        <a:t>90-136</a:t>
                      </a:r>
                      <a:endParaRPr lang="en-US" sz="1800" dirty="0">
                        <a:solidFill>
                          <a:srgbClr val="000000"/>
                        </a:solidFill>
                      </a:endParaRPr>
                    </a:p>
                  </a:txBody>
                  <a:tcPr/>
                </a:tc>
                <a:tc>
                  <a:txBody>
                    <a:bodyPr/>
                    <a:lstStyle/>
                    <a:p>
                      <a:pPr algn="ctr"/>
                      <a:r>
                        <a:rPr lang="en-US" sz="1800" dirty="0" smtClean="0">
                          <a:solidFill>
                            <a:srgbClr val="000000"/>
                          </a:solidFill>
                        </a:rPr>
                        <a:t>159-198</a:t>
                      </a:r>
                      <a:endParaRPr lang="en-US" sz="1800" dirty="0">
                        <a:solidFill>
                          <a:srgbClr val="000000"/>
                        </a:solidFill>
                      </a:endParaRPr>
                    </a:p>
                  </a:txBody>
                  <a:tcPr/>
                </a:tc>
              </a:tr>
              <a:tr h="548774">
                <a:tc>
                  <a:txBody>
                    <a:bodyPr/>
                    <a:lstStyle/>
                    <a:p>
                      <a:r>
                        <a:rPr lang="en-US" sz="1800" dirty="0" smtClean="0">
                          <a:solidFill>
                            <a:srgbClr val="000000"/>
                          </a:solidFill>
                        </a:rPr>
                        <a:t>Systolic</a:t>
                      </a:r>
                      <a:r>
                        <a:rPr lang="en-US" sz="1800" baseline="0" dirty="0" smtClean="0">
                          <a:solidFill>
                            <a:srgbClr val="000000"/>
                          </a:solidFill>
                        </a:rPr>
                        <a:t> BP % </a:t>
                      </a:r>
                      <a:r>
                        <a:rPr lang="en-US" sz="1800" u="sng" baseline="0" dirty="0" smtClean="0">
                          <a:solidFill>
                            <a:srgbClr val="000000"/>
                          </a:solidFill>
                        </a:rPr>
                        <a:t>&gt;</a:t>
                      </a:r>
                      <a:r>
                        <a:rPr lang="en-US" sz="1800" baseline="0" dirty="0" smtClean="0">
                          <a:solidFill>
                            <a:srgbClr val="000000"/>
                          </a:solidFill>
                        </a:rPr>
                        <a:t> 160</a:t>
                      </a:r>
                      <a:endParaRPr lang="en-US" sz="1800" dirty="0">
                        <a:solidFill>
                          <a:srgbClr val="000000"/>
                        </a:solidFill>
                      </a:endParaRPr>
                    </a:p>
                  </a:txBody>
                  <a:tcPr/>
                </a:tc>
                <a:tc>
                  <a:txBody>
                    <a:bodyPr/>
                    <a:lstStyle/>
                    <a:p>
                      <a:pPr algn="ctr"/>
                      <a:r>
                        <a:rPr lang="en-US" sz="1800" dirty="0" smtClean="0">
                          <a:solidFill>
                            <a:srgbClr val="000000"/>
                          </a:solidFill>
                        </a:rPr>
                        <a:t>0</a:t>
                      </a:r>
                      <a:endParaRPr lang="en-US" sz="1800" dirty="0">
                        <a:solidFill>
                          <a:srgbClr val="000000"/>
                        </a:solidFill>
                      </a:endParaRPr>
                    </a:p>
                  </a:txBody>
                  <a:tcPr/>
                </a:tc>
                <a:tc>
                  <a:txBody>
                    <a:bodyPr/>
                    <a:lstStyle/>
                    <a:p>
                      <a:pPr algn="ctr"/>
                      <a:r>
                        <a:rPr lang="en-US" sz="1800" dirty="0" smtClean="0">
                          <a:solidFill>
                            <a:srgbClr val="000000"/>
                          </a:solidFill>
                        </a:rPr>
                        <a:t>95.8</a:t>
                      </a:r>
                      <a:r>
                        <a:rPr lang="en-US" sz="1800" baseline="0" dirty="0" smtClean="0">
                          <a:solidFill>
                            <a:srgbClr val="000000"/>
                          </a:solidFill>
                        </a:rPr>
                        <a:t> (n=27/28)</a:t>
                      </a:r>
                      <a:endParaRPr lang="en-US" sz="1800" dirty="0">
                        <a:solidFill>
                          <a:srgbClr val="000000"/>
                        </a:solidFill>
                      </a:endParaRPr>
                    </a:p>
                  </a:txBody>
                  <a:tcPr/>
                </a:tc>
              </a:tr>
              <a:tr h="548774">
                <a:tc>
                  <a:txBody>
                    <a:bodyPr/>
                    <a:lstStyle/>
                    <a:p>
                      <a:r>
                        <a:rPr lang="en-US" sz="1800" dirty="0" smtClean="0">
                          <a:solidFill>
                            <a:srgbClr val="000000"/>
                          </a:solidFill>
                        </a:rPr>
                        <a:t>Mean diastolic BP</a:t>
                      </a:r>
                      <a:endParaRPr lang="en-US" sz="1800" dirty="0">
                        <a:solidFill>
                          <a:srgbClr val="000000"/>
                        </a:solidFill>
                      </a:endParaRPr>
                    </a:p>
                  </a:txBody>
                  <a:tcPr/>
                </a:tc>
                <a:tc>
                  <a:txBody>
                    <a:bodyPr/>
                    <a:lstStyle/>
                    <a:p>
                      <a:pPr algn="ctr"/>
                      <a:r>
                        <a:rPr lang="en-US" sz="1800" dirty="0" smtClean="0">
                          <a:solidFill>
                            <a:srgbClr val="000000"/>
                          </a:solidFill>
                        </a:rPr>
                        <a:t>67.4 </a:t>
                      </a:r>
                      <a:r>
                        <a:rPr lang="en-US" sz="1800" u="sng" dirty="0" smtClean="0">
                          <a:solidFill>
                            <a:srgbClr val="000000"/>
                          </a:solidFill>
                        </a:rPr>
                        <a:t>+</a:t>
                      </a:r>
                      <a:r>
                        <a:rPr lang="en-US" sz="1800" dirty="0" smtClean="0">
                          <a:solidFill>
                            <a:srgbClr val="000000"/>
                          </a:solidFill>
                        </a:rPr>
                        <a:t> 6.5 (n=25)</a:t>
                      </a:r>
                      <a:endParaRPr lang="en-US" sz="1800" dirty="0">
                        <a:solidFill>
                          <a:srgbClr val="000000"/>
                        </a:solidFill>
                      </a:endParaRPr>
                    </a:p>
                  </a:txBody>
                  <a:tcPr/>
                </a:tc>
                <a:tc>
                  <a:txBody>
                    <a:bodyPr/>
                    <a:lstStyle/>
                    <a:p>
                      <a:pPr algn="ctr"/>
                      <a:r>
                        <a:rPr lang="en-US" sz="1800" dirty="0" smtClean="0">
                          <a:solidFill>
                            <a:srgbClr val="000000"/>
                          </a:solidFill>
                        </a:rPr>
                        <a:t>98.0 </a:t>
                      </a:r>
                      <a:r>
                        <a:rPr lang="en-US" sz="1800" u="sng" dirty="0" smtClean="0">
                          <a:solidFill>
                            <a:srgbClr val="000000"/>
                          </a:solidFill>
                        </a:rPr>
                        <a:t>+</a:t>
                      </a:r>
                      <a:r>
                        <a:rPr lang="en-US" sz="1800" dirty="0" smtClean="0">
                          <a:solidFill>
                            <a:srgbClr val="000000"/>
                          </a:solidFill>
                        </a:rPr>
                        <a:t> 9.0 (n=24)</a:t>
                      </a:r>
                      <a:endParaRPr lang="en-US" sz="1800" dirty="0">
                        <a:solidFill>
                          <a:srgbClr val="000000"/>
                        </a:solidFill>
                      </a:endParaRPr>
                    </a:p>
                  </a:txBody>
                  <a:tcPr/>
                </a:tc>
              </a:tr>
              <a:tr h="548774">
                <a:tc>
                  <a:txBody>
                    <a:bodyPr/>
                    <a:lstStyle/>
                    <a:p>
                      <a:r>
                        <a:rPr lang="en-US" sz="1800" dirty="0" smtClean="0">
                          <a:solidFill>
                            <a:srgbClr val="000000"/>
                          </a:solidFill>
                        </a:rPr>
                        <a:t>Diastolic BP range</a:t>
                      </a:r>
                      <a:endParaRPr lang="en-US" sz="1800" dirty="0">
                        <a:solidFill>
                          <a:srgbClr val="000000"/>
                        </a:solidFill>
                      </a:endParaRPr>
                    </a:p>
                  </a:txBody>
                  <a:tcPr/>
                </a:tc>
                <a:tc>
                  <a:txBody>
                    <a:bodyPr/>
                    <a:lstStyle/>
                    <a:p>
                      <a:pPr algn="ctr"/>
                      <a:r>
                        <a:rPr lang="en-US" sz="1800" dirty="0" smtClean="0">
                          <a:solidFill>
                            <a:srgbClr val="000000"/>
                          </a:solidFill>
                        </a:rPr>
                        <a:t>58-80</a:t>
                      </a:r>
                      <a:endParaRPr lang="en-US" sz="1800" dirty="0">
                        <a:solidFill>
                          <a:srgbClr val="000000"/>
                        </a:solidFill>
                      </a:endParaRPr>
                    </a:p>
                  </a:txBody>
                  <a:tcPr/>
                </a:tc>
                <a:tc>
                  <a:txBody>
                    <a:bodyPr/>
                    <a:lstStyle/>
                    <a:p>
                      <a:pPr algn="ctr"/>
                      <a:r>
                        <a:rPr lang="en-US" sz="1800" dirty="0" smtClean="0">
                          <a:solidFill>
                            <a:srgbClr val="000000"/>
                          </a:solidFill>
                        </a:rPr>
                        <a:t>81-113</a:t>
                      </a:r>
                      <a:endParaRPr lang="en-US" sz="1800" dirty="0">
                        <a:solidFill>
                          <a:srgbClr val="000000"/>
                        </a:solidFill>
                      </a:endParaRPr>
                    </a:p>
                  </a:txBody>
                  <a:tcPr/>
                </a:tc>
              </a:tr>
              <a:tr h="548774">
                <a:tc>
                  <a:txBody>
                    <a:bodyPr/>
                    <a:lstStyle/>
                    <a:p>
                      <a:r>
                        <a:rPr lang="en-US" sz="1800" dirty="0" smtClean="0">
                          <a:solidFill>
                            <a:srgbClr val="000000"/>
                          </a:solidFill>
                        </a:rPr>
                        <a:t>Diastolic BP % </a:t>
                      </a:r>
                      <a:r>
                        <a:rPr lang="en-US" sz="1800" u="sng" dirty="0" smtClean="0">
                          <a:solidFill>
                            <a:srgbClr val="000000"/>
                          </a:solidFill>
                        </a:rPr>
                        <a:t>&gt;</a:t>
                      </a:r>
                      <a:r>
                        <a:rPr lang="en-US" sz="1800" baseline="0" dirty="0" smtClean="0">
                          <a:solidFill>
                            <a:srgbClr val="000000"/>
                          </a:solidFill>
                        </a:rPr>
                        <a:t> 110</a:t>
                      </a:r>
                      <a:endParaRPr lang="en-US" sz="1800" dirty="0">
                        <a:solidFill>
                          <a:srgbClr val="000000"/>
                        </a:solidFill>
                      </a:endParaRPr>
                    </a:p>
                  </a:txBody>
                  <a:tcPr/>
                </a:tc>
                <a:tc>
                  <a:txBody>
                    <a:bodyPr/>
                    <a:lstStyle/>
                    <a:p>
                      <a:pPr algn="ctr"/>
                      <a:r>
                        <a:rPr lang="en-US" sz="1800" dirty="0" smtClean="0">
                          <a:solidFill>
                            <a:srgbClr val="000000"/>
                          </a:solidFill>
                        </a:rPr>
                        <a:t>0</a:t>
                      </a:r>
                      <a:endParaRPr lang="en-US" sz="1800" dirty="0">
                        <a:solidFill>
                          <a:srgbClr val="000000"/>
                        </a:solidFill>
                      </a:endParaRPr>
                    </a:p>
                  </a:txBody>
                  <a:tcPr/>
                </a:tc>
                <a:tc>
                  <a:txBody>
                    <a:bodyPr/>
                    <a:lstStyle/>
                    <a:p>
                      <a:pPr algn="ctr"/>
                      <a:r>
                        <a:rPr lang="en-US" sz="1800" dirty="0" smtClean="0">
                          <a:solidFill>
                            <a:srgbClr val="000000"/>
                          </a:solidFill>
                        </a:rPr>
                        <a:t>12.5 (n=3)</a:t>
                      </a:r>
                    </a:p>
                  </a:txBody>
                  <a:tcPr/>
                </a:tc>
              </a:tr>
              <a:tr h="548774">
                <a:tc>
                  <a:txBody>
                    <a:bodyPr/>
                    <a:lstStyle/>
                    <a:p>
                      <a:r>
                        <a:rPr lang="en-US" sz="1800" dirty="0" smtClean="0">
                          <a:solidFill>
                            <a:srgbClr val="000000"/>
                          </a:solidFill>
                        </a:rPr>
                        <a:t>Diastolic BP 5 </a:t>
                      </a:r>
                      <a:r>
                        <a:rPr lang="en-US" sz="1800" u="sng" dirty="0" smtClean="0">
                          <a:solidFill>
                            <a:srgbClr val="000000"/>
                          </a:solidFill>
                        </a:rPr>
                        <a:t>&gt;</a:t>
                      </a:r>
                      <a:r>
                        <a:rPr lang="en-US" sz="1800" dirty="0" smtClean="0">
                          <a:solidFill>
                            <a:srgbClr val="000000"/>
                          </a:solidFill>
                        </a:rPr>
                        <a:t> 105</a:t>
                      </a:r>
                      <a:endParaRPr lang="en-US" sz="1800" dirty="0">
                        <a:solidFill>
                          <a:srgbClr val="000000"/>
                        </a:solidFill>
                      </a:endParaRPr>
                    </a:p>
                  </a:txBody>
                  <a:tcPr/>
                </a:tc>
                <a:tc>
                  <a:txBody>
                    <a:bodyPr/>
                    <a:lstStyle/>
                    <a:p>
                      <a:pPr algn="ctr"/>
                      <a:r>
                        <a:rPr lang="en-US" sz="1800" dirty="0" smtClean="0">
                          <a:solidFill>
                            <a:srgbClr val="000000"/>
                          </a:solidFill>
                        </a:rPr>
                        <a:t>0</a:t>
                      </a:r>
                      <a:endParaRPr lang="en-US" sz="1800" dirty="0">
                        <a:solidFill>
                          <a:srgbClr val="000000"/>
                        </a:solidFill>
                      </a:endParaRPr>
                    </a:p>
                  </a:txBody>
                  <a:tcPr/>
                </a:tc>
                <a:tc>
                  <a:txBody>
                    <a:bodyPr/>
                    <a:lstStyle/>
                    <a:p>
                      <a:pPr algn="ctr"/>
                      <a:r>
                        <a:rPr lang="en-US" sz="1800" dirty="0" smtClean="0">
                          <a:solidFill>
                            <a:srgbClr val="000000"/>
                          </a:solidFill>
                        </a:rPr>
                        <a:t>20.8 (n=5)</a:t>
                      </a:r>
                    </a:p>
                  </a:txBody>
                  <a:tcPr/>
                </a:tc>
              </a:tr>
            </a:tbl>
          </a:graphicData>
        </a:graphic>
      </p:graphicFrame>
      <p:sp>
        <p:nvSpPr>
          <p:cNvPr id="6" name="TextBox 5"/>
          <p:cNvSpPr txBox="1"/>
          <p:nvPr/>
        </p:nvSpPr>
        <p:spPr>
          <a:xfrm>
            <a:off x="1437169" y="395608"/>
            <a:ext cx="6981398" cy="584776"/>
          </a:xfrm>
          <a:prstGeom prst="rect">
            <a:avLst/>
          </a:prstGeom>
          <a:noFill/>
        </p:spPr>
        <p:txBody>
          <a:bodyPr wrap="none" rtlCol="0">
            <a:spAutoFit/>
          </a:bodyPr>
          <a:lstStyle/>
          <a:p>
            <a:r>
              <a:rPr lang="en-US" sz="3200" dirty="0" smtClean="0"/>
              <a:t>Preventing Stroke from Preeclampsia</a:t>
            </a:r>
            <a:endParaRPr lang="en-US" sz="3200" dirty="0"/>
          </a:p>
        </p:txBody>
      </p:sp>
      <p:sp>
        <p:nvSpPr>
          <p:cNvPr id="7" name="TextBox 6"/>
          <p:cNvSpPr txBox="1"/>
          <p:nvPr/>
        </p:nvSpPr>
        <p:spPr>
          <a:xfrm>
            <a:off x="457200" y="943158"/>
            <a:ext cx="7643288" cy="461665"/>
          </a:xfrm>
          <a:prstGeom prst="rect">
            <a:avLst/>
          </a:prstGeom>
          <a:noFill/>
        </p:spPr>
        <p:txBody>
          <a:bodyPr wrap="none" rtlCol="0">
            <a:spAutoFit/>
          </a:bodyPr>
          <a:lstStyle/>
          <a:p>
            <a:r>
              <a:rPr lang="en-US" sz="2400" dirty="0" smtClean="0"/>
              <a:t>Blood Pressure Comparisons: </a:t>
            </a:r>
            <a:r>
              <a:rPr lang="en-US" sz="2400" dirty="0"/>
              <a:t>Baseline and </a:t>
            </a:r>
            <a:r>
              <a:rPr lang="en-US" sz="2400" dirty="0" smtClean="0"/>
              <a:t>Pre-stroke </a:t>
            </a:r>
            <a:endParaRPr lang="en-US" sz="2400" dirty="0"/>
          </a:p>
        </p:txBody>
      </p:sp>
      <p:sp>
        <p:nvSpPr>
          <p:cNvPr id="8" name="TextBox 7"/>
          <p:cNvSpPr txBox="1"/>
          <p:nvPr/>
        </p:nvSpPr>
        <p:spPr>
          <a:xfrm>
            <a:off x="235202" y="6138014"/>
            <a:ext cx="8680199" cy="523220"/>
          </a:xfrm>
          <a:prstGeom prst="rect">
            <a:avLst/>
          </a:prstGeom>
          <a:noFill/>
        </p:spPr>
        <p:txBody>
          <a:bodyPr wrap="square" rtlCol="0">
            <a:spAutoFit/>
          </a:bodyPr>
          <a:lstStyle/>
          <a:p>
            <a:r>
              <a:rPr lang="en-US" sz="1400" dirty="0"/>
              <a:t>Adapted </a:t>
            </a:r>
            <a:r>
              <a:rPr lang="en-US" sz="1400" dirty="0" smtClean="0"/>
              <a:t>from </a:t>
            </a:r>
            <a:r>
              <a:rPr lang="en-US" sz="1400" dirty="0"/>
              <a:t>Martin JN, Thigpen BD, Moore RC, Rose CH, Cushman J, </a:t>
            </a:r>
            <a:r>
              <a:rPr lang="en-US" sz="1400" dirty="0" smtClean="0"/>
              <a:t>May. Stroke and Severe Preeclampsia and Eclampsia: A Paradigm Shift Focusing on Systolic Blood Pressur</a:t>
            </a:r>
            <a:r>
              <a:rPr lang="en-US" sz="1400" dirty="0"/>
              <a:t>e</a:t>
            </a:r>
            <a:r>
              <a:rPr lang="en-US" sz="1400" dirty="0" smtClean="0"/>
              <a:t>, </a:t>
            </a:r>
            <a:r>
              <a:rPr lang="en-US" sz="1400" dirty="0"/>
              <a:t>OG 2005;105-</a:t>
            </a:r>
            <a:r>
              <a:rPr lang="en-US" sz="1400" dirty="0" smtClean="0"/>
              <a:t>246.</a:t>
            </a:r>
            <a:endParaRPr lang="en-US" sz="1400" dirty="0"/>
          </a:p>
        </p:txBody>
      </p:sp>
      <p:sp>
        <p:nvSpPr>
          <p:cNvPr id="2" name="Frame 1"/>
          <p:cNvSpPr/>
          <p:nvPr/>
        </p:nvSpPr>
        <p:spPr bwMode="auto">
          <a:xfrm>
            <a:off x="457200" y="2736321"/>
            <a:ext cx="8229600" cy="443679"/>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3" name="Frame 2"/>
          <p:cNvSpPr/>
          <p:nvPr/>
        </p:nvSpPr>
        <p:spPr bwMode="auto">
          <a:xfrm>
            <a:off x="457200" y="4435139"/>
            <a:ext cx="8229600" cy="398323"/>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9" name="TextBox 8"/>
          <p:cNvSpPr txBox="1"/>
          <p:nvPr/>
        </p:nvSpPr>
        <p:spPr>
          <a:xfrm>
            <a:off x="8724900" y="6413500"/>
            <a:ext cx="441422" cy="369332"/>
          </a:xfrm>
          <a:prstGeom prst="rect">
            <a:avLst/>
          </a:prstGeom>
          <a:noFill/>
        </p:spPr>
        <p:txBody>
          <a:bodyPr wrap="none" rtlCol="0">
            <a:spAutoFit/>
          </a:bodyPr>
          <a:lstStyle/>
          <a:p>
            <a:r>
              <a:rPr lang="en-US" dirty="0" smtClean="0"/>
              <a:t>47</a:t>
            </a:r>
            <a:endParaRPr lang="en-US"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407661331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379401"/>
            <a:ext cx="3441700" cy="687400"/>
          </a:xfrm>
        </p:spPr>
        <p:txBody>
          <a:bodyPr/>
          <a:lstStyle/>
          <a:p>
            <a:r>
              <a:rPr lang="en-US" sz="3200" dirty="0" smtClean="0"/>
              <a:t>Key Clinical Pearl</a:t>
            </a:r>
            <a:endParaRPr lang="en-US" sz="3200" dirty="0"/>
          </a:p>
        </p:txBody>
      </p:sp>
      <p:sp>
        <p:nvSpPr>
          <p:cNvPr id="3" name="Content Placeholder 2"/>
          <p:cNvSpPr>
            <a:spLocks noGrp="1"/>
          </p:cNvSpPr>
          <p:nvPr>
            <p:ph idx="1"/>
          </p:nvPr>
        </p:nvSpPr>
        <p:spPr>
          <a:xfrm>
            <a:off x="347957" y="1295400"/>
            <a:ext cx="8382000" cy="4958386"/>
          </a:xfrm>
          <a:ln>
            <a:solidFill>
              <a:srgbClr val="FFFFFF"/>
            </a:solidFill>
          </a:ln>
        </p:spPr>
        <p:txBody>
          <a:bodyPr/>
          <a:lstStyle/>
          <a:p>
            <a:pPr lvl="0"/>
            <a:r>
              <a:rPr lang="en-US" sz="2000" b="1" i="1" dirty="0"/>
              <a:t>T</a:t>
            </a:r>
            <a:r>
              <a:rPr lang="en-US" sz="2000" b="1" i="1" dirty="0" smtClean="0"/>
              <a:t>he</a:t>
            </a:r>
            <a:r>
              <a:rPr lang="en-US" sz="2000" dirty="0" smtClean="0"/>
              <a:t> </a:t>
            </a:r>
            <a:r>
              <a:rPr lang="en-US" sz="2000" dirty="0"/>
              <a:t>critical initial step in decreasing maternal morbidity and </a:t>
            </a:r>
            <a:r>
              <a:rPr lang="en-US" sz="2000" dirty="0" smtClean="0"/>
              <a:t>mortality is to administer </a:t>
            </a:r>
            <a:r>
              <a:rPr lang="en-US" sz="2000" b="1" dirty="0"/>
              <a:t>a</a:t>
            </a:r>
            <a:r>
              <a:rPr lang="en-US" sz="2000" b="1" dirty="0" smtClean="0"/>
              <a:t>nti-hypertensive</a:t>
            </a:r>
            <a:r>
              <a:rPr lang="en-US" sz="2000" dirty="0" smtClean="0">
                <a:ln w="19050" cap="flat" cmpd="sng" algn="ctr">
                  <a:solidFill>
                    <a:srgbClr val="FFFFFF"/>
                  </a:solidFill>
                  <a:prstDash val="solid"/>
                  <a:round/>
                  <a:headEnd type="none" w="med" len="med"/>
                  <a:tailEnd type="none" w="med" len="med"/>
                </a:ln>
                <a:solidFill>
                  <a:srgbClr val="855302"/>
                </a:solidFill>
              </a:rPr>
              <a:t> </a:t>
            </a:r>
            <a:r>
              <a:rPr lang="en-US" sz="2000" dirty="0" smtClean="0"/>
              <a:t>medications within 60 minutes </a:t>
            </a:r>
            <a:r>
              <a:rPr lang="en-US" sz="2000" dirty="0"/>
              <a:t>of </a:t>
            </a:r>
            <a:r>
              <a:rPr lang="en-US" sz="2000" dirty="0" smtClean="0"/>
              <a:t>documentation of persistent (retested within 15 minutes) BP </a:t>
            </a:r>
            <a:r>
              <a:rPr lang="en-US" sz="2000" dirty="0"/>
              <a:t>≥</a:t>
            </a:r>
            <a:r>
              <a:rPr lang="en-US" sz="2000" dirty="0" smtClean="0"/>
              <a:t>160 </a:t>
            </a:r>
            <a:r>
              <a:rPr lang="en-US" sz="2000" dirty="0"/>
              <a:t>systolic, and/or </a:t>
            </a:r>
            <a:r>
              <a:rPr lang="en-US" sz="2000" dirty="0" smtClean="0"/>
              <a:t>&gt;105-110 diastolic.</a:t>
            </a:r>
          </a:p>
          <a:p>
            <a:pPr lvl="0"/>
            <a:r>
              <a:rPr lang="en-US" sz="2000" dirty="0" smtClean="0"/>
              <a:t>Ideally, antihypertensive medications should be administered as soon as possible, and availability of a “preeclampsia box” will facilitate rapid treatment.</a:t>
            </a:r>
          </a:p>
          <a:p>
            <a:pPr lvl="0"/>
            <a:r>
              <a:rPr lang="en-US" sz="2000" dirty="0" smtClean="0"/>
              <a:t>In Martin et al., stroke occurred in: </a:t>
            </a:r>
            <a:endParaRPr lang="en-US" sz="2000" dirty="0"/>
          </a:p>
          <a:p>
            <a:pPr lvl="1"/>
            <a:r>
              <a:rPr lang="en-US" sz="2000" dirty="0" smtClean="0"/>
              <a:t>23/24 </a:t>
            </a:r>
            <a:r>
              <a:rPr lang="en-US" sz="2000" dirty="0"/>
              <a:t>(95.8%) </a:t>
            </a:r>
            <a:r>
              <a:rPr lang="en-US" sz="2000" dirty="0" smtClean="0"/>
              <a:t>women with systolic BP </a:t>
            </a:r>
            <a:r>
              <a:rPr lang="en-US" sz="2000" u="sng" dirty="0" smtClean="0"/>
              <a:t>&gt;</a:t>
            </a:r>
            <a:r>
              <a:rPr lang="en-US" sz="2000" dirty="0" smtClean="0"/>
              <a:t> 160mm Hg</a:t>
            </a:r>
          </a:p>
          <a:p>
            <a:pPr lvl="1"/>
            <a:r>
              <a:rPr lang="en-US" sz="2000" b="1" dirty="0" smtClean="0"/>
              <a:t>24/24 (100%) had a BP ≥ 155 mm Hg</a:t>
            </a:r>
            <a:br>
              <a:rPr lang="en-US" sz="2000" b="1" dirty="0" smtClean="0"/>
            </a:br>
            <a:endParaRPr lang="en-US" sz="800" b="1" dirty="0" smtClean="0"/>
          </a:p>
          <a:p>
            <a:pPr lvl="1"/>
            <a:r>
              <a:rPr lang="en-US" sz="2000" dirty="0" smtClean="0"/>
              <a:t>3/24 (12.5%) women with diastolic BP &gt; 110mm Hg</a:t>
            </a:r>
          </a:p>
          <a:p>
            <a:pPr lvl="1"/>
            <a:r>
              <a:rPr lang="en-US" sz="2000" b="1" dirty="0"/>
              <a:t>5/28 (20.8%) women with diastolic BP &gt; 105mm Hg</a:t>
            </a:r>
            <a:endParaRPr lang="en-US" sz="2000" dirty="0"/>
          </a:p>
        </p:txBody>
      </p:sp>
      <p:sp>
        <p:nvSpPr>
          <p:cNvPr id="5" name="TextBox 4"/>
          <p:cNvSpPr txBox="1"/>
          <p:nvPr/>
        </p:nvSpPr>
        <p:spPr>
          <a:xfrm>
            <a:off x="233773" y="6253786"/>
            <a:ext cx="8249827" cy="523220"/>
          </a:xfrm>
          <a:prstGeom prst="rect">
            <a:avLst/>
          </a:prstGeom>
          <a:noFill/>
        </p:spPr>
        <p:txBody>
          <a:bodyPr wrap="square" rtlCol="0">
            <a:spAutoFit/>
          </a:bodyPr>
          <a:lstStyle/>
          <a:p>
            <a:r>
              <a:rPr lang="en-US" sz="1400" dirty="0"/>
              <a:t>Martin JN, Thigpen BD, Moore RC, Rose CH, Cushman J, May. Stroke and Severe Preeclampsia and Eclampsia: A Paradigm Shift Focusing on Systolic Blood Pressure, </a:t>
            </a:r>
            <a:r>
              <a:rPr lang="en-US" sz="1400" dirty="0" err="1" smtClean="0"/>
              <a:t>Obstet</a:t>
            </a:r>
            <a:r>
              <a:rPr lang="en-US" sz="1400" dirty="0" smtClean="0"/>
              <a:t> </a:t>
            </a:r>
            <a:r>
              <a:rPr lang="en-US" sz="1400" dirty="0" err="1" smtClean="0"/>
              <a:t>Gynecol</a:t>
            </a:r>
            <a:r>
              <a:rPr lang="en-US" sz="1400" dirty="0" smtClean="0"/>
              <a:t> </a:t>
            </a:r>
            <a:r>
              <a:rPr lang="en-US" sz="1400" dirty="0"/>
              <a:t>2005;105-</a:t>
            </a:r>
            <a:r>
              <a:rPr lang="en-US" sz="1400" dirty="0" smtClean="0"/>
              <a:t>246.</a:t>
            </a:r>
            <a:endParaRPr lang="en-US" sz="1400" dirty="0"/>
          </a:p>
        </p:txBody>
      </p:sp>
      <p:sp>
        <p:nvSpPr>
          <p:cNvPr id="7" name="Rectangle 6"/>
          <p:cNvSpPr/>
          <p:nvPr/>
        </p:nvSpPr>
        <p:spPr>
          <a:xfrm>
            <a:off x="467129" y="490478"/>
            <a:ext cx="2123673" cy="400110"/>
          </a:xfrm>
          <a:prstGeom prst="rect">
            <a:avLst/>
          </a:prstGeom>
        </p:spPr>
        <p:txBody>
          <a:bodyPr wrap="none">
            <a:spAutoFit/>
          </a:bodyPr>
          <a:lstStyle/>
          <a:p>
            <a:r>
              <a:rPr lang="en-US" sz="2000" kern="0" dirty="0" smtClean="0">
                <a:solidFill>
                  <a:srgbClr val="855302"/>
                </a:solidFill>
                <a:ea typeface="ＭＳ Ｐゴシック" pitchFamily="-106" charset="-128"/>
                <a:cs typeface="ＭＳ Ｐゴシック" pitchFamily="-106" charset="-128"/>
              </a:rPr>
              <a:t> </a:t>
            </a:r>
            <a:r>
              <a:rPr lang="en-US" sz="2000" kern="0" dirty="0" smtClean="0">
                <a:ln w="19050" cap="flat" cmpd="sng" algn="ctr">
                  <a:solidFill>
                    <a:srgbClr val="FFFFFF"/>
                  </a:solidFill>
                  <a:prstDash val="solid"/>
                  <a:round/>
                  <a:headEnd type="none" w="med" len="med"/>
                  <a:tailEnd type="none" w="med" len="med"/>
                </a:ln>
                <a:solidFill>
                  <a:srgbClr val="855302"/>
                </a:solidFill>
                <a:ea typeface="ＭＳ Ｐゴシック" pitchFamily="-106" charset="-128"/>
                <a:cs typeface="ＭＳ Ｐゴシック" pitchFamily="-106" charset="-128"/>
              </a:rPr>
              <a:t>antihypertensive </a:t>
            </a:r>
            <a:endParaRPr lang="en-US" dirty="0">
              <a:solidFill>
                <a:srgbClr val="855302"/>
              </a:solidFill>
            </a:endParaRPr>
          </a:p>
        </p:txBody>
      </p:sp>
      <p:sp>
        <p:nvSpPr>
          <p:cNvPr id="8" name="Rectangle 7"/>
          <p:cNvSpPr/>
          <p:nvPr/>
        </p:nvSpPr>
        <p:spPr bwMode="auto">
          <a:xfrm>
            <a:off x="347957" y="1244601"/>
            <a:ext cx="8382000" cy="47752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9" name="TextBox 8"/>
          <p:cNvSpPr txBox="1"/>
          <p:nvPr/>
        </p:nvSpPr>
        <p:spPr>
          <a:xfrm>
            <a:off x="8712200" y="6413500"/>
            <a:ext cx="441422" cy="369332"/>
          </a:xfrm>
          <a:prstGeom prst="rect">
            <a:avLst/>
          </a:prstGeom>
          <a:noFill/>
        </p:spPr>
        <p:txBody>
          <a:bodyPr wrap="none" rtlCol="0">
            <a:spAutoFit/>
          </a:bodyPr>
          <a:lstStyle/>
          <a:p>
            <a:r>
              <a:rPr lang="en-US" dirty="0" smtClean="0"/>
              <a:t>48</a:t>
            </a:r>
            <a:endParaRPr lang="en-US"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1313613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781" y="508000"/>
            <a:ext cx="8369300" cy="914400"/>
          </a:xfrm>
        </p:spPr>
        <p:txBody>
          <a:bodyPr/>
          <a:lstStyle/>
          <a:p>
            <a:r>
              <a:rPr lang="en-US" dirty="0" smtClean="0"/>
              <a:t>Labor and Delivery Medication Box and Dose Guidelines for Severe Preeclampsia </a:t>
            </a:r>
            <a:br>
              <a:rPr lang="en-US" dirty="0" smtClean="0"/>
            </a:br>
            <a:r>
              <a:rPr lang="en-US" dirty="0" smtClean="0"/>
              <a:t>and Eclampsia</a:t>
            </a:r>
            <a:endParaRPr lang="en-US" dirty="0"/>
          </a:p>
        </p:txBody>
      </p:sp>
      <p:pic>
        <p:nvPicPr>
          <p:cNvPr id="5" name="Picture 4" descr="Screen Shot 2013-10-31 at 11.25.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181" y="1600200"/>
            <a:ext cx="7454899" cy="5081032"/>
          </a:xfrm>
          <a:prstGeom prst="rect">
            <a:avLst/>
          </a:prstGeom>
        </p:spPr>
      </p:pic>
      <p:sp>
        <p:nvSpPr>
          <p:cNvPr id="4" name="TextBox 3"/>
          <p:cNvSpPr txBox="1"/>
          <p:nvPr/>
        </p:nvSpPr>
        <p:spPr>
          <a:xfrm>
            <a:off x="8686800" y="6438900"/>
            <a:ext cx="441422" cy="369332"/>
          </a:xfrm>
          <a:prstGeom prst="rect">
            <a:avLst/>
          </a:prstGeom>
          <a:noFill/>
        </p:spPr>
        <p:txBody>
          <a:bodyPr wrap="none" rtlCol="0">
            <a:spAutoFit/>
          </a:bodyPr>
          <a:lstStyle/>
          <a:p>
            <a:r>
              <a:rPr lang="en-US" dirty="0" smtClean="0"/>
              <a:t>49</a:t>
            </a:r>
            <a:endParaRPr lang="en-US" dirty="0"/>
          </a:p>
        </p:txBody>
      </p:sp>
      <p:sp>
        <p:nvSpPr>
          <p:cNvPr id="3" name="TextBox 2"/>
          <p:cNvSpPr txBox="1"/>
          <p:nvPr/>
        </p:nvSpPr>
        <p:spPr>
          <a:xfrm>
            <a:off x="304800" y="596900"/>
            <a:ext cx="184666" cy="369332"/>
          </a:xfrm>
          <a:prstGeom prst="rect">
            <a:avLst/>
          </a:prstGeom>
          <a:noFill/>
        </p:spPr>
        <p:txBody>
          <a:bodyPr wrap="none" rtlCol="0">
            <a:spAutoFit/>
          </a:bodyPr>
          <a:lstStyle/>
          <a:p>
            <a:endParaRPr lang="en-US" dirty="0"/>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300881" y="279400"/>
            <a:ext cx="1003300" cy="752900"/>
          </a:xfrm>
          <a:prstGeom prst="rect">
            <a:avLst/>
          </a:prstGeom>
          <a:noFill/>
          <a:ln>
            <a:noFill/>
          </a:ln>
        </p:spPr>
      </p:pic>
    </p:spTree>
    <p:extLst>
      <p:ext uri="{BB962C8B-B14F-4D97-AF65-F5344CB8AC3E}">
        <p14:creationId xmlns:p14="http://schemas.microsoft.com/office/powerpoint/2010/main" val="26999727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noChangeAspect="1"/>
          </p:cNvGraphicFramePr>
          <p:nvPr>
            <p:extLst>
              <p:ext uri="{D42A27DB-BD31-4B8C-83A1-F6EECF244321}">
                <p14:modId xmlns:p14="http://schemas.microsoft.com/office/powerpoint/2010/main" val="181426549"/>
              </p:ext>
            </p:extLst>
          </p:nvPr>
        </p:nvGraphicFramePr>
        <p:xfrm>
          <a:off x="193673" y="1129507"/>
          <a:ext cx="8821739" cy="4819650"/>
        </p:xfrm>
        <a:graphic>
          <a:graphicData uri="http://schemas.openxmlformats.org/presentationml/2006/ole">
            <mc:AlternateContent xmlns:mc="http://schemas.openxmlformats.org/markup-compatibility/2006">
              <mc:Choice xmlns:v="urn:schemas-microsoft-com:vml" Requires="v">
                <p:oleObj spid="_x0000_s3457" name="Chart" r:id="rId4" imgW="8801167" imgH="4038693" progId="MSGraph.Chart.8">
                  <p:embed followColorScheme="full"/>
                </p:oleObj>
              </mc:Choice>
              <mc:Fallback>
                <p:oleObj name="Chart" r:id="rId4" imgW="8801167" imgH="4038693" progId="MSGraph.Chart.8">
                  <p:embed followColorScheme="full"/>
                  <p:pic>
                    <p:nvPicPr>
                      <p:cNvPr id="0" name="Picture 2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73" y="1129507"/>
                        <a:ext cx="8821739"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1" name="Text Box 3"/>
          <p:cNvSpPr txBox="1">
            <a:spLocks noChangeArrowheads="1"/>
          </p:cNvSpPr>
          <p:nvPr/>
        </p:nvSpPr>
        <p:spPr bwMode="auto">
          <a:xfrm>
            <a:off x="1663700" y="4851401"/>
            <a:ext cx="655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bg2"/>
                </a:solidFill>
                <a:latin typeface="Arial" charset="0"/>
                <a:ea typeface="ＭＳ Ｐゴシック" charset="0"/>
              </a:defRPr>
            </a:lvl1pPr>
            <a:lvl2pPr marL="742950" indent="-285750" eaLnBrk="0" hangingPunct="0">
              <a:defRPr sz="1400">
                <a:solidFill>
                  <a:schemeClr val="bg2"/>
                </a:solidFill>
                <a:latin typeface="Arial" charset="0"/>
                <a:ea typeface="ＭＳ Ｐゴシック" charset="0"/>
              </a:defRPr>
            </a:lvl2pPr>
            <a:lvl3pPr marL="1143000" indent="-228600" eaLnBrk="0" hangingPunct="0">
              <a:defRPr sz="1400">
                <a:solidFill>
                  <a:schemeClr val="bg2"/>
                </a:solidFill>
                <a:latin typeface="Arial" charset="0"/>
                <a:ea typeface="ＭＳ Ｐゴシック" charset="0"/>
              </a:defRPr>
            </a:lvl3pPr>
            <a:lvl4pPr marL="1600200" indent="-228600" eaLnBrk="0" hangingPunct="0">
              <a:defRPr sz="1400">
                <a:solidFill>
                  <a:schemeClr val="bg2"/>
                </a:solidFill>
                <a:latin typeface="Arial" charset="0"/>
                <a:ea typeface="ＭＳ Ｐゴシック" charset="0"/>
              </a:defRPr>
            </a:lvl4pPr>
            <a:lvl5pPr marL="2057400" indent="-228600" eaLnBrk="0" hangingPunct="0">
              <a:defRPr sz="1400">
                <a:solidFill>
                  <a:schemeClr val="bg2"/>
                </a:solidFill>
                <a:latin typeface="Arial" charset="0"/>
                <a:ea typeface="ＭＳ Ｐゴシック" charset="0"/>
              </a:defRPr>
            </a:lvl5pPr>
            <a:lvl6pPr marL="2514600" indent="-228600" eaLnBrk="0" fontAlgn="base" hangingPunct="0">
              <a:spcBef>
                <a:spcPct val="50000"/>
              </a:spcBef>
              <a:spcAft>
                <a:spcPct val="0"/>
              </a:spcAft>
              <a:defRPr sz="1400">
                <a:solidFill>
                  <a:schemeClr val="bg2"/>
                </a:solidFill>
                <a:latin typeface="Arial" charset="0"/>
                <a:ea typeface="ＭＳ Ｐゴシック" charset="0"/>
              </a:defRPr>
            </a:lvl6pPr>
            <a:lvl7pPr marL="2971800" indent="-228600" eaLnBrk="0" fontAlgn="base" hangingPunct="0">
              <a:spcBef>
                <a:spcPct val="50000"/>
              </a:spcBef>
              <a:spcAft>
                <a:spcPct val="0"/>
              </a:spcAft>
              <a:defRPr sz="1400">
                <a:solidFill>
                  <a:schemeClr val="bg2"/>
                </a:solidFill>
                <a:latin typeface="Arial" charset="0"/>
                <a:ea typeface="ＭＳ Ｐゴシック" charset="0"/>
              </a:defRPr>
            </a:lvl7pPr>
            <a:lvl8pPr marL="3429000" indent="-228600" eaLnBrk="0" fontAlgn="base" hangingPunct="0">
              <a:spcBef>
                <a:spcPct val="50000"/>
              </a:spcBef>
              <a:spcAft>
                <a:spcPct val="0"/>
              </a:spcAft>
              <a:defRPr sz="1400">
                <a:solidFill>
                  <a:schemeClr val="bg2"/>
                </a:solidFill>
                <a:latin typeface="Arial" charset="0"/>
                <a:ea typeface="ＭＳ Ｐゴシック" charset="0"/>
              </a:defRPr>
            </a:lvl8pPr>
            <a:lvl9pPr marL="3886200" indent="-228600" eaLnBrk="0" fontAlgn="base" hangingPunct="0">
              <a:spcBef>
                <a:spcPct val="50000"/>
              </a:spcBef>
              <a:spcAft>
                <a:spcPct val="0"/>
              </a:spcAft>
              <a:defRPr sz="1400">
                <a:solidFill>
                  <a:schemeClr val="bg2"/>
                </a:solidFill>
                <a:latin typeface="Arial" charset="0"/>
                <a:ea typeface="ＭＳ Ｐゴシック" charset="0"/>
              </a:defRPr>
            </a:lvl9pPr>
          </a:lstStyle>
          <a:p>
            <a:pPr algn="ctr" defTabSz="914400" eaLnBrk="1" fontAlgn="base" hangingPunct="1">
              <a:spcBef>
                <a:spcPct val="0"/>
              </a:spcBef>
              <a:spcAft>
                <a:spcPct val="0"/>
              </a:spcAft>
            </a:pPr>
            <a:r>
              <a:rPr lang="en-US">
                <a:solidFill>
                  <a:srgbClr val="FC0000"/>
                </a:solidFill>
                <a:cs typeface="Arial" charset="0"/>
              </a:rPr>
              <a:t>HP Objectives – Maternal Deaths (</a:t>
            </a:r>
            <a:r>
              <a:rPr lang="en-US" u="sng">
                <a:solidFill>
                  <a:srgbClr val="FC0000"/>
                </a:solidFill>
                <a:cs typeface="Arial" charset="0"/>
              </a:rPr>
              <a:t>&lt;</a:t>
            </a:r>
            <a:r>
              <a:rPr lang="en-US">
                <a:solidFill>
                  <a:srgbClr val="FC0000"/>
                </a:solidFill>
                <a:cs typeface="Arial" charset="0"/>
              </a:rPr>
              <a:t>42days postpartum) per 100,000 Live Births</a:t>
            </a:r>
          </a:p>
        </p:txBody>
      </p:sp>
      <p:sp>
        <p:nvSpPr>
          <p:cNvPr id="73732" name="Text Box 4"/>
          <p:cNvSpPr txBox="1">
            <a:spLocks noChangeArrowheads="1"/>
          </p:cNvSpPr>
          <p:nvPr/>
        </p:nvSpPr>
        <p:spPr bwMode="auto">
          <a:xfrm rot="16200000">
            <a:off x="-1291431" y="3160326"/>
            <a:ext cx="3352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bg2"/>
                </a:solidFill>
                <a:latin typeface="Arial" charset="0"/>
                <a:ea typeface="ＭＳ Ｐゴシック" charset="0"/>
              </a:defRPr>
            </a:lvl1pPr>
            <a:lvl2pPr marL="742950" indent="-285750" eaLnBrk="0" hangingPunct="0">
              <a:defRPr sz="1400">
                <a:solidFill>
                  <a:schemeClr val="bg2"/>
                </a:solidFill>
                <a:latin typeface="Arial" charset="0"/>
                <a:ea typeface="ＭＳ Ｐゴシック" charset="0"/>
              </a:defRPr>
            </a:lvl2pPr>
            <a:lvl3pPr marL="1143000" indent="-228600" eaLnBrk="0" hangingPunct="0">
              <a:defRPr sz="1400">
                <a:solidFill>
                  <a:schemeClr val="bg2"/>
                </a:solidFill>
                <a:latin typeface="Arial" charset="0"/>
                <a:ea typeface="ＭＳ Ｐゴシック" charset="0"/>
              </a:defRPr>
            </a:lvl3pPr>
            <a:lvl4pPr marL="1600200" indent="-228600" eaLnBrk="0" hangingPunct="0">
              <a:defRPr sz="1400">
                <a:solidFill>
                  <a:schemeClr val="bg2"/>
                </a:solidFill>
                <a:latin typeface="Arial" charset="0"/>
                <a:ea typeface="ＭＳ Ｐゴシック" charset="0"/>
              </a:defRPr>
            </a:lvl4pPr>
            <a:lvl5pPr marL="2057400" indent="-228600" eaLnBrk="0" hangingPunct="0">
              <a:defRPr sz="1400">
                <a:solidFill>
                  <a:schemeClr val="bg2"/>
                </a:solidFill>
                <a:latin typeface="Arial" charset="0"/>
                <a:ea typeface="ＭＳ Ｐゴシック" charset="0"/>
              </a:defRPr>
            </a:lvl5pPr>
            <a:lvl6pPr marL="2514600" indent="-228600" eaLnBrk="0" fontAlgn="base" hangingPunct="0">
              <a:spcBef>
                <a:spcPct val="50000"/>
              </a:spcBef>
              <a:spcAft>
                <a:spcPct val="0"/>
              </a:spcAft>
              <a:defRPr sz="1400">
                <a:solidFill>
                  <a:schemeClr val="bg2"/>
                </a:solidFill>
                <a:latin typeface="Arial" charset="0"/>
                <a:ea typeface="ＭＳ Ｐゴシック" charset="0"/>
              </a:defRPr>
            </a:lvl6pPr>
            <a:lvl7pPr marL="2971800" indent="-228600" eaLnBrk="0" fontAlgn="base" hangingPunct="0">
              <a:spcBef>
                <a:spcPct val="50000"/>
              </a:spcBef>
              <a:spcAft>
                <a:spcPct val="0"/>
              </a:spcAft>
              <a:defRPr sz="1400">
                <a:solidFill>
                  <a:schemeClr val="bg2"/>
                </a:solidFill>
                <a:latin typeface="Arial" charset="0"/>
                <a:ea typeface="ＭＳ Ｐゴシック" charset="0"/>
              </a:defRPr>
            </a:lvl7pPr>
            <a:lvl8pPr marL="3429000" indent="-228600" eaLnBrk="0" fontAlgn="base" hangingPunct="0">
              <a:spcBef>
                <a:spcPct val="50000"/>
              </a:spcBef>
              <a:spcAft>
                <a:spcPct val="0"/>
              </a:spcAft>
              <a:defRPr sz="1400">
                <a:solidFill>
                  <a:schemeClr val="bg2"/>
                </a:solidFill>
                <a:latin typeface="Arial" charset="0"/>
                <a:ea typeface="ＭＳ Ｐゴシック" charset="0"/>
              </a:defRPr>
            </a:lvl8pPr>
            <a:lvl9pPr marL="3886200" indent="-228600" eaLnBrk="0" fontAlgn="base" hangingPunct="0">
              <a:spcBef>
                <a:spcPct val="50000"/>
              </a:spcBef>
              <a:spcAft>
                <a:spcPct val="0"/>
              </a:spcAft>
              <a:defRPr sz="1400">
                <a:solidFill>
                  <a:schemeClr val="bg2"/>
                </a:solidFill>
                <a:latin typeface="Arial" charset="0"/>
                <a:ea typeface="ＭＳ Ｐゴシック" charset="0"/>
              </a:defRPr>
            </a:lvl9pPr>
          </a:lstStyle>
          <a:p>
            <a:pPr algn="ctr" defTabSz="914400" eaLnBrk="1" fontAlgn="base" hangingPunct="1">
              <a:spcBef>
                <a:spcPct val="0"/>
              </a:spcBef>
              <a:spcAft>
                <a:spcPct val="0"/>
              </a:spcAft>
            </a:pPr>
            <a:r>
              <a:rPr lang="en-US" sz="1200" b="1">
                <a:solidFill>
                  <a:srgbClr val="000000"/>
                </a:solidFill>
                <a:cs typeface="Arial" charset="0"/>
              </a:rPr>
              <a:t>Maternal Deaths per 100,000 Live Births</a:t>
            </a:r>
          </a:p>
        </p:txBody>
      </p:sp>
      <p:sp>
        <p:nvSpPr>
          <p:cNvPr id="73733" name="Rectangle 7"/>
          <p:cNvSpPr>
            <a:spLocks noChangeArrowheads="1"/>
          </p:cNvSpPr>
          <p:nvPr/>
        </p:nvSpPr>
        <p:spPr bwMode="auto">
          <a:xfrm>
            <a:off x="1177926" y="5278438"/>
            <a:ext cx="46039" cy="144462"/>
          </a:xfrm>
          <a:prstGeom prst="rect">
            <a:avLst/>
          </a:prstGeom>
          <a:solidFill>
            <a:srgbClr val="000000"/>
          </a:solid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a:solidFill>
                <a:srgbClr val="000000"/>
              </a:solidFill>
              <a:latin typeface="Arial" charset="0"/>
              <a:ea typeface="ＭＳ Ｐゴシック" charset="0"/>
              <a:cs typeface="Arial" charset="0"/>
            </a:endParaRPr>
          </a:p>
        </p:txBody>
      </p:sp>
      <p:grpSp>
        <p:nvGrpSpPr>
          <p:cNvPr id="73734" name="Group 13"/>
          <p:cNvGrpSpPr>
            <a:grpSpLocks/>
          </p:cNvGrpSpPr>
          <p:nvPr/>
        </p:nvGrpSpPr>
        <p:grpSpPr bwMode="auto">
          <a:xfrm>
            <a:off x="1295400" y="1524001"/>
            <a:ext cx="7486651" cy="444501"/>
            <a:chOff x="957" y="972"/>
            <a:chExt cx="4716" cy="280"/>
          </a:xfrm>
        </p:grpSpPr>
        <p:grpSp>
          <p:nvGrpSpPr>
            <p:cNvPr id="73750" name="Group 14"/>
            <p:cNvGrpSpPr>
              <a:grpSpLocks/>
            </p:cNvGrpSpPr>
            <p:nvPr/>
          </p:nvGrpSpPr>
          <p:grpSpPr bwMode="auto">
            <a:xfrm>
              <a:off x="4704" y="972"/>
              <a:ext cx="969" cy="271"/>
              <a:chOff x="3552" y="1122"/>
              <a:chExt cx="969" cy="271"/>
            </a:xfrm>
          </p:grpSpPr>
          <p:sp>
            <p:nvSpPr>
              <p:cNvPr id="13327" name="Text Box 15"/>
              <p:cNvSpPr txBox="1">
                <a:spLocks noChangeArrowheads="1"/>
              </p:cNvSpPr>
              <p:nvPr/>
            </p:nvSpPr>
            <p:spPr bwMode="auto">
              <a:xfrm>
                <a:off x="3552" y="1122"/>
                <a:ext cx="576" cy="271"/>
              </a:xfrm>
              <a:prstGeom prst="rect">
                <a:avLst/>
              </a:prstGeom>
              <a:noFill/>
              <a:ln w="9525">
                <a:solidFill>
                  <a:schemeClr val="tx1">
                    <a:lumMod val="50000"/>
                    <a:lumOff val="50000"/>
                  </a:schemeClr>
                </a:solidFill>
                <a:miter lim="800000"/>
                <a:headEnd/>
                <a:tailEnd/>
              </a:ln>
              <a:effectLst/>
            </p:spPr>
            <p:txBody>
              <a:bodyPr>
                <a:spAutoFit/>
              </a:bodyPr>
              <a:lstStyle/>
              <a:p>
                <a:pPr algn="ctr" defTabSz="914400" eaLnBrk="0" fontAlgn="base" hangingPunct="0">
                  <a:spcBef>
                    <a:spcPct val="0"/>
                  </a:spcBef>
                  <a:spcAft>
                    <a:spcPct val="0"/>
                  </a:spcAft>
                  <a:defRPr/>
                </a:pPr>
                <a:r>
                  <a:rPr lang="en-US" sz="1100" dirty="0">
                    <a:solidFill>
                      <a:prstClr val="black">
                        <a:lumMod val="50000"/>
                        <a:lumOff val="50000"/>
                      </a:prstClr>
                    </a:solidFill>
                    <a:latin typeface="Arial" pitchFamily="34" charset="0"/>
                    <a:ea typeface="ＭＳ Ｐゴシック" charset="0"/>
                    <a:cs typeface="Arial" pitchFamily="34" charset="0"/>
                  </a:rPr>
                  <a:t>ICD-10 codes</a:t>
                </a:r>
              </a:p>
            </p:txBody>
          </p:sp>
          <p:sp>
            <p:nvSpPr>
              <p:cNvPr id="13328" name="Line 16"/>
              <p:cNvSpPr>
                <a:spLocks noChangeShapeType="1"/>
              </p:cNvSpPr>
              <p:nvPr/>
            </p:nvSpPr>
            <p:spPr bwMode="auto">
              <a:xfrm>
                <a:off x="4137" y="1218"/>
                <a:ext cx="384" cy="0"/>
              </a:xfrm>
              <a:prstGeom prst="line">
                <a:avLst/>
              </a:prstGeom>
              <a:noFill/>
              <a:ln w="19050">
                <a:solidFill>
                  <a:schemeClr val="tx1">
                    <a:lumMod val="50000"/>
                    <a:lumOff val="50000"/>
                  </a:schemeClr>
                </a:solidFill>
                <a:round/>
                <a:headEnd/>
                <a:tailEnd type="triangle" w="med" len="med"/>
              </a:ln>
              <a:effectLst/>
            </p:spPr>
            <p:txBody>
              <a:bodyPr/>
              <a:lstStyle/>
              <a:p>
                <a:pPr algn="ctr" defTabSz="914400" eaLnBrk="0" fontAlgn="base" hangingPunct="0">
                  <a:spcBef>
                    <a:spcPct val="0"/>
                  </a:spcBef>
                  <a:spcAft>
                    <a:spcPct val="0"/>
                  </a:spcAft>
                  <a:defRPr/>
                </a:pPr>
                <a:endParaRPr lang="en-US">
                  <a:solidFill>
                    <a:prstClr val="black"/>
                  </a:solidFill>
                  <a:latin typeface="Arial" pitchFamily="34" charset="0"/>
                  <a:ea typeface="ＭＳ Ｐゴシック" charset="0"/>
                  <a:cs typeface="Arial" pitchFamily="34" charset="0"/>
                </a:endParaRPr>
              </a:p>
            </p:txBody>
          </p:sp>
        </p:grpSp>
        <p:grpSp>
          <p:nvGrpSpPr>
            <p:cNvPr id="73751" name="Group 17"/>
            <p:cNvGrpSpPr>
              <a:grpSpLocks/>
            </p:cNvGrpSpPr>
            <p:nvPr/>
          </p:nvGrpSpPr>
          <p:grpSpPr bwMode="auto">
            <a:xfrm>
              <a:off x="957" y="981"/>
              <a:ext cx="957" cy="271"/>
              <a:chOff x="786" y="1008"/>
              <a:chExt cx="957" cy="271"/>
            </a:xfrm>
          </p:grpSpPr>
          <p:sp>
            <p:nvSpPr>
              <p:cNvPr id="13330" name="Text Box 18"/>
              <p:cNvSpPr txBox="1">
                <a:spLocks noChangeArrowheads="1"/>
              </p:cNvSpPr>
              <p:nvPr/>
            </p:nvSpPr>
            <p:spPr bwMode="auto">
              <a:xfrm>
                <a:off x="1167" y="1008"/>
                <a:ext cx="576" cy="271"/>
              </a:xfrm>
              <a:prstGeom prst="rect">
                <a:avLst/>
              </a:prstGeom>
              <a:noFill/>
              <a:ln w="9525">
                <a:solidFill>
                  <a:schemeClr val="tx1">
                    <a:lumMod val="50000"/>
                    <a:lumOff val="50000"/>
                  </a:schemeClr>
                </a:solidFill>
                <a:miter lim="800000"/>
                <a:headEnd/>
                <a:tailEnd/>
              </a:ln>
              <a:effectLst/>
            </p:spPr>
            <p:txBody>
              <a:bodyPr>
                <a:spAutoFit/>
              </a:bodyPr>
              <a:lstStyle/>
              <a:p>
                <a:pPr algn="ctr" defTabSz="914400" eaLnBrk="0" fontAlgn="base" hangingPunct="0">
                  <a:spcBef>
                    <a:spcPct val="0"/>
                  </a:spcBef>
                  <a:spcAft>
                    <a:spcPct val="0"/>
                  </a:spcAft>
                  <a:defRPr/>
                </a:pPr>
                <a:r>
                  <a:rPr lang="en-US" sz="1100" dirty="0">
                    <a:solidFill>
                      <a:prstClr val="black">
                        <a:lumMod val="50000"/>
                        <a:lumOff val="50000"/>
                      </a:prstClr>
                    </a:solidFill>
                    <a:latin typeface="Arial" pitchFamily="34" charset="0"/>
                    <a:ea typeface="ＭＳ Ｐゴシック" charset="0"/>
                    <a:cs typeface="Arial" pitchFamily="34" charset="0"/>
                  </a:rPr>
                  <a:t>ICD-8 codes</a:t>
                </a:r>
              </a:p>
            </p:txBody>
          </p:sp>
          <p:sp>
            <p:nvSpPr>
              <p:cNvPr id="13331" name="Line 19"/>
              <p:cNvSpPr>
                <a:spLocks noChangeShapeType="1"/>
              </p:cNvSpPr>
              <p:nvPr/>
            </p:nvSpPr>
            <p:spPr bwMode="auto">
              <a:xfrm flipH="1">
                <a:off x="786" y="1095"/>
                <a:ext cx="384" cy="0"/>
              </a:xfrm>
              <a:prstGeom prst="line">
                <a:avLst/>
              </a:prstGeom>
              <a:noFill/>
              <a:ln w="19050">
                <a:solidFill>
                  <a:schemeClr val="tx1">
                    <a:lumMod val="50000"/>
                    <a:lumOff val="50000"/>
                  </a:schemeClr>
                </a:solidFill>
                <a:round/>
                <a:headEnd/>
                <a:tailEnd type="triangle" w="med" len="med"/>
              </a:ln>
              <a:effectLst/>
            </p:spPr>
            <p:txBody>
              <a:bodyPr/>
              <a:lstStyle/>
              <a:p>
                <a:pPr algn="ctr" defTabSz="914400" eaLnBrk="0" fontAlgn="base" hangingPunct="0">
                  <a:spcBef>
                    <a:spcPct val="0"/>
                  </a:spcBef>
                  <a:spcAft>
                    <a:spcPct val="0"/>
                  </a:spcAft>
                  <a:defRPr/>
                </a:pPr>
                <a:endParaRPr lang="en-US">
                  <a:solidFill>
                    <a:prstClr val="black"/>
                  </a:solidFill>
                  <a:latin typeface="Arial" pitchFamily="34" charset="0"/>
                  <a:ea typeface="ＭＳ Ｐゴシック" charset="0"/>
                  <a:cs typeface="Arial" pitchFamily="34" charset="0"/>
                </a:endParaRPr>
              </a:p>
            </p:txBody>
          </p:sp>
        </p:grpSp>
        <p:grpSp>
          <p:nvGrpSpPr>
            <p:cNvPr id="73752" name="Group 20"/>
            <p:cNvGrpSpPr>
              <a:grpSpLocks/>
            </p:cNvGrpSpPr>
            <p:nvPr/>
          </p:nvGrpSpPr>
          <p:grpSpPr bwMode="auto">
            <a:xfrm>
              <a:off x="2414" y="981"/>
              <a:ext cx="1348" cy="271"/>
              <a:chOff x="2414" y="1062"/>
              <a:chExt cx="1348" cy="271"/>
            </a:xfrm>
          </p:grpSpPr>
          <p:sp>
            <p:nvSpPr>
              <p:cNvPr id="13333" name="Text Box 21"/>
              <p:cNvSpPr txBox="1">
                <a:spLocks noChangeArrowheads="1"/>
              </p:cNvSpPr>
              <p:nvPr/>
            </p:nvSpPr>
            <p:spPr bwMode="auto">
              <a:xfrm>
                <a:off x="2798" y="1062"/>
                <a:ext cx="576" cy="271"/>
              </a:xfrm>
              <a:prstGeom prst="rect">
                <a:avLst/>
              </a:prstGeom>
              <a:noFill/>
              <a:ln w="9525">
                <a:solidFill>
                  <a:schemeClr val="tx1">
                    <a:lumMod val="50000"/>
                    <a:lumOff val="50000"/>
                  </a:schemeClr>
                </a:solidFill>
                <a:miter lim="800000"/>
                <a:headEnd/>
                <a:tailEnd/>
              </a:ln>
              <a:effectLst/>
            </p:spPr>
            <p:txBody>
              <a:bodyPr>
                <a:spAutoFit/>
              </a:bodyPr>
              <a:lstStyle/>
              <a:p>
                <a:pPr algn="ctr" defTabSz="914400" eaLnBrk="0" fontAlgn="base" hangingPunct="0">
                  <a:spcBef>
                    <a:spcPct val="0"/>
                  </a:spcBef>
                  <a:spcAft>
                    <a:spcPct val="0"/>
                  </a:spcAft>
                  <a:defRPr/>
                </a:pPr>
                <a:r>
                  <a:rPr lang="en-US" sz="1100" dirty="0">
                    <a:solidFill>
                      <a:prstClr val="black">
                        <a:lumMod val="50000"/>
                        <a:lumOff val="50000"/>
                      </a:prstClr>
                    </a:solidFill>
                    <a:latin typeface="Arial" pitchFamily="34" charset="0"/>
                    <a:ea typeface="ＭＳ Ｐゴシック" charset="0"/>
                    <a:cs typeface="Arial" pitchFamily="34" charset="0"/>
                  </a:rPr>
                  <a:t>ICD-9 codes</a:t>
                </a:r>
              </a:p>
            </p:txBody>
          </p:sp>
          <p:sp>
            <p:nvSpPr>
              <p:cNvPr id="13334" name="Line 22"/>
              <p:cNvSpPr>
                <a:spLocks noChangeShapeType="1"/>
              </p:cNvSpPr>
              <p:nvPr/>
            </p:nvSpPr>
            <p:spPr bwMode="auto">
              <a:xfrm>
                <a:off x="3378" y="1149"/>
                <a:ext cx="384" cy="0"/>
              </a:xfrm>
              <a:prstGeom prst="line">
                <a:avLst/>
              </a:prstGeom>
              <a:noFill/>
              <a:ln w="19050">
                <a:solidFill>
                  <a:schemeClr val="tx1">
                    <a:lumMod val="50000"/>
                    <a:lumOff val="50000"/>
                  </a:schemeClr>
                </a:solidFill>
                <a:round/>
                <a:headEnd/>
                <a:tailEnd type="triangle" w="med" len="med"/>
              </a:ln>
              <a:effectLst/>
            </p:spPr>
            <p:txBody>
              <a:bodyPr/>
              <a:lstStyle/>
              <a:p>
                <a:pPr algn="ctr" defTabSz="914400" eaLnBrk="0" fontAlgn="base" hangingPunct="0">
                  <a:spcBef>
                    <a:spcPct val="0"/>
                  </a:spcBef>
                  <a:spcAft>
                    <a:spcPct val="0"/>
                  </a:spcAft>
                  <a:defRPr/>
                </a:pPr>
                <a:endParaRPr lang="en-US">
                  <a:solidFill>
                    <a:prstClr val="black"/>
                  </a:solidFill>
                  <a:latin typeface="Arial" pitchFamily="34" charset="0"/>
                  <a:ea typeface="ＭＳ Ｐゴシック" charset="0"/>
                  <a:cs typeface="Arial" pitchFamily="34" charset="0"/>
                </a:endParaRPr>
              </a:p>
            </p:txBody>
          </p:sp>
          <p:sp>
            <p:nvSpPr>
              <p:cNvPr id="13335" name="Line 23"/>
              <p:cNvSpPr>
                <a:spLocks noChangeShapeType="1"/>
              </p:cNvSpPr>
              <p:nvPr/>
            </p:nvSpPr>
            <p:spPr bwMode="auto">
              <a:xfrm flipH="1">
                <a:off x="2414" y="1139"/>
                <a:ext cx="384" cy="0"/>
              </a:xfrm>
              <a:prstGeom prst="line">
                <a:avLst/>
              </a:prstGeom>
              <a:noFill/>
              <a:ln w="19050">
                <a:solidFill>
                  <a:schemeClr val="tx1">
                    <a:lumMod val="50000"/>
                    <a:lumOff val="50000"/>
                  </a:schemeClr>
                </a:solidFill>
                <a:round/>
                <a:headEnd/>
                <a:tailEnd type="triangle" w="med" len="med"/>
              </a:ln>
              <a:effectLst/>
            </p:spPr>
            <p:txBody>
              <a:bodyPr/>
              <a:lstStyle/>
              <a:p>
                <a:pPr algn="ctr" defTabSz="914400" eaLnBrk="0" fontAlgn="base" hangingPunct="0">
                  <a:spcBef>
                    <a:spcPct val="0"/>
                  </a:spcBef>
                  <a:spcAft>
                    <a:spcPct val="0"/>
                  </a:spcAft>
                  <a:defRPr/>
                </a:pPr>
                <a:endParaRPr lang="en-US">
                  <a:solidFill>
                    <a:prstClr val="black"/>
                  </a:solidFill>
                  <a:latin typeface="Arial" pitchFamily="34" charset="0"/>
                  <a:ea typeface="ＭＳ Ｐゴシック" charset="0"/>
                  <a:cs typeface="Arial" pitchFamily="34" charset="0"/>
                </a:endParaRPr>
              </a:p>
            </p:txBody>
          </p:sp>
        </p:grpSp>
      </p:grpSp>
      <p:sp>
        <p:nvSpPr>
          <p:cNvPr id="13336" name="Line 24"/>
          <p:cNvSpPr>
            <a:spLocks noChangeShapeType="1"/>
          </p:cNvSpPr>
          <p:nvPr/>
        </p:nvSpPr>
        <p:spPr bwMode="auto">
          <a:xfrm flipH="1" flipV="1">
            <a:off x="2806700" y="1385889"/>
            <a:ext cx="19051" cy="3898900"/>
          </a:xfrm>
          <a:prstGeom prst="line">
            <a:avLst/>
          </a:prstGeom>
          <a:noFill/>
          <a:ln w="12700">
            <a:solidFill>
              <a:schemeClr val="tx1">
                <a:lumMod val="50000"/>
                <a:lumOff val="50000"/>
              </a:schemeClr>
            </a:solidFill>
            <a:prstDash val="dash"/>
            <a:round/>
            <a:headEnd/>
            <a:tailEnd/>
          </a:ln>
          <a:effectLst/>
        </p:spPr>
        <p:txBody>
          <a:bodyPr/>
          <a:lstStyle/>
          <a:p>
            <a:pPr algn="ctr" defTabSz="914400" eaLnBrk="0" fontAlgn="base" hangingPunct="0">
              <a:spcBef>
                <a:spcPct val="0"/>
              </a:spcBef>
              <a:spcAft>
                <a:spcPct val="0"/>
              </a:spcAft>
              <a:defRPr/>
            </a:pPr>
            <a:endParaRPr lang="en-US">
              <a:solidFill>
                <a:prstClr val="black"/>
              </a:solidFill>
              <a:latin typeface="Arial" pitchFamily="34" charset="0"/>
              <a:ea typeface="ＭＳ Ｐゴシック" charset="0"/>
              <a:cs typeface="Arial" pitchFamily="34" charset="0"/>
            </a:endParaRPr>
          </a:p>
        </p:txBody>
      </p:sp>
      <p:sp>
        <p:nvSpPr>
          <p:cNvPr id="13337" name="Line 25"/>
          <p:cNvSpPr>
            <a:spLocks noChangeShapeType="1"/>
          </p:cNvSpPr>
          <p:nvPr/>
        </p:nvSpPr>
        <p:spPr bwMode="auto">
          <a:xfrm flipH="1" flipV="1">
            <a:off x="6465888" y="1379538"/>
            <a:ext cx="19051" cy="3898900"/>
          </a:xfrm>
          <a:prstGeom prst="line">
            <a:avLst/>
          </a:prstGeom>
          <a:noFill/>
          <a:ln w="12700">
            <a:solidFill>
              <a:schemeClr val="tx1">
                <a:lumMod val="50000"/>
                <a:lumOff val="50000"/>
              </a:schemeClr>
            </a:solidFill>
            <a:prstDash val="dash"/>
            <a:round/>
            <a:headEnd/>
            <a:tailEnd/>
          </a:ln>
          <a:effectLst/>
        </p:spPr>
        <p:txBody>
          <a:bodyPr/>
          <a:lstStyle/>
          <a:p>
            <a:pPr algn="ctr" defTabSz="914400" eaLnBrk="0" fontAlgn="base" hangingPunct="0">
              <a:spcBef>
                <a:spcPct val="0"/>
              </a:spcBef>
              <a:spcAft>
                <a:spcPct val="0"/>
              </a:spcAft>
              <a:defRPr/>
            </a:pPr>
            <a:endParaRPr lang="en-US">
              <a:solidFill>
                <a:prstClr val="black"/>
              </a:solidFill>
              <a:latin typeface="Arial" pitchFamily="34" charset="0"/>
              <a:ea typeface="ＭＳ Ｐゴシック" charset="0"/>
              <a:cs typeface="Arial" pitchFamily="34" charset="0"/>
            </a:endParaRPr>
          </a:p>
        </p:txBody>
      </p:sp>
      <p:sp>
        <p:nvSpPr>
          <p:cNvPr id="73737" name="Rectangle 25"/>
          <p:cNvSpPr>
            <a:spLocks noChangeArrowheads="1"/>
          </p:cNvSpPr>
          <p:nvPr/>
        </p:nvSpPr>
        <p:spPr bwMode="auto">
          <a:xfrm>
            <a:off x="762000" y="-1606"/>
            <a:ext cx="75168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pPr>
            <a:r>
              <a:rPr lang="en-US" sz="2800" dirty="0">
                <a:solidFill>
                  <a:srgbClr val="000000"/>
                </a:solidFill>
                <a:latin typeface="Arial" charset="0"/>
                <a:ea typeface="ＭＳ Ｐゴシック" charset="0"/>
                <a:cs typeface="Arial" charset="0"/>
              </a:rPr>
              <a:t>Maternal Mortality Rate, California Residents; 1970-2010</a:t>
            </a:r>
          </a:p>
        </p:txBody>
      </p:sp>
      <p:pic>
        <p:nvPicPr>
          <p:cNvPr id="73740" name="Picture 2" descr="MCAH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5558"/>
            <a:ext cx="6635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1" name="Rectangle 7"/>
          <p:cNvSpPr>
            <a:spLocks noChangeArrowheads="1"/>
          </p:cNvSpPr>
          <p:nvPr/>
        </p:nvSpPr>
        <p:spPr bwMode="auto">
          <a:xfrm>
            <a:off x="4827588" y="5284788"/>
            <a:ext cx="46037" cy="144462"/>
          </a:xfrm>
          <a:prstGeom prst="rect">
            <a:avLst/>
          </a:prstGeom>
          <a:solidFill>
            <a:srgbClr val="000000"/>
          </a:solid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a:solidFill>
                <a:srgbClr val="000000"/>
              </a:solidFill>
              <a:latin typeface="Arial" charset="0"/>
              <a:ea typeface="ＭＳ Ｐゴシック" charset="0"/>
              <a:cs typeface="Arial" charset="0"/>
            </a:endParaRPr>
          </a:p>
        </p:txBody>
      </p:sp>
      <p:sp>
        <p:nvSpPr>
          <p:cNvPr id="73742" name="Rectangle 7"/>
          <p:cNvSpPr>
            <a:spLocks noChangeArrowheads="1"/>
          </p:cNvSpPr>
          <p:nvPr/>
        </p:nvSpPr>
        <p:spPr bwMode="auto">
          <a:xfrm>
            <a:off x="5715001" y="5268913"/>
            <a:ext cx="46039" cy="144462"/>
          </a:xfrm>
          <a:prstGeom prst="rect">
            <a:avLst/>
          </a:prstGeom>
          <a:solidFill>
            <a:srgbClr val="000000"/>
          </a:solid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a:solidFill>
                <a:srgbClr val="000000"/>
              </a:solidFill>
              <a:latin typeface="Arial" charset="0"/>
              <a:ea typeface="ＭＳ Ｐゴシック" charset="0"/>
              <a:cs typeface="Arial" charset="0"/>
            </a:endParaRPr>
          </a:p>
        </p:txBody>
      </p:sp>
      <p:sp>
        <p:nvSpPr>
          <p:cNvPr id="73743" name="Rectangle 7"/>
          <p:cNvSpPr>
            <a:spLocks noChangeArrowheads="1"/>
          </p:cNvSpPr>
          <p:nvPr/>
        </p:nvSpPr>
        <p:spPr bwMode="auto">
          <a:xfrm>
            <a:off x="6629401" y="5286376"/>
            <a:ext cx="46039" cy="144463"/>
          </a:xfrm>
          <a:prstGeom prst="rect">
            <a:avLst/>
          </a:prstGeom>
          <a:solidFill>
            <a:srgbClr val="000000"/>
          </a:solid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a:solidFill>
                <a:srgbClr val="000000"/>
              </a:solidFill>
              <a:latin typeface="Arial" charset="0"/>
              <a:ea typeface="ＭＳ Ｐゴシック" charset="0"/>
              <a:cs typeface="Arial" charset="0"/>
            </a:endParaRPr>
          </a:p>
        </p:txBody>
      </p:sp>
      <p:sp>
        <p:nvSpPr>
          <p:cNvPr id="73744" name="Rectangle 7"/>
          <p:cNvSpPr>
            <a:spLocks noChangeArrowheads="1"/>
          </p:cNvSpPr>
          <p:nvPr/>
        </p:nvSpPr>
        <p:spPr bwMode="auto">
          <a:xfrm>
            <a:off x="8458201" y="5275263"/>
            <a:ext cx="46039" cy="144462"/>
          </a:xfrm>
          <a:prstGeom prst="rect">
            <a:avLst/>
          </a:prstGeom>
          <a:solidFill>
            <a:srgbClr val="000000"/>
          </a:solid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a:solidFill>
                <a:srgbClr val="000000"/>
              </a:solidFill>
              <a:latin typeface="Arial" charset="0"/>
              <a:ea typeface="ＭＳ Ｐゴシック" charset="0"/>
              <a:cs typeface="Arial" charset="0"/>
            </a:endParaRPr>
          </a:p>
        </p:txBody>
      </p:sp>
      <p:sp>
        <p:nvSpPr>
          <p:cNvPr id="73745" name="Rectangle 7"/>
          <p:cNvSpPr>
            <a:spLocks noChangeArrowheads="1"/>
          </p:cNvSpPr>
          <p:nvPr/>
        </p:nvSpPr>
        <p:spPr bwMode="auto">
          <a:xfrm>
            <a:off x="3016250" y="5278438"/>
            <a:ext cx="46039" cy="144462"/>
          </a:xfrm>
          <a:prstGeom prst="rect">
            <a:avLst/>
          </a:prstGeom>
          <a:solidFill>
            <a:srgbClr val="000000"/>
          </a:solid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a:solidFill>
                <a:srgbClr val="000000"/>
              </a:solidFill>
              <a:latin typeface="Arial" charset="0"/>
              <a:ea typeface="ＭＳ Ｐゴシック" charset="0"/>
              <a:cs typeface="Arial" charset="0"/>
            </a:endParaRPr>
          </a:p>
        </p:txBody>
      </p:sp>
      <p:sp>
        <p:nvSpPr>
          <p:cNvPr id="73746" name="Rectangle 7"/>
          <p:cNvSpPr>
            <a:spLocks noChangeArrowheads="1"/>
          </p:cNvSpPr>
          <p:nvPr/>
        </p:nvSpPr>
        <p:spPr bwMode="auto">
          <a:xfrm>
            <a:off x="3913188" y="5281613"/>
            <a:ext cx="46037" cy="144462"/>
          </a:xfrm>
          <a:prstGeom prst="rect">
            <a:avLst/>
          </a:prstGeom>
          <a:solidFill>
            <a:srgbClr val="000000"/>
          </a:solid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a:solidFill>
                <a:srgbClr val="000000"/>
              </a:solidFill>
              <a:latin typeface="Arial" charset="0"/>
              <a:ea typeface="ＭＳ Ｐゴシック" charset="0"/>
              <a:cs typeface="Arial" charset="0"/>
            </a:endParaRPr>
          </a:p>
        </p:txBody>
      </p:sp>
      <p:sp>
        <p:nvSpPr>
          <p:cNvPr id="73747" name="Rectangle 7"/>
          <p:cNvSpPr>
            <a:spLocks noChangeArrowheads="1"/>
          </p:cNvSpPr>
          <p:nvPr/>
        </p:nvSpPr>
        <p:spPr bwMode="auto">
          <a:xfrm>
            <a:off x="2097088" y="5275263"/>
            <a:ext cx="44451" cy="144462"/>
          </a:xfrm>
          <a:prstGeom prst="rect">
            <a:avLst/>
          </a:prstGeom>
          <a:solidFill>
            <a:srgbClr val="000000"/>
          </a:solid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a:solidFill>
                <a:srgbClr val="000000"/>
              </a:solidFill>
              <a:latin typeface="Arial" charset="0"/>
              <a:ea typeface="ＭＳ Ｐゴシック" charset="0"/>
              <a:cs typeface="Arial" charset="0"/>
            </a:endParaRPr>
          </a:p>
        </p:txBody>
      </p:sp>
      <p:sp>
        <p:nvSpPr>
          <p:cNvPr id="73748" name="Rectangle 7"/>
          <p:cNvSpPr>
            <a:spLocks noChangeArrowheads="1"/>
          </p:cNvSpPr>
          <p:nvPr/>
        </p:nvSpPr>
        <p:spPr bwMode="auto">
          <a:xfrm>
            <a:off x="7543801" y="5278438"/>
            <a:ext cx="46039" cy="144462"/>
          </a:xfrm>
          <a:prstGeom prst="rect">
            <a:avLst/>
          </a:prstGeom>
          <a:solidFill>
            <a:srgbClr val="000000"/>
          </a:solid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a:solidFill>
                <a:srgbClr val="000000"/>
              </a:solidFill>
              <a:latin typeface="Arial" charset="0"/>
              <a:ea typeface="ＭＳ Ｐゴシック" charset="0"/>
              <a:cs typeface="Arial" charset="0"/>
            </a:endParaRPr>
          </a:p>
        </p:txBody>
      </p:sp>
      <p:sp>
        <p:nvSpPr>
          <p:cNvPr id="42" name="TextBox 26"/>
          <p:cNvSpPr txBox="1">
            <a:spLocks noChangeArrowheads="1"/>
          </p:cNvSpPr>
          <p:nvPr/>
        </p:nvSpPr>
        <p:spPr bwMode="auto">
          <a:xfrm>
            <a:off x="715965" y="5924551"/>
            <a:ext cx="8048625" cy="877163"/>
          </a:xfrm>
          <a:prstGeom prst="rect">
            <a:avLst/>
          </a:prstGeom>
          <a:noFill/>
          <a:ln w="9525">
            <a:noFill/>
            <a:miter lim="800000"/>
            <a:headEnd/>
            <a:tailEnd/>
          </a:ln>
        </p:spPr>
        <p:txBody>
          <a:bodyPr>
            <a:spAutoFit/>
          </a:bodyPr>
          <a:lstStyle>
            <a:lvl1pPr eaLnBrk="0" hangingPunct="0">
              <a:defRPr sz="1400">
                <a:solidFill>
                  <a:schemeClr val="bg2"/>
                </a:solidFill>
                <a:latin typeface="Arial" charset="0"/>
                <a:ea typeface="ＭＳ Ｐゴシック" charset="0"/>
              </a:defRPr>
            </a:lvl1pPr>
            <a:lvl2pPr marL="742950" indent="-285750" eaLnBrk="0" hangingPunct="0">
              <a:defRPr sz="1400">
                <a:solidFill>
                  <a:schemeClr val="bg2"/>
                </a:solidFill>
                <a:latin typeface="Arial" charset="0"/>
                <a:ea typeface="ＭＳ Ｐゴシック" charset="0"/>
              </a:defRPr>
            </a:lvl2pPr>
            <a:lvl3pPr marL="1143000" indent="-228600" eaLnBrk="0" hangingPunct="0">
              <a:defRPr sz="1400">
                <a:solidFill>
                  <a:schemeClr val="bg2"/>
                </a:solidFill>
                <a:latin typeface="Arial" charset="0"/>
                <a:ea typeface="ＭＳ Ｐゴシック" charset="0"/>
              </a:defRPr>
            </a:lvl3pPr>
            <a:lvl4pPr marL="1600200" indent="-228600" eaLnBrk="0" hangingPunct="0">
              <a:defRPr sz="1400">
                <a:solidFill>
                  <a:schemeClr val="bg2"/>
                </a:solidFill>
                <a:latin typeface="Arial" charset="0"/>
                <a:ea typeface="ＭＳ Ｐゴシック" charset="0"/>
              </a:defRPr>
            </a:lvl4pPr>
            <a:lvl5pPr marL="2057400" indent="-228600" eaLnBrk="0" hangingPunct="0">
              <a:defRPr sz="1400">
                <a:solidFill>
                  <a:schemeClr val="bg2"/>
                </a:solidFill>
                <a:latin typeface="Arial" charset="0"/>
                <a:ea typeface="ＭＳ Ｐゴシック" charset="0"/>
              </a:defRPr>
            </a:lvl5pPr>
            <a:lvl6pPr marL="2514600" indent="-228600" eaLnBrk="0" fontAlgn="base" hangingPunct="0">
              <a:spcBef>
                <a:spcPct val="50000"/>
              </a:spcBef>
              <a:spcAft>
                <a:spcPct val="0"/>
              </a:spcAft>
              <a:defRPr sz="1400">
                <a:solidFill>
                  <a:schemeClr val="bg2"/>
                </a:solidFill>
                <a:latin typeface="Arial" charset="0"/>
                <a:ea typeface="ＭＳ Ｐゴシック" charset="0"/>
              </a:defRPr>
            </a:lvl6pPr>
            <a:lvl7pPr marL="2971800" indent="-228600" eaLnBrk="0" fontAlgn="base" hangingPunct="0">
              <a:spcBef>
                <a:spcPct val="50000"/>
              </a:spcBef>
              <a:spcAft>
                <a:spcPct val="0"/>
              </a:spcAft>
              <a:defRPr sz="1400">
                <a:solidFill>
                  <a:schemeClr val="bg2"/>
                </a:solidFill>
                <a:latin typeface="Arial" charset="0"/>
                <a:ea typeface="ＭＳ Ｐゴシック" charset="0"/>
              </a:defRPr>
            </a:lvl7pPr>
            <a:lvl8pPr marL="3429000" indent="-228600" eaLnBrk="0" fontAlgn="base" hangingPunct="0">
              <a:spcBef>
                <a:spcPct val="50000"/>
              </a:spcBef>
              <a:spcAft>
                <a:spcPct val="0"/>
              </a:spcAft>
              <a:defRPr sz="1400">
                <a:solidFill>
                  <a:schemeClr val="bg2"/>
                </a:solidFill>
                <a:latin typeface="Arial" charset="0"/>
                <a:ea typeface="ＭＳ Ｐゴシック" charset="0"/>
              </a:defRPr>
            </a:lvl8pPr>
            <a:lvl9pPr marL="3886200" indent="-228600" eaLnBrk="0" fontAlgn="base" hangingPunct="0">
              <a:spcBef>
                <a:spcPct val="50000"/>
              </a:spcBef>
              <a:spcAft>
                <a:spcPct val="0"/>
              </a:spcAft>
              <a:defRPr sz="1400">
                <a:solidFill>
                  <a:schemeClr val="bg2"/>
                </a:solidFill>
                <a:latin typeface="Arial" charset="0"/>
                <a:ea typeface="ＭＳ Ｐゴシック" charset="0"/>
              </a:defRPr>
            </a:lvl9pPr>
          </a:lstStyle>
          <a:p>
            <a:pPr algn="ctr" defTabSz="914400" fontAlgn="base">
              <a:spcBef>
                <a:spcPct val="0"/>
              </a:spcBef>
              <a:spcAft>
                <a:spcPct val="0"/>
              </a:spcAft>
            </a:pPr>
            <a:r>
              <a:rPr lang="en-US" sz="1000">
                <a:solidFill>
                  <a:srgbClr val="595959"/>
                </a:solidFill>
                <a:cs typeface="ＭＳ Ｐゴシック" charset="0"/>
              </a:rPr>
              <a:t>SOURCE: State of California, Department of Public Health, California Birth and Death Statistical Master Files, 1970-2010. Maternal mortality for California (deaths ≤ 42 days postpartum) was calculated using the ICD-8 cause of death classification for 1970-1978, ICD-9 classification for 1979-1998 and ICD-10 classification for 1999-2010. Healthy People Objectives: HP2000: 5.0 deaths per 100,000 live births; HP2010: 3.3 deaths, later revised to 4.3 deaths per 100,000 live births, and; HP2020: 11.4 deaths per 100,000 live births. Produced by California Department of Public Health, Center for Family Health, Maternal, Child and Adolescent Health Division, December, 2012. </a:t>
            </a:r>
            <a:endParaRPr lang="en-US" sz="1800">
              <a:solidFill>
                <a:srgbClr val="000000"/>
              </a:solidFill>
              <a:cs typeface="ＭＳ Ｐゴシック" charset="0"/>
            </a:endParaRPr>
          </a:p>
        </p:txBody>
      </p:sp>
      <p:cxnSp>
        <p:nvCxnSpPr>
          <p:cNvPr id="32" name="Straight Arrow Connector 31"/>
          <p:cNvCxnSpPr/>
          <p:nvPr/>
        </p:nvCxnSpPr>
        <p:spPr>
          <a:xfrm flipV="1">
            <a:off x="3657600" y="2895600"/>
            <a:ext cx="4724400" cy="14478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8718551" y="6432034"/>
            <a:ext cx="313044" cy="369332"/>
          </a:xfrm>
          <a:prstGeom prst="rect">
            <a:avLst/>
          </a:prstGeom>
          <a:noFill/>
        </p:spPr>
        <p:txBody>
          <a:bodyPr wrap="none" rtlCol="0">
            <a:spAutoFit/>
          </a:bodyPr>
          <a:lstStyle/>
          <a:p>
            <a:r>
              <a:rPr lang="en-US" dirty="0" smtClean="0"/>
              <a:t>5</a:t>
            </a:r>
            <a:endParaRPr lang="en-US" dirty="0"/>
          </a:p>
        </p:txBody>
      </p:sp>
      <p:pic>
        <p:nvPicPr>
          <p:cNvPr id="33" name="Picture 32"/>
          <p:cNvPicPr/>
          <p:nvPr/>
        </p:nvPicPr>
        <p:blipFill>
          <a:blip r:embed="rId7">
            <a:extLst>
              <a:ext uri="{28A0092B-C50C-407E-A947-70E740481C1C}">
                <a14:useLocalDpi xmlns:a14="http://schemas.microsoft.com/office/drawing/2010/main" val="0"/>
              </a:ext>
            </a:extLst>
          </a:blip>
          <a:srcRect/>
          <a:stretch>
            <a:fillRect/>
          </a:stretch>
        </p:blipFill>
        <p:spPr bwMode="auto">
          <a:xfrm>
            <a:off x="793750" y="400924"/>
            <a:ext cx="1003300" cy="638096"/>
          </a:xfrm>
          <a:prstGeom prst="rect">
            <a:avLst/>
          </a:prstGeom>
          <a:noFill/>
          <a:ln>
            <a:noFill/>
          </a:ln>
        </p:spPr>
      </p:pic>
    </p:spTree>
    <p:extLst>
      <p:ext uri="{BB962C8B-B14F-4D97-AF65-F5344CB8AC3E}">
        <p14:creationId xmlns:p14="http://schemas.microsoft.com/office/powerpoint/2010/main" val="35552371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8630" y="209436"/>
            <a:ext cx="5294263" cy="523220"/>
          </a:xfrm>
          <a:prstGeom prst="rect">
            <a:avLst/>
          </a:prstGeom>
          <a:noFill/>
        </p:spPr>
        <p:txBody>
          <a:bodyPr wrap="none" rtlCol="0">
            <a:spAutoFit/>
          </a:bodyPr>
          <a:lstStyle/>
          <a:p>
            <a:r>
              <a:rPr lang="en-US" sz="2800" dirty="0" smtClean="0"/>
              <a:t>Protocol for Labetalol Treatment</a:t>
            </a:r>
            <a:endParaRPr lang="en-US" sz="2800" dirty="0"/>
          </a:p>
        </p:txBody>
      </p:sp>
      <p:sp>
        <p:nvSpPr>
          <p:cNvPr id="5" name="TextBox 4"/>
          <p:cNvSpPr txBox="1"/>
          <p:nvPr/>
        </p:nvSpPr>
        <p:spPr>
          <a:xfrm>
            <a:off x="8699500" y="6413500"/>
            <a:ext cx="441422" cy="369332"/>
          </a:xfrm>
          <a:prstGeom prst="rect">
            <a:avLst/>
          </a:prstGeom>
          <a:noFill/>
        </p:spPr>
        <p:txBody>
          <a:bodyPr wrap="none" rtlCol="0">
            <a:spAutoFit/>
          </a:bodyPr>
          <a:lstStyle/>
          <a:p>
            <a:r>
              <a:rPr lang="en-US" dirty="0" smtClean="0"/>
              <a:t>50</a:t>
            </a:r>
            <a:endParaRPr lang="en-US" dirty="0"/>
          </a:p>
        </p:txBody>
      </p:sp>
      <p:pic>
        <p:nvPicPr>
          <p:cNvPr id="3" name="Picture 2" descr="Labetalol_Slide_10.29.1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1" y="471046"/>
            <a:ext cx="8280400" cy="6278682"/>
          </a:xfrm>
          <a:prstGeom prst="rect">
            <a:avLst/>
          </a:prstGeom>
        </p:spPr>
      </p:pic>
      <p:sp>
        <p:nvSpPr>
          <p:cNvPr id="4" name="TextBox 3"/>
          <p:cNvSpPr txBox="1"/>
          <p:nvPr/>
        </p:nvSpPr>
        <p:spPr>
          <a:xfrm>
            <a:off x="876300" y="317500"/>
            <a:ext cx="184666" cy="369332"/>
          </a:xfrm>
          <a:prstGeom prst="rect">
            <a:avLst/>
          </a:prstGeom>
          <a:noFill/>
        </p:spPr>
        <p:txBody>
          <a:bodyPr wrap="none" rtlCol="0">
            <a:spAutoFit/>
          </a:bodyPr>
          <a:lstStyle/>
          <a:p>
            <a:endParaRPr lang="en-US" dirty="0"/>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7783231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101" y="296332"/>
            <a:ext cx="6756399" cy="914400"/>
          </a:xfrm>
        </p:spPr>
        <p:txBody>
          <a:bodyPr/>
          <a:lstStyle/>
          <a:p>
            <a:r>
              <a:rPr lang="en-US" sz="3200" dirty="0" smtClean="0"/>
              <a:t>Hypertensive Medication</a:t>
            </a:r>
            <a:r>
              <a:rPr lang="en-US" sz="3200" dirty="0"/>
              <a:t> </a:t>
            </a:r>
            <a:r>
              <a:rPr lang="en-US" sz="3200" dirty="0" smtClean="0"/>
              <a:t>Administration</a:t>
            </a:r>
            <a:r>
              <a:rPr lang="en-US" sz="3200" dirty="0"/>
              <a:t> </a:t>
            </a:r>
            <a:r>
              <a:rPr lang="en-US" sz="3200" dirty="0" smtClean="0"/>
              <a:t>Oral v. IV</a:t>
            </a:r>
            <a:endParaRPr lang="en-US" sz="3200" dirty="0"/>
          </a:p>
        </p:txBody>
      </p:sp>
      <p:sp>
        <p:nvSpPr>
          <p:cNvPr id="3" name="Content Placeholder 2"/>
          <p:cNvSpPr>
            <a:spLocks noGrp="1"/>
          </p:cNvSpPr>
          <p:nvPr>
            <p:ph idx="1"/>
          </p:nvPr>
        </p:nvSpPr>
        <p:spPr>
          <a:xfrm>
            <a:off x="457201" y="1162352"/>
            <a:ext cx="4175276" cy="3569909"/>
          </a:xfrm>
        </p:spPr>
        <p:txBody>
          <a:bodyPr/>
          <a:lstStyle/>
          <a:p>
            <a:r>
              <a:rPr lang="en-US" sz="2800" dirty="0" smtClean="0"/>
              <a:t>IV Labetalol </a:t>
            </a:r>
          </a:p>
          <a:p>
            <a:pPr lvl="1"/>
            <a:r>
              <a:rPr lang="en-US" sz="2400" dirty="0"/>
              <a:t>Onset: </a:t>
            </a:r>
            <a:r>
              <a:rPr lang="en-US" sz="2400" dirty="0" smtClean="0"/>
              <a:t>2-5 min</a:t>
            </a:r>
            <a:endParaRPr lang="en-US" sz="2400" dirty="0"/>
          </a:p>
          <a:p>
            <a:pPr lvl="1"/>
            <a:r>
              <a:rPr lang="en-US" sz="2400" dirty="0"/>
              <a:t>Peak: </a:t>
            </a:r>
            <a:r>
              <a:rPr lang="en-US" sz="2400" dirty="0" smtClean="0"/>
              <a:t>5 min</a:t>
            </a:r>
          </a:p>
          <a:p>
            <a:pPr lvl="1"/>
            <a:endParaRPr lang="en-US" sz="2400" dirty="0"/>
          </a:p>
          <a:p>
            <a:r>
              <a:rPr lang="en-US" sz="2800" dirty="0"/>
              <a:t>PO </a:t>
            </a:r>
            <a:r>
              <a:rPr lang="en-US" sz="2800" dirty="0" smtClean="0"/>
              <a:t>Labetalol</a:t>
            </a:r>
            <a:r>
              <a:rPr lang="en-US" sz="2800" dirty="0"/>
              <a:t>:</a:t>
            </a:r>
          </a:p>
          <a:p>
            <a:pPr lvl="1"/>
            <a:r>
              <a:rPr lang="en-US" sz="2400" dirty="0"/>
              <a:t>Onset: 20 </a:t>
            </a:r>
            <a:r>
              <a:rPr lang="en-US" sz="2400" dirty="0" smtClean="0"/>
              <a:t>min-2 </a:t>
            </a:r>
            <a:r>
              <a:rPr lang="en-US" sz="2400" dirty="0" err="1"/>
              <a:t>hrs</a:t>
            </a:r>
            <a:endParaRPr lang="en-US" sz="2400" dirty="0"/>
          </a:p>
          <a:p>
            <a:pPr lvl="1"/>
            <a:r>
              <a:rPr lang="en-US" sz="2400" dirty="0"/>
              <a:t>Peak: 1-4 </a:t>
            </a:r>
            <a:r>
              <a:rPr lang="en-US" sz="2400" dirty="0" err="1" smtClean="0"/>
              <a:t>hrs</a:t>
            </a:r>
            <a:endParaRPr lang="en-US" sz="2400" dirty="0"/>
          </a:p>
          <a:p>
            <a:endParaRPr lang="en-US" sz="2800" dirty="0"/>
          </a:p>
        </p:txBody>
      </p:sp>
      <p:sp>
        <p:nvSpPr>
          <p:cNvPr id="4" name="Content Placeholder 2"/>
          <p:cNvSpPr txBox="1">
            <a:spLocks/>
          </p:cNvSpPr>
          <p:nvPr/>
        </p:nvSpPr>
        <p:spPr bwMode="auto">
          <a:xfrm>
            <a:off x="4632477" y="1170214"/>
            <a:ext cx="4175276"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charset="0"/>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chemeClr val="accent2"/>
              </a:buClr>
              <a:buSzPct val="80000"/>
              <a:buFont typeface="Wingdings" charset="0"/>
              <a:buChar char="¨"/>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bg2"/>
              </a:buClr>
              <a:buSzPct val="65000"/>
              <a:buFont typeface="Wingdings" charset="0"/>
              <a:buChar char="n"/>
              <a:defRPr sz="18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chemeClr val="accent2"/>
              </a:buClr>
              <a:buSzPct val="70000"/>
              <a:buFont typeface="Wingdings" charset="0"/>
              <a:buChar char="¨"/>
              <a:defRPr sz="16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bg2"/>
              </a:buClr>
              <a:buFont typeface="Wingdings" charset="0"/>
              <a:buChar char="§"/>
              <a:defRPr sz="14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a:lstStyle>
          <a:p>
            <a:r>
              <a:rPr lang="en-US" sz="2800" dirty="0" smtClean="0"/>
              <a:t>IV Hydralazine</a:t>
            </a:r>
          </a:p>
          <a:p>
            <a:pPr lvl="1"/>
            <a:r>
              <a:rPr lang="en-US" sz="2400" dirty="0" smtClean="0"/>
              <a:t>Onset: </a:t>
            </a:r>
            <a:r>
              <a:rPr lang="en-US" sz="2400" dirty="0"/>
              <a:t>5</a:t>
            </a:r>
            <a:r>
              <a:rPr lang="en-US" sz="2400" dirty="0" smtClean="0"/>
              <a:t>-20 min</a:t>
            </a:r>
          </a:p>
          <a:p>
            <a:pPr lvl="1"/>
            <a:r>
              <a:rPr lang="en-US" sz="2400" dirty="0" smtClean="0"/>
              <a:t>Peak: 15-30 </a:t>
            </a:r>
            <a:r>
              <a:rPr lang="en-US" sz="2400" dirty="0"/>
              <a:t>min</a:t>
            </a:r>
          </a:p>
          <a:p>
            <a:pPr marL="457200" lvl="1" indent="0">
              <a:buNone/>
            </a:pPr>
            <a:endParaRPr lang="en-US" sz="2400" dirty="0" smtClean="0"/>
          </a:p>
          <a:p>
            <a:r>
              <a:rPr lang="en-US" sz="2800" dirty="0" smtClean="0"/>
              <a:t>PO </a:t>
            </a:r>
            <a:r>
              <a:rPr lang="en-US" sz="2800" dirty="0" err="1" smtClean="0"/>
              <a:t>Nifedipine</a:t>
            </a:r>
            <a:endParaRPr lang="en-US" sz="2800" dirty="0" smtClean="0"/>
          </a:p>
          <a:p>
            <a:pPr lvl="1"/>
            <a:r>
              <a:rPr lang="en-US" sz="2400" dirty="0" smtClean="0"/>
              <a:t>Onset: 5-20 min*</a:t>
            </a:r>
          </a:p>
          <a:p>
            <a:pPr lvl="1"/>
            <a:r>
              <a:rPr lang="en-US" sz="2400" dirty="0" smtClean="0"/>
              <a:t>Peak: 30-60 min</a:t>
            </a:r>
          </a:p>
          <a:p>
            <a:endParaRPr lang="en-US" sz="2800" dirty="0"/>
          </a:p>
        </p:txBody>
      </p:sp>
      <p:sp>
        <p:nvSpPr>
          <p:cNvPr id="5" name="TextBox 4"/>
          <p:cNvSpPr txBox="1"/>
          <p:nvPr/>
        </p:nvSpPr>
        <p:spPr>
          <a:xfrm>
            <a:off x="229210" y="5028785"/>
            <a:ext cx="8578543" cy="954107"/>
          </a:xfrm>
          <a:prstGeom prst="rect">
            <a:avLst/>
          </a:prstGeom>
          <a:noFill/>
        </p:spPr>
        <p:txBody>
          <a:bodyPr wrap="square" rtlCol="0">
            <a:spAutoFit/>
          </a:bodyPr>
          <a:lstStyle/>
          <a:p>
            <a:r>
              <a:rPr lang="en-US" sz="1400" dirty="0" smtClean="0">
                <a:solidFill>
                  <a:srgbClr val="000000"/>
                </a:solidFill>
              </a:rPr>
              <a:t>* </a:t>
            </a:r>
            <a:r>
              <a:rPr lang="en-US" sz="1400" dirty="0"/>
              <a:t>Cohan J, </a:t>
            </a:r>
            <a:r>
              <a:rPr lang="en-US" sz="1400" dirty="0" err="1"/>
              <a:t>Checcio</a:t>
            </a:r>
            <a:r>
              <a:rPr lang="en-US" sz="1400" dirty="0"/>
              <a:t> L. Nifedipine in the Management of Hypertensive Emergencies: Report of Two Cases and Review of the Literature. 1985 Nov;3(6):524-30</a:t>
            </a:r>
          </a:p>
          <a:p>
            <a:r>
              <a:rPr lang="en-US" sz="1400" dirty="0" err="1" smtClean="0"/>
              <a:t>Raheem</a:t>
            </a:r>
            <a:r>
              <a:rPr lang="en-US" sz="1400" dirty="0" smtClean="0"/>
              <a:t> I, </a:t>
            </a:r>
            <a:r>
              <a:rPr lang="en-US" sz="1400" dirty="0" err="1" smtClean="0"/>
              <a:t>Saiid</a:t>
            </a:r>
            <a:r>
              <a:rPr lang="en-US" sz="1400" dirty="0" smtClean="0"/>
              <a:t> R, Omar S, et al. Oral nifedipine versus intravenous labetalol for acute blood pressure control in hypertensive emergencies of pregnancy: a randomized trial. BJOG </a:t>
            </a:r>
            <a:r>
              <a:rPr lang="en-US" sz="1400" dirty="0"/>
              <a:t>2012;119:78-85.</a:t>
            </a:r>
          </a:p>
        </p:txBody>
      </p:sp>
      <p:sp>
        <p:nvSpPr>
          <p:cNvPr id="6" name="TextBox 5"/>
          <p:cNvSpPr txBox="1"/>
          <p:nvPr/>
        </p:nvSpPr>
        <p:spPr>
          <a:xfrm>
            <a:off x="229209" y="4471638"/>
            <a:ext cx="8356600" cy="584776"/>
          </a:xfrm>
          <a:prstGeom prst="rect">
            <a:avLst/>
          </a:prstGeom>
          <a:noFill/>
        </p:spPr>
        <p:txBody>
          <a:bodyPr wrap="square" rtlCol="0">
            <a:spAutoFit/>
          </a:bodyPr>
          <a:lstStyle/>
          <a:p>
            <a:r>
              <a:rPr lang="en-US" sz="1600" dirty="0"/>
              <a:t>*</a:t>
            </a:r>
            <a:r>
              <a:rPr lang="en-US" sz="1600" dirty="0" smtClean="0"/>
              <a:t>PO, (oral) not sublingual </a:t>
            </a:r>
            <a:r>
              <a:rPr lang="en-US" sz="1600" dirty="0" err="1" smtClean="0"/>
              <a:t>nifedipine</a:t>
            </a:r>
            <a:r>
              <a:rPr lang="en-US" sz="1600" dirty="0" smtClean="0"/>
              <a:t>, onset of action is 15-30 minutes depending on the reference source.</a:t>
            </a:r>
            <a:endParaRPr lang="en-US" sz="1600" dirty="0"/>
          </a:p>
        </p:txBody>
      </p:sp>
      <p:sp>
        <p:nvSpPr>
          <p:cNvPr id="7" name="TextBox 6"/>
          <p:cNvSpPr txBox="1"/>
          <p:nvPr/>
        </p:nvSpPr>
        <p:spPr>
          <a:xfrm>
            <a:off x="229209" y="6002909"/>
            <a:ext cx="8356600" cy="738664"/>
          </a:xfrm>
          <a:prstGeom prst="rect">
            <a:avLst/>
          </a:prstGeom>
          <a:noFill/>
        </p:spPr>
        <p:txBody>
          <a:bodyPr wrap="square" rtlCol="0">
            <a:spAutoFit/>
          </a:bodyPr>
          <a:lstStyle/>
          <a:p>
            <a:r>
              <a:rPr lang="en-US" sz="1400" dirty="0">
                <a:hlinkClick r:id="rId2"/>
              </a:rPr>
              <a:t>http://www.uspharmacist.com/content/d/feature/i/1444/c/27112/</a:t>
            </a:r>
            <a:endParaRPr lang="en-US" sz="1400" dirty="0"/>
          </a:p>
          <a:p>
            <a:r>
              <a:rPr lang="en-US" sz="1400" b="1" dirty="0"/>
              <a:t>Current Cardiovascular </a:t>
            </a:r>
            <a:r>
              <a:rPr lang="en-US" sz="1400" b="1" err="1" smtClean="0"/>
              <a:t>Drugs</a:t>
            </a:r>
            <a:r>
              <a:rPr lang="en-US" sz="1400" b="1" smtClean="0"/>
              <a:t>, </a:t>
            </a:r>
            <a:r>
              <a:rPr lang="en-US" sz="1400" smtClean="0"/>
              <a:t>edited </a:t>
            </a:r>
            <a:r>
              <a:rPr lang="en-US" sz="1400" dirty="0"/>
              <a:t>by William H. </a:t>
            </a:r>
            <a:r>
              <a:rPr lang="en-US" sz="1400" dirty="0" err="1"/>
              <a:t>Frishman</a:t>
            </a:r>
            <a:r>
              <a:rPr lang="en-US" sz="1400" dirty="0"/>
              <a:t>, Angela Cheng-Lai, James </a:t>
            </a:r>
            <a:r>
              <a:rPr lang="en-US" sz="1400" dirty="0" err="1" smtClean="0"/>
              <a:t>Nawarskas</a:t>
            </a:r>
            <a:r>
              <a:rPr lang="en-US" sz="1400" dirty="0" smtClean="0"/>
              <a:t>, 4</a:t>
            </a:r>
            <a:r>
              <a:rPr lang="en-US" sz="1400" baseline="30000" dirty="0" smtClean="0"/>
              <a:t>th</a:t>
            </a:r>
            <a:r>
              <a:rPr lang="en-US" sz="1400" dirty="0" smtClean="0"/>
              <a:t> edition 2005 pg. 2-186</a:t>
            </a:r>
            <a:endParaRPr lang="en-US" sz="1400" dirty="0"/>
          </a:p>
        </p:txBody>
      </p:sp>
      <p:sp>
        <p:nvSpPr>
          <p:cNvPr id="9" name="TextBox 8"/>
          <p:cNvSpPr txBox="1"/>
          <p:nvPr/>
        </p:nvSpPr>
        <p:spPr>
          <a:xfrm>
            <a:off x="8686800" y="6451600"/>
            <a:ext cx="441422" cy="369332"/>
          </a:xfrm>
          <a:prstGeom prst="rect">
            <a:avLst/>
          </a:prstGeom>
          <a:noFill/>
        </p:spPr>
        <p:txBody>
          <a:bodyPr wrap="none" rtlCol="0">
            <a:spAutoFit/>
          </a:bodyPr>
          <a:lstStyle/>
          <a:p>
            <a:r>
              <a:rPr lang="en-US" dirty="0" smtClean="0"/>
              <a:t>51</a:t>
            </a:r>
            <a:endParaRPr lang="en-US"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207594427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900" y="254000"/>
            <a:ext cx="6794500" cy="914400"/>
          </a:xfrm>
        </p:spPr>
        <p:txBody>
          <a:bodyPr/>
          <a:lstStyle/>
          <a:p>
            <a:pPr algn="ctr"/>
            <a:r>
              <a:rPr lang="en-US" dirty="0" smtClean="0"/>
              <a:t>Hypertensive Medication Administration	</a:t>
            </a:r>
            <a:br>
              <a:rPr lang="en-US" dirty="0" smtClean="0"/>
            </a:br>
            <a:r>
              <a:rPr lang="en-US" dirty="0" smtClean="0"/>
              <a:t>Oral versus IV</a:t>
            </a:r>
            <a:endParaRPr lang="en-US" dirty="0"/>
          </a:p>
        </p:txBody>
      </p:sp>
      <p:sp>
        <p:nvSpPr>
          <p:cNvPr id="3" name="Content Placeholder 2"/>
          <p:cNvSpPr>
            <a:spLocks noGrp="1"/>
          </p:cNvSpPr>
          <p:nvPr>
            <p:ph idx="1"/>
          </p:nvPr>
        </p:nvSpPr>
        <p:spPr>
          <a:xfrm>
            <a:off x="304801" y="1168400"/>
            <a:ext cx="8724900" cy="4838700"/>
          </a:xfrm>
        </p:spPr>
        <p:txBody>
          <a:bodyPr/>
          <a:lstStyle/>
          <a:p>
            <a:r>
              <a:rPr lang="en-US" sz="2400" dirty="0"/>
              <a:t>First line therapy recommendations for acute treatment of critically elevated BP in pregnant women (160/105-110) are </a:t>
            </a:r>
            <a:r>
              <a:rPr lang="en-US" sz="2400" dirty="0" smtClean="0"/>
              <a:t>with either IV </a:t>
            </a:r>
            <a:r>
              <a:rPr lang="en-US" sz="2400" dirty="0"/>
              <a:t>labetalol or </a:t>
            </a:r>
            <a:r>
              <a:rPr lang="en-US" sz="2400" dirty="0" smtClean="0"/>
              <a:t>hydralazine.</a:t>
            </a:r>
          </a:p>
          <a:p>
            <a:r>
              <a:rPr lang="en-US" sz="2400" dirty="0" smtClean="0"/>
              <a:t> In </a:t>
            </a:r>
            <a:r>
              <a:rPr lang="en-US" sz="2400" dirty="0"/>
              <a:t>the event that acute treatment is needed in a patient without IV access oral nifedipine may be used (10 mg) and may be repeated in </a:t>
            </a:r>
            <a:r>
              <a:rPr lang="en-US" sz="2400" dirty="0" smtClean="0"/>
              <a:t>30 minutes. </a:t>
            </a:r>
          </a:p>
          <a:p>
            <a:r>
              <a:rPr lang="en-US" sz="2400" dirty="0" smtClean="0"/>
              <a:t>PO (oral) </a:t>
            </a:r>
            <a:r>
              <a:rPr lang="en-US" sz="2400" dirty="0" err="1" smtClean="0"/>
              <a:t>nifedipine</a:t>
            </a:r>
            <a:r>
              <a:rPr lang="en-US" sz="2400" dirty="0" smtClean="0"/>
              <a:t> </a:t>
            </a:r>
            <a:r>
              <a:rPr lang="en-US" sz="2400" dirty="0"/>
              <a:t>appears equally as efficacious as IV labetalol in correcting severe BP elevations</a:t>
            </a:r>
            <a:r>
              <a:rPr lang="en-US" sz="2400" dirty="0" smtClean="0"/>
              <a:t>. </a:t>
            </a:r>
          </a:p>
          <a:p>
            <a:r>
              <a:rPr lang="en-US" sz="2400" dirty="0" smtClean="0"/>
              <a:t>Oral </a:t>
            </a:r>
            <a:r>
              <a:rPr lang="en-US" sz="2400" dirty="0"/>
              <a:t>labetalol would be expected to be less effective in acutely lowering the BP due to </a:t>
            </a:r>
            <a:r>
              <a:rPr lang="en-US" sz="2400" dirty="0" smtClean="0"/>
              <a:t>its’ </a:t>
            </a:r>
            <a:r>
              <a:rPr lang="en-US" sz="2400" dirty="0"/>
              <a:t>slower onset to peak and thus should be used only if </a:t>
            </a:r>
            <a:r>
              <a:rPr lang="en-US" sz="2400" dirty="0" err="1"/>
              <a:t>nifedipine</a:t>
            </a:r>
            <a:r>
              <a:rPr lang="en-US" sz="2400" dirty="0"/>
              <a:t> is not available in a patient without IV </a:t>
            </a:r>
            <a:r>
              <a:rPr lang="en-US" sz="2400" dirty="0" smtClean="0"/>
              <a:t>access.</a:t>
            </a:r>
            <a:endParaRPr lang="en-US" sz="2400" dirty="0"/>
          </a:p>
        </p:txBody>
      </p:sp>
      <p:sp>
        <p:nvSpPr>
          <p:cNvPr id="4" name="TextBox 3"/>
          <p:cNvSpPr txBox="1"/>
          <p:nvPr/>
        </p:nvSpPr>
        <p:spPr>
          <a:xfrm>
            <a:off x="431800" y="6089134"/>
            <a:ext cx="7696200" cy="523220"/>
          </a:xfrm>
          <a:prstGeom prst="rect">
            <a:avLst/>
          </a:prstGeom>
          <a:noFill/>
        </p:spPr>
        <p:txBody>
          <a:bodyPr wrap="square" rtlCol="0">
            <a:spAutoFit/>
          </a:bodyPr>
          <a:lstStyle/>
          <a:p>
            <a:r>
              <a:rPr lang="en-US" sz="1400" dirty="0" smtClean="0"/>
              <a:t>ACOG Practice Bulletin #33, Reaffirmed 2012; ACOG Committee Opinion #514, 2012; </a:t>
            </a:r>
            <a:r>
              <a:rPr lang="en-US" sz="1400" dirty="0" err="1" smtClean="0"/>
              <a:t>Tuffnell</a:t>
            </a:r>
            <a:r>
              <a:rPr lang="en-US" sz="1400" dirty="0" smtClean="0"/>
              <a:t> D, </a:t>
            </a:r>
            <a:r>
              <a:rPr lang="en-US" sz="1400" dirty="0" err="1" smtClean="0"/>
              <a:t>Jankowitcz</a:t>
            </a:r>
            <a:r>
              <a:rPr lang="en-US" sz="1400" dirty="0" smtClean="0"/>
              <a:t> D, </a:t>
            </a:r>
            <a:r>
              <a:rPr lang="en-US" sz="1400" dirty="0" err="1" smtClean="0"/>
              <a:t>Lindow</a:t>
            </a:r>
            <a:r>
              <a:rPr lang="en-US" sz="1400" dirty="0" smtClean="0"/>
              <a:t> S, et al. BJOG 2005;112:875-880.</a:t>
            </a:r>
            <a:endParaRPr lang="en-US" sz="1400" dirty="0"/>
          </a:p>
        </p:txBody>
      </p:sp>
      <p:sp>
        <p:nvSpPr>
          <p:cNvPr id="6" name="TextBox 5"/>
          <p:cNvSpPr txBox="1"/>
          <p:nvPr/>
        </p:nvSpPr>
        <p:spPr>
          <a:xfrm>
            <a:off x="8674100" y="6438900"/>
            <a:ext cx="441422" cy="369332"/>
          </a:xfrm>
          <a:prstGeom prst="rect">
            <a:avLst/>
          </a:prstGeom>
          <a:noFill/>
        </p:spPr>
        <p:txBody>
          <a:bodyPr wrap="none" rtlCol="0">
            <a:spAutoFit/>
          </a:bodyPr>
          <a:lstStyle/>
          <a:p>
            <a:r>
              <a:rPr lang="en-US" dirty="0" smtClean="0"/>
              <a:t>52</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147488807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ACOG Protocol for Hydralazine Treatment</a:t>
            </a:r>
            <a:endParaRPr lang="en-US" dirty="0"/>
          </a:p>
        </p:txBody>
      </p:sp>
      <p:pic>
        <p:nvPicPr>
          <p:cNvPr id="5" name="Picture 4" descr="Hydralazine_Slide_10.21.1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205" y="566304"/>
            <a:ext cx="8142195" cy="6291696"/>
          </a:xfrm>
          <a:prstGeom prst="rect">
            <a:avLst/>
          </a:prstGeom>
        </p:spPr>
      </p:pic>
      <p:sp>
        <p:nvSpPr>
          <p:cNvPr id="4" name="TextBox 3"/>
          <p:cNvSpPr txBox="1"/>
          <p:nvPr/>
        </p:nvSpPr>
        <p:spPr>
          <a:xfrm>
            <a:off x="8648700" y="6451600"/>
            <a:ext cx="441422" cy="369332"/>
          </a:xfrm>
          <a:prstGeom prst="rect">
            <a:avLst/>
          </a:prstGeom>
          <a:noFill/>
        </p:spPr>
        <p:txBody>
          <a:bodyPr wrap="none" rtlCol="0">
            <a:spAutoFit/>
          </a:bodyPr>
          <a:lstStyle/>
          <a:p>
            <a:r>
              <a:rPr lang="en-US" dirty="0" smtClean="0"/>
              <a:t>53</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65170455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03201"/>
            <a:ext cx="5600700" cy="508000"/>
          </a:xfrm>
        </p:spPr>
        <p:txBody>
          <a:bodyPr/>
          <a:lstStyle/>
          <a:p>
            <a:r>
              <a:rPr lang="en-US" sz="3200" dirty="0" smtClean="0"/>
              <a:t>Magnesium Sulfate</a:t>
            </a:r>
            <a:endParaRPr lang="en-US" sz="3200" dirty="0"/>
          </a:p>
        </p:txBody>
      </p:sp>
      <p:sp>
        <p:nvSpPr>
          <p:cNvPr id="3" name="Content Placeholder 2"/>
          <p:cNvSpPr>
            <a:spLocks noGrp="1"/>
          </p:cNvSpPr>
          <p:nvPr>
            <p:ph idx="1"/>
          </p:nvPr>
        </p:nvSpPr>
        <p:spPr>
          <a:xfrm>
            <a:off x="1168400" y="711200"/>
            <a:ext cx="8229600" cy="2628900"/>
          </a:xfrm>
        </p:spPr>
        <p:txBody>
          <a:bodyPr/>
          <a:lstStyle/>
          <a:p>
            <a:r>
              <a:rPr lang="en-US" sz="2800" dirty="0" smtClean="0"/>
              <a:t>Primary effect is via CNS depression</a:t>
            </a:r>
          </a:p>
          <a:p>
            <a:r>
              <a:rPr lang="en-US" sz="2800" dirty="0" smtClean="0"/>
              <a:t>Improves blood flow to CNS via small vessel vasodilation</a:t>
            </a:r>
          </a:p>
          <a:p>
            <a:r>
              <a:rPr lang="en-US" sz="2800" dirty="0" smtClean="0"/>
              <a:t>Blood pressure after magnesium infusion:</a:t>
            </a:r>
          </a:p>
          <a:p>
            <a:pPr lvl="1">
              <a:buFont typeface="Wingdings" charset="2"/>
              <a:buChar char="§"/>
            </a:pPr>
            <a:r>
              <a:rPr lang="en-US" sz="2400" dirty="0" smtClean="0"/>
              <a:t>6 </a:t>
            </a:r>
            <a:r>
              <a:rPr lang="en-US" sz="2400" dirty="0" err="1" smtClean="0"/>
              <a:t>gm</a:t>
            </a:r>
            <a:r>
              <a:rPr lang="en-US" sz="2400" dirty="0" smtClean="0"/>
              <a:t> loading then 2 </a:t>
            </a:r>
            <a:r>
              <a:rPr lang="en-US" sz="2400" dirty="0" err="1" smtClean="0"/>
              <a:t>gm</a:t>
            </a:r>
            <a:r>
              <a:rPr lang="en-US" sz="2400" dirty="0" smtClean="0"/>
              <a:t>/hr.</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640568297"/>
              </p:ext>
            </p:extLst>
          </p:nvPr>
        </p:nvGraphicFramePr>
        <p:xfrm>
          <a:off x="685800" y="3225800"/>
          <a:ext cx="7797800" cy="1846649"/>
        </p:xfrm>
        <a:graphic>
          <a:graphicData uri="http://schemas.openxmlformats.org/drawingml/2006/table">
            <a:tbl>
              <a:tblPr firstRow="1" bandRow="1">
                <a:tableStyleId>{5C22544A-7EE6-4342-B048-85BDC9FD1C3A}</a:tableStyleId>
              </a:tblPr>
              <a:tblGrid>
                <a:gridCol w="1143000"/>
                <a:gridCol w="1130300"/>
                <a:gridCol w="1130300"/>
                <a:gridCol w="1130300"/>
                <a:gridCol w="1029600"/>
                <a:gridCol w="1037037"/>
                <a:gridCol w="1197263"/>
              </a:tblGrid>
              <a:tr h="1145609">
                <a:tc>
                  <a:txBody>
                    <a:bodyPr/>
                    <a:lstStyle/>
                    <a:p>
                      <a:pPr algn="ctr"/>
                      <a:endParaRPr lang="en-US" sz="2000" b="1" dirty="0">
                        <a:solidFill>
                          <a:srgbClr val="000000"/>
                        </a:solidFill>
                      </a:endParaRPr>
                    </a:p>
                  </a:txBody>
                  <a:tcPr/>
                </a:tc>
                <a:tc>
                  <a:txBody>
                    <a:bodyPr/>
                    <a:lstStyle/>
                    <a:p>
                      <a:pPr algn="ctr"/>
                      <a:r>
                        <a:rPr lang="en-US" sz="2000" dirty="0" err="1" smtClean="0">
                          <a:solidFill>
                            <a:srgbClr val="000000"/>
                          </a:solidFill>
                        </a:rPr>
                        <a:t>sBP</a:t>
                      </a:r>
                      <a:endParaRPr lang="en-US" sz="2000" dirty="0" smtClean="0">
                        <a:solidFill>
                          <a:srgbClr val="000000"/>
                        </a:solidFill>
                      </a:endParaRPr>
                    </a:p>
                    <a:p>
                      <a:pPr algn="ctr"/>
                      <a:r>
                        <a:rPr lang="en-US" sz="1800" dirty="0" smtClean="0">
                          <a:solidFill>
                            <a:srgbClr val="000000"/>
                          </a:solidFill>
                        </a:rPr>
                        <a:t>mm Hg</a:t>
                      </a:r>
                      <a:endParaRPr lang="en-US" sz="1800" dirty="0">
                        <a:solidFill>
                          <a:srgbClr val="000000"/>
                        </a:solidFill>
                      </a:endParaRPr>
                    </a:p>
                  </a:txBody>
                  <a:tcPr/>
                </a:tc>
                <a:tc>
                  <a:txBody>
                    <a:bodyPr/>
                    <a:lstStyle/>
                    <a:p>
                      <a:pPr algn="ctr"/>
                      <a:r>
                        <a:rPr lang="en-US" sz="2000" dirty="0" err="1" smtClean="0">
                          <a:solidFill>
                            <a:srgbClr val="000000"/>
                          </a:solidFill>
                        </a:rPr>
                        <a:t>sBP</a:t>
                      </a:r>
                      <a:endParaRPr lang="en-US" sz="2000" dirty="0" smtClean="0">
                        <a:solidFill>
                          <a:srgbClr val="00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30</a:t>
                      </a:r>
                      <a:r>
                        <a:rPr lang="en-US" sz="2000" baseline="0" dirty="0" smtClean="0">
                          <a:solidFill>
                            <a:srgbClr val="000000"/>
                          </a:solidFill>
                        </a:rPr>
                        <a:t> min</a:t>
                      </a:r>
                      <a:endParaRPr lang="en-US" sz="2000" dirty="0" smtClean="0">
                        <a:solidFill>
                          <a:srgbClr val="000000"/>
                        </a:solidFill>
                      </a:endParaRPr>
                    </a:p>
                  </a:txBody>
                  <a:tcPr/>
                </a:tc>
                <a:tc>
                  <a:txBody>
                    <a:bodyPr/>
                    <a:lstStyle/>
                    <a:p>
                      <a:pPr algn="ctr"/>
                      <a:r>
                        <a:rPr lang="en-US" sz="2000" dirty="0" err="1" smtClean="0">
                          <a:solidFill>
                            <a:srgbClr val="000000"/>
                          </a:solidFill>
                        </a:rPr>
                        <a:t>sBP</a:t>
                      </a:r>
                      <a:endParaRPr lang="en-US" sz="2000" dirty="0" smtClean="0">
                        <a:solidFill>
                          <a:srgbClr val="00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120</a:t>
                      </a:r>
                      <a:r>
                        <a:rPr lang="en-US" sz="2000" baseline="0" dirty="0" smtClean="0">
                          <a:solidFill>
                            <a:srgbClr val="000000"/>
                          </a:solidFill>
                        </a:rPr>
                        <a:t> min</a:t>
                      </a:r>
                      <a:endParaRPr lang="en-US" sz="2000" dirty="0" smtClean="0">
                        <a:solidFill>
                          <a:srgbClr val="000000"/>
                        </a:solidFill>
                      </a:endParaRPr>
                    </a:p>
                  </a:txBody>
                  <a:tcPr/>
                </a:tc>
                <a:tc>
                  <a:txBody>
                    <a:bodyPr/>
                    <a:lstStyle/>
                    <a:p>
                      <a:pPr algn="ctr"/>
                      <a:r>
                        <a:rPr lang="en-US" sz="2000" dirty="0" err="1" smtClean="0">
                          <a:solidFill>
                            <a:srgbClr val="000000"/>
                          </a:solidFill>
                        </a:rPr>
                        <a:t>dBP</a:t>
                      </a:r>
                      <a:endParaRPr lang="en-US" sz="2000" dirty="0" smtClean="0">
                        <a:solidFill>
                          <a:srgbClr val="00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mm Hg</a:t>
                      </a:r>
                    </a:p>
                    <a:p>
                      <a:pPr algn="ctr"/>
                      <a:endParaRPr lang="en-US" sz="2000" dirty="0">
                        <a:solidFill>
                          <a:srgbClr val="000000"/>
                        </a:solidFill>
                      </a:endParaRPr>
                    </a:p>
                  </a:txBody>
                  <a:tcPr/>
                </a:tc>
                <a:tc>
                  <a:txBody>
                    <a:bodyPr/>
                    <a:lstStyle/>
                    <a:p>
                      <a:pPr algn="ctr"/>
                      <a:r>
                        <a:rPr lang="en-US" sz="2000" dirty="0" err="1" smtClean="0">
                          <a:solidFill>
                            <a:srgbClr val="000000"/>
                          </a:solidFill>
                        </a:rPr>
                        <a:t>dBP</a:t>
                      </a:r>
                      <a:endParaRPr lang="en-US" sz="2000" dirty="0" smtClean="0">
                        <a:solidFill>
                          <a:srgbClr val="000000"/>
                        </a:solidFill>
                      </a:endParaRPr>
                    </a:p>
                    <a:p>
                      <a:pPr algn="ctr"/>
                      <a:r>
                        <a:rPr lang="en-US" sz="2000" dirty="0" smtClean="0">
                          <a:solidFill>
                            <a:srgbClr val="000000"/>
                          </a:solidFill>
                        </a:rPr>
                        <a:t>30 min</a:t>
                      </a:r>
                    </a:p>
                  </a:txBody>
                  <a:tcPr/>
                </a:tc>
                <a:tc>
                  <a:txBody>
                    <a:bodyPr/>
                    <a:lstStyle/>
                    <a:p>
                      <a:pPr algn="ctr"/>
                      <a:r>
                        <a:rPr lang="en-US" sz="2000" dirty="0" err="1" smtClean="0">
                          <a:solidFill>
                            <a:srgbClr val="000000"/>
                          </a:solidFill>
                        </a:rPr>
                        <a:t>dBP</a:t>
                      </a:r>
                      <a:endParaRPr lang="en-US" sz="2000" dirty="0" smtClean="0">
                        <a:solidFill>
                          <a:srgbClr val="000000"/>
                        </a:solidFill>
                      </a:endParaRPr>
                    </a:p>
                    <a:p>
                      <a:pPr algn="ctr"/>
                      <a:r>
                        <a:rPr lang="en-US" sz="2000" dirty="0" smtClean="0">
                          <a:solidFill>
                            <a:srgbClr val="000000"/>
                          </a:solidFill>
                        </a:rPr>
                        <a:t>120 min</a:t>
                      </a:r>
                      <a:endParaRPr lang="en-US" sz="2000" dirty="0">
                        <a:solidFill>
                          <a:srgbClr val="000000"/>
                        </a:solidFill>
                      </a:endParaRPr>
                    </a:p>
                  </a:txBody>
                  <a:tcPr/>
                </a:tc>
              </a:tr>
              <a:tr h="669975">
                <a:tc>
                  <a:txBody>
                    <a:bodyPr/>
                    <a:lstStyle/>
                    <a:p>
                      <a:pPr algn="ctr"/>
                      <a:r>
                        <a:rPr lang="en-US" sz="2000" dirty="0" smtClean="0">
                          <a:solidFill>
                            <a:srgbClr val="000000"/>
                          </a:solidFill>
                        </a:rPr>
                        <a:t>Mild </a:t>
                      </a:r>
                    </a:p>
                    <a:p>
                      <a:pPr algn="ctr"/>
                      <a:r>
                        <a:rPr lang="en-US" sz="2000" dirty="0" smtClean="0">
                          <a:solidFill>
                            <a:srgbClr val="000000"/>
                          </a:solidFill>
                        </a:rPr>
                        <a:t>Group</a:t>
                      </a:r>
                      <a:endParaRPr lang="en-US" sz="2000" dirty="0">
                        <a:solidFill>
                          <a:srgbClr val="000000"/>
                        </a:solidFill>
                      </a:endParaRPr>
                    </a:p>
                  </a:txBody>
                  <a:tcPr/>
                </a:tc>
                <a:tc>
                  <a:txBody>
                    <a:bodyPr/>
                    <a:lstStyle/>
                    <a:p>
                      <a:pPr algn="ctr"/>
                      <a:r>
                        <a:rPr lang="en-US" sz="2000" dirty="0" smtClean="0">
                          <a:solidFill>
                            <a:srgbClr val="000000"/>
                          </a:solidFill>
                        </a:rPr>
                        <a:t>145</a:t>
                      </a:r>
                      <a:endParaRPr lang="en-US" sz="2000" baseline="30000" dirty="0" smtClean="0">
                        <a:solidFill>
                          <a:srgbClr val="000000"/>
                        </a:solidFill>
                      </a:endParaRPr>
                    </a:p>
                    <a:p>
                      <a:pPr algn="ctr"/>
                      <a:r>
                        <a:rPr lang="en-US" sz="2000" dirty="0" smtClean="0">
                          <a:solidFill>
                            <a:srgbClr val="000000"/>
                          </a:solidFill>
                        </a:rPr>
                        <a:t>±10</a:t>
                      </a:r>
                    </a:p>
                  </a:txBody>
                  <a:tcPr/>
                </a:tc>
                <a:tc>
                  <a:txBody>
                    <a:bodyPr/>
                    <a:lstStyle/>
                    <a:p>
                      <a:pPr algn="ctr"/>
                      <a:r>
                        <a:rPr lang="en-US" sz="2000" dirty="0" smtClean="0">
                          <a:solidFill>
                            <a:srgbClr val="000000"/>
                          </a:solidFill>
                        </a:rPr>
                        <a:t>143</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±13</a:t>
                      </a:r>
                    </a:p>
                  </a:txBody>
                  <a:tcPr/>
                </a:tc>
                <a:tc>
                  <a:txBody>
                    <a:bodyPr/>
                    <a:lstStyle/>
                    <a:p>
                      <a:pPr algn="ctr"/>
                      <a:r>
                        <a:rPr lang="en-US" sz="2000" dirty="0" smtClean="0">
                          <a:solidFill>
                            <a:srgbClr val="000000"/>
                          </a:solidFill>
                        </a:rPr>
                        <a:t>141</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±14</a:t>
                      </a:r>
                    </a:p>
                  </a:txBody>
                  <a:tcPr/>
                </a:tc>
                <a:tc>
                  <a:txBody>
                    <a:bodyPr/>
                    <a:lstStyle/>
                    <a:p>
                      <a:pPr algn="ctr"/>
                      <a:r>
                        <a:rPr lang="en-US" sz="2000" dirty="0" smtClean="0">
                          <a:solidFill>
                            <a:srgbClr val="000000"/>
                          </a:solidFill>
                        </a:rPr>
                        <a:t>87</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±10</a:t>
                      </a:r>
                    </a:p>
                  </a:txBody>
                  <a:tcPr/>
                </a:tc>
                <a:tc>
                  <a:txBody>
                    <a:bodyPr/>
                    <a:lstStyle/>
                    <a:p>
                      <a:pPr algn="ctr"/>
                      <a:r>
                        <a:rPr lang="en-US" sz="2000" dirty="0" smtClean="0">
                          <a:solidFill>
                            <a:srgbClr val="000000"/>
                          </a:solidFill>
                        </a:rPr>
                        <a:t>79</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±9</a:t>
                      </a:r>
                    </a:p>
                  </a:txBody>
                  <a:tcPr/>
                </a:tc>
                <a:tc>
                  <a:txBody>
                    <a:bodyPr/>
                    <a:lstStyle/>
                    <a:p>
                      <a:pPr algn="ctr"/>
                      <a:r>
                        <a:rPr lang="en-US" sz="2000" dirty="0" smtClean="0">
                          <a:solidFill>
                            <a:srgbClr val="000000"/>
                          </a:solidFill>
                        </a:rPr>
                        <a:t>82</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±9</a:t>
                      </a:r>
                    </a:p>
                  </a:txBody>
                  <a:tcPr/>
                </a:tc>
              </a:tr>
            </a:tbl>
          </a:graphicData>
        </a:graphic>
      </p:graphicFrame>
      <p:sp>
        <p:nvSpPr>
          <p:cNvPr id="5" name="Rectangle 4"/>
          <p:cNvSpPr/>
          <p:nvPr/>
        </p:nvSpPr>
        <p:spPr>
          <a:xfrm>
            <a:off x="177801" y="6195081"/>
            <a:ext cx="7492999" cy="523220"/>
          </a:xfrm>
          <a:prstGeom prst="rect">
            <a:avLst/>
          </a:prstGeom>
        </p:spPr>
        <p:txBody>
          <a:bodyPr wrap="square">
            <a:spAutoFit/>
          </a:bodyPr>
          <a:lstStyle/>
          <a:p>
            <a:r>
              <a:rPr lang="pl-PL" sz="1400" dirty="0" err="1" smtClean="0"/>
              <a:t>Belfort</a:t>
            </a:r>
            <a:r>
              <a:rPr lang="pl-PL" sz="1400" dirty="0" smtClean="0"/>
              <a:t> M, </a:t>
            </a:r>
            <a:r>
              <a:rPr lang="pl-PL" sz="1400" dirty="0" err="1" smtClean="0"/>
              <a:t>Allred</a:t>
            </a:r>
            <a:r>
              <a:rPr lang="pl-PL" sz="1400" dirty="0" smtClean="0"/>
              <a:t> J, </a:t>
            </a:r>
            <a:r>
              <a:rPr lang="pl-PL" sz="1400" dirty="0" err="1" smtClean="0"/>
              <a:t>Dildy</a:t>
            </a:r>
            <a:r>
              <a:rPr lang="pl-PL" sz="1400" dirty="0" smtClean="0"/>
              <a:t> G. </a:t>
            </a:r>
            <a:r>
              <a:rPr lang="pl-PL" sz="1400" dirty="0" err="1" smtClean="0"/>
              <a:t>Magnesium</a:t>
            </a:r>
            <a:r>
              <a:rPr lang="pl-PL" sz="1400" dirty="0" smtClean="0"/>
              <a:t> </a:t>
            </a:r>
            <a:r>
              <a:rPr lang="pl-PL" sz="1400" dirty="0" err="1" smtClean="0"/>
              <a:t>sulfate</a:t>
            </a:r>
            <a:r>
              <a:rPr lang="pl-PL" sz="1400" dirty="0" smtClean="0"/>
              <a:t> </a:t>
            </a:r>
            <a:r>
              <a:rPr lang="pl-PL" sz="1400" dirty="0" err="1" smtClean="0"/>
              <a:t>decreases</a:t>
            </a:r>
            <a:r>
              <a:rPr lang="pl-PL" sz="1400" dirty="0" smtClean="0"/>
              <a:t> </a:t>
            </a:r>
            <a:r>
              <a:rPr lang="pl-PL" sz="1400" dirty="0" err="1" smtClean="0"/>
              <a:t>cerebral</a:t>
            </a:r>
            <a:r>
              <a:rPr lang="pl-PL" sz="1400" dirty="0" smtClean="0"/>
              <a:t> </a:t>
            </a:r>
            <a:r>
              <a:rPr lang="pl-PL" sz="1400" dirty="0" err="1" smtClean="0"/>
              <a:t>perfusion</a:t>
            </a:r>
            <a:r>
              <a:rPr lang="pl-PL" sz="1400" dirty="0" smtClean="0"/>
              <a:t> </a:t>
            </a:r>
            <a:r>
              <a:rPr lang="pl-PL" sz="1400" dirty="0" err="1" smtClean="0"/>
              <a:t>pressure</a:t>
            </a:r>
            <a:r>
              <a:rPr lang="pl-PL" sz="1400" dirty="0" smtClean="0"/>
              <a:t> in </a:t>
            </a:r>
            <a:r>
              <a:rPr lang="pl-PL" sz="1400" dirty="0" err="1" smtClean="0"/>
              <a:t>preeclampsia.Hypertens</a:t>
            </a:r>
            <a:r>
              <a:rPr lang="pl-PL" sz="1400" dirty="0" smtClean="0"/>
              <a:t> </a:t>
            </a:r>
            <a:r>
              <a:rPr lang="pl-PL" sz="1400" dirty="0" err="1"/>
              <a:t>Pregnancy</a:t>
            </a:r>
            <a:r>
              <a:rPr lang="pl-PL" sz="1400" dirty="0"/>
              <a:t>. 2008;27(4):315-27.</a:t>
            </a:r>
            <a:endParaRPr lang="en-US" sz="1400" dirty="0"/>
          </a:p>
        </p:txBody>
      </p:sp>
      <p:sp>
        <p:nvSpPr>
          <p:cNvPr id="7" name="Content Placeholder 2"/>
          <p:cNvSpPr txBox="1">
            <a:spLocks/>
          </p:cNvSpPr>
          <p:nvPr/>
        </p:nvSpPr>
        <p:spPr bwMode="auto">
          <a:xfrm>
            <a:off x="457200" y="5077598"/>
            <a:ext cx="8229600" cy="86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charset="0"/>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chemeClr val="accent2"/>
              </a:buClr>
              <a:buSzPct val="80000"/>
              <a:buFont typeface="Wingdings" charset="0"/>
              <a:buChar char="¨"/>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bg2"/>
              </a:buClr>
              <a:buSzPct val="65000"/>
              <a:buFont typeface="Wingdings" charset="0"/>
              <a:buChar char="n"/>
              <a:defRPr sz="24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chemeClr val="accent2"/>
              </a:buClr>
              <a:buSzPct val="70000"/>
              <a:buFont typeface="Wingdings" charset="0"/>
              <a:buChar char="¨"/>
              <a:defRPr sz="20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bg2"/>
              </a:buClr>
              <a:buFont typeface="Wingdings" charset="0"/>
              <a:buChar char="§"/>
              <a:defRPr sz="20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a:lstStyle>
          <a:p>
            <a:r>
              <a:rPr lang="en-US" sz="2800" dirty="0" smtClean="0"/>
              <a:t>Magnesium sulfate should </a:t>
            </a:r>
            <a:r>
              <a:rPr lang="en-US" sz="2800" b="1" u="sng" dirty="0"/>
              <a:t>not</a:t>
            </a:r>
            <a:r>
              <a:rPr lang="en-US" sz="2800" dirty="0"/>
              <a:t> </a:t>
            </a:r>
            <a:r>
              <a:rPr lang="en-US" sz="2800" dirty="0" smtClean="0"/>
              <a:t>be considered a </a:t>
            </a:r>
            <a:r>
              <a:rPr lang="en-US" sz="2800" b="1" u="sng" dirty="0"/>
              <a:t>antihypertensive</a:t>
            </a:r>
            <a:r>
              <a:rPr lang="en-US" sz="2800" dirty="0"/>
              <a:t> m</a:t>
            </a:r>
            <a:r>
              <a:rPr lang="en-US" sz="2800" dirty="0" smtClean="0"/>
              <a:t>edication</a:t>
            </a:r>
            <a:endParaRPr lang="en-US" sz="2800" dirty="0"/>
          </a:p>
        </p:txBody>
      </p:sp>
      <p:sp>
        <p:nvSpPr>
          <p:cNvPr id="8" name="TextBox 7"/>
          <p:cNvSpPr txBox="1"/>
          <p:nvPr/>
        </p:nvSpPr>
        <p:spPr>
          <a:xfrm>
            <a:off x="8597900" y="6426200"/>
            <a:ext cx="441422" cy="369332"/>
          </a:xfrm>
          <a:prstGeom prst="rect">
            <a:avLst/>
          </a:prstGeom>
          <a:noFill/>
        </p:spPr>
        <p:txBody>
          <a:bodyPr wrap="none" rtlCol="0">
            <a:spAutoFit/>
          </a:bodyPr>
          <a:lstStyle/>
          <a:p>
            <a:r>
              <a:rPr lang="en-US" dirty="0" smtClean="0"/>
              <a:t>54</a:t>
            </a:r>
            <a:endParaRPr lang="en-US"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300881" y="327104"/>
            <a:ext cx="1003300" cy="638096"/>
          </a:xfrm>
          <a:prstGeom prst="rect">
            <a:avLst/>
          </a:prstGeom>
          <a:noFill/>
          <a:ln>
            <a:noFill/>
          </a:ln>
        </p:spPr>
      </p:pic>
    </p:spTree>
    <p:extLst>
      <p:ext uri="{BB962C8B-B14F-4D97-AF65-F5344CB8AC3E}">
        <p14:creationId xmlns:p14="http://schemas.microsoft.com/office/powerpoint/2010/main" val="24367454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00" y="558801"/>
            <a:ext cx="7772400" cy="752474"/>
          </a:xfrm>
        </p:spPr>
        <p:txBody>
          <a:bodyPr/>
          <a:lstStyle/>
          <a:p>
            <a:r>
              <a:rPr lang="en-US" sz="3200" dirty="0" smtClean="0"/>
              <a:t>Magnesium Sulfate in the Management </a:t>
            </a:r>
            <a:br>
              <a:rPr lang="en-US" sz="3200" dirty="0" smtClean="0"/>
            </a:br>
            <a:r>
              <a:rPr lang="en-US" sz="3200" dirty="0" smtClean="0"/>
              <a:t>of Preeclampsia</a:t>
            </a:r>
            <a:endParaRPr lang="en-US" sz="3200" dirty="0"/>
          </a:p>
        </p:txBody>
      </p:sp>
      <p:sp>
        <p:nvSpPr>
          <p:cNvPr id="3" name="Content Placeholder 2"/>
          <p:cNvSpPr>
            <a:spLocks noGrp="1"/>
          </p:cNvSpPr>
          <p:nvPr>
            <p:ph idx="1"/>
          </p:nvPr>
        </p:nvSpPr>
        <p:spPr>
          <a:xfrm>
            <a:off x="457200" y="1095375"/>
            <a:ext cx="8458200" cy="2638426"/>
          </a:xfrm>
        </p:spPr>
        <p:txBody>
          <a:bodyPr>
            <a:noAutofit/>
          </a:bodyPr>
          <a:lstStyle/>
          <a:p>
            <a:pPr marL="0" indent="0">
              <a:buNone/>
            </a:pPr>
            <a:endParaRPr lang="en-US" sz="2000" dirty="0"/>
          </a:p>
          <a:p>
            <a:pPr marL="0" indent="0">
              <a:buNone/>
            </a:pPr>
            <a:r>
              <a:rPr lang="en-US" sz="2400" b="1" dirty="0" smtClean="0"/>
              <a:t>Magpie </a:t>
            </a:r>
            <a:r>
              <a:rPr lang="en-US" sz="2400" b="1" dirty="0"/>
              <a:t>Trial Collaboration Group</a:t>
            </a:r>
            <a:r>
              <a:rPr lang="en-US" sz="2400" dirty="0"/>
              <a:t>. Do women with pre-eclampsia, and their babies, benefit from magnesium </a:t>
            </a:r>
            <a:r>
              <a:rPr lang="en-US" sz="2400" dirty="0" smtClean="0"/>
              <a:t>sulfate</a:t>
            </a:r>
            <a:r>
              <a:rPr lang="en-US" sz="2400" dirty="0"/>
              <a:t>? </a:t>
            </a:r>
          </a:p>
          <a:p>
            <a:pPr marL="0" indent="0">
              <a:buNone/>
            </a:pPr>
            <a:endParaRPr lang="en-US" sz="2000" dirty="0"/>
          </a:p>
          <a:p>
            <a:r>
              <a:rPr lang="en-US" sz="2800" dirty="0" smtClean="0"/>
              <a:t>58% reduction in seizures</a:t>
            </a:r>
          </a:p>
          <a:p>
            <a:r>
              <a:rPr lang="en-US" sz="2800" dirty="0" smtClean="0"/>
              <a:t>45% reduction in maternal death*</a:t>
            </a:r>
          </a:p>
          <a:p>
            <a:r>
              <a:rPr lang="en-US" sz="2800" dirty="0" smtClean="0"/>
              <a:t>33% reduction in placental abruption</a:t>
            </a:r>
          </a:p>
          <a:p>
            <a:pPr marL="0" indent="0">
              <a:buNone/>
            </a:pPr>
            <a:endParaRPr lang="en-US" sz="2000" dirty="0"/>
          </a:p>
        </p:txBody>
      </p:sp>
      <p:sp>
        <p:nvSpPr>
          <p:cNvPr id="5" name="TextBox 4"/>
          <p:cNvSpPr txBox="1"/>
          <p:nvPr/>
        </p:nvSpPr>
        <p:spPr>
          <a:xfrm>
            <a:off x="279401" y="6146801"/>
            <a:ext cx="8318500" cy="800219"/>
          </a:xfrm>
          <a:prstGeom prst="rect">
            <a:avLst/>
          </a:prstGeom>
          <a:noFill/>
        </p:spPr>
        <p:txBody>
          <a:bodyPr wrap="square" rtlCol="0">
            <a:spAutoFit/>
          </a:bodyPr>
          <a:lstStyle/>
          <a:p>
            <a:r>
              <a:rPr lang="en-US" sz="1400" dirty="0" smtClean="0"/>
              <a:t>Altman D, </a:t>
            </a:r>
            <a:r>
              <a:rPr lang="en-US" sz="1400" dirty="0" err="1" smtClean="0"/>
              <a:t>Carroli</a:t>
            </a:r>
            <a:r>
              <a:rPr lang="en-US" sz="1400" dirty="0" smtClean="0"/>
              <a:t> G, </a:t>
            </a:r>
            <a:r>
              <a:rPr lang="en-US" sz="1400" dirty="0" err="1" smtClean="0"/>
              <a:t>Duley</a:t>
            </a:r>
            <a:r>
              <a:rPr lang="en-US" sz="1400" dirty="0" smtClean="0"/>
              <a:t> L, et al. The </a:t>
            </a:r>
            <a:r>
              <a:rPr lang="en-US" sz="1400" dirty="0"/>
              <a:t>Magpie Trial: a randomized placebo-controlled </a:t>
            </a:r>
            <a:r>
              <a:rPr lang="en-US" sz="1400" dirty="0" smtClean="0"/>
              <a:t>trial; </a:t>
            </a:r>
            <a:r>
              <a:rPr lang="en-US" sz="1400" i="1" dirty="0" smtClean="0"/>
              <a:t>Lancet </a:t>
            </a:r>
            <a:r>
              <a:rPr lang="en-US" sz="1400" dirty="0"/>
              <a:t>2002;359</a:t>
            </a:r>
            <a:r>
              <a:rPr lang="en-US" sz="1400" dirty="0" smtClean="0"/>
              <a:t>:1877</a:t>
            </a:r>
            <a:r>
              <a:rPr lang="en-US" sz="1400" dirty="0"/>
              <a:t>–90.</a:t>
            </a:r>
          </a:p>
          <a:p>
            <a:endParaRPr lang="en-US" dirty="0"/>
          </a:p>
        </p:txBody>
      </p:sp>
      <p:sp>
        <p:nvSpPr>
          <p:cNvPr id="7" name="TextBox 6"/>
          <p:cNvSpPr txBox="1"/>
          <p:nvPr/>
        </p:nvSpPr>
        <p:spPr>
          <a:xfrm>
            <a:off x="381000" y="5121870"/>
            <a:ext cx="7620000" cy="923330"/>
          </a:xfrm>
          <a:prstGeom prst="rect">
            <a:avLst/>
          </a:prstGeom>
          <a:noFill/>
        </p:spPr>
        <p:txBody>
          <a:bodyPr wrap="square" rtlCol="0">
            <a:spAutoFit/>
          </a:bodyPr>
          <a:lstStyle/>
          <a:p>
            <a:r>
              <a:rPr lang="en-US" dirty="0" smtClean="0"/>
              <a:t>*The </a:t>
            </a:r>
            <a:r>
              <a:rPr lang="en-US" dirty="0"/>
              <a:t>45% reduction in maternal death is not statistically significant but clinically important. </a:t>
            </a:r>
          </a:p>
          <a:p>
            <a:endParaRPr lang="en-US" dirty="0"/>
          </a:p>
        </p:txBody>
      </p:sp>
      <p:sp>
        <p:nvSpPr>
          <p:cNvPr id="8" name="TextBox 7"/>
          <p:cNvSpPr txBox="1"/>
          <p:nvPr/>
        </p:nvSpPr>
        <p:spPr>
          <a:xfrm>
            <a:off x="8674100" y="6438900"/>
            <a:ext cx="441422" cy="369332"/>
          </a:xfrm>
          <a:prstGeom prst="rect">
            <a:avLst/>
          </a:prstGeom>
          <a:noFill/>
        </p:spPr>
        <p:txBody>
          <a:bodyPr wrap="none" rtlCol="0">
            <a:spAutoFit/>
          </a:bodyPr>
          <a:lstStyle/>
          <a:p>
            <a:r>
              <a:rPr lang="en-US" dirty="0" smtClean="0"/>
              <a:t>55</a:t>
            </a:r>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74860940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9700"/>
            <a:ext cx="7772400" cy="914400"/>
          </a:xfrm>
        </p:spPr>
        <p:txBody>
          <a:bodyPr/>
          <a:lstStyle/>
          <a:p>
            <a:r>
              <a:rPr lang="en-US" sz="3200" dirty="0" smtClean="0"/>
              <a:t>Recommendations for Women </a:t>
            </a:r>
            <a:br>
              <a:rPr lang="en-US" sz="3200" dirty="0" smtClean="0"/>
            </a:br>
            <a:r>
              <a:rPr lang="en-US" sz="3200" dirty="0" smtClean="0"/>
              <a:t>Who Should Be Treated With Magnesium</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5682680"/>
              </p:ext>
            </p:extLst>
          </p:nvPr>
        </p:nvGraphicFramePr>
        <p:xfrm>
          <a:off x="457200" y="1371600"/>
          <a:ext cx="8229600" cy="3520707"/>
        </p:xfrm>
        <a:graphic>
          <a:graphicData uri="http://schemas.openxmlformats.org/drawingml/2006/table">
            <a:tbl>
              <a:tblPr firstRow="1" bandRow="1">
                <a:tableStyleId>{5C22544A-7EE6-4342-B048-85BDC9FD1C3A}</a:tableStyleId>
              </a:tblPr>
              <a:tblGrid>
                <a:gridCol w="1676400"/>
                <a:gridCol w="2209800"/>
                <a:gridCol w="2286000"/>
                <a:gridCol w="2057400"/>
              </a:tblGrid>
              <a:tr h="813465">
                <a:tc>
                  <a:txBody>
                    <a:bodyPr/>
                    <a:lstStyle/>
                    <a:p>
                      <a:endParaRPr lang="en-US" sz="2400" b="1" dirty="0">
                        <a:solidFill>
                          <a:schemeClr val="tx1"/>
                        </a:solidFill>
                      </a:endParaRPr>
                    </a:p>
                  </a:txBody>
                  <a:tcPr/>
                </a:tc>
                <a:tc>
                  <a:txBody>
                    <a:bodyPr/>
                    <a:lstStyle/>
                    <a:p>
                      <a:pPr algn="ctr"/>
                      <a:r>
                        <a:rPr lang="en-US" sz="2400" b="1" dirty="0" smtClean="0">
                          <a:solidFill>
                            <a:schemeClr val="tx1"/>
                          </a:solidFill>
                        </a:rPr>
                        <a:t>Preeclampsia </a:t>
                      </a:r>
                      <a:r>
                        <a:rPr lang="en-US" sz="2000" b="1" dirty="0" smtClean="0">
                          <a:solidFill>
                            <a:schemeClr val="tx1"/>
                          </a:solidFill>
                        </a:rPr>
                        <a:t>without severe features</a:t>
                      </a:r>
                      <a:endParaRPr lang="en-US" sz="2000" b="1" dirty="0">
                        <a:solidFill>
                          <a:schemeClr val="tx1"/>
                        </a:solidFill>
                      </a:endParaRPr>
                    </a:p>
                  </a:txBody>
                  <a:tcPr/>
                </a:tc>
                <a:tc>
                  <a:txBody>
                    <a:bodyPr/>
                    <a:lstStyle/>
                    <a:p>
                      <a:pPr algn="ctr"/>
                      <a:r>
                        <a:rPr lang="en-US" sz="2400" b="1" dirty="0" smtClean="0">
                          <a:solidFill>
                            <a:schemeClr val="tx1"/>
                          </a:solidFill>
                        </a:rPr>
                        <a:t>Severe</a:t>
                      </a:r>
                      <a:r>
                        <a:rPr lang="en-US" sz="2400" b="1" baseline="0" dirty="0" smtClean="0">
                          <a:solidFill>
                            <a:schemeClr val="tx1"/>
                          </a:solidFill>
                        </a:rPr>
                        <a:t> </a:t>
                      </a:r>
                      <a:r>
                        <a:rPr lang="en-US" sz="2400" b="1" dirty="0" smtClean="0">
                          <a:solidFill>
                            <a:schemeClr val="tx1"/>
                          </a:solidFill>
                        </a:rPr>
                        <a:t>Preeclampsia</a:t>
                      </a:r>
                      <a:endParaRPr lang="en-US" sz="2400" b="1" dirty="0">
                        <a:solidFill>
                          <a:schemeClr val="tx1"/>
                        </a:solidFill>
                      </a:endParaRPr>
                    </a:p>
                  </a:txBody>
                  <a:tcPr/>
                </a:tc>
                <a:tc>
                  <a:txBody>
                    <a:bodyPr/>
                    <a:lstStyle/>
                    <a:p>
                      <a:pPr algn="ctr"/>
                      <a:r>
                        <a:rPr lang="en-US" sz="2400" b="1" dirty="0" err="1" smtClean="0">
                          <a:solidFill>
                            <a:schemeClr val="tx1"/>
                          </a:solidFill>
                        </a:rPr>
                        <a:t>Eclampsia</a:t>
                      </a:r>
                      <a:endParaRPr lang="en-US" sz="2400" b="1" dirty="0">
                        <a:solidFill>
                          <a:schemeClr val="tx1"/>
                        </a:solidFill>
                      </a:endParaRPr>
                    </a:p>
                  </a:txBody>
                  <a:tcPr/>
                </a:tc>
              </a:tr>
              <a:tr h="513169">
                <a:tc>
                  <a:txBody>
                    <a:bodyPr/>
                    <a:lstStyle/>
                    <a:p>
                      <a:r>
                        <a:rPr lang="en-US" sz="2400" b="1" dirty="0" smtClean="0">
                          <a:solidFill>
                            <a:schemeClr val="tx1"/>
                          </a:solidFill>
                        </a:rPr>
                        <a:t>ACOG</a:t>
                      </a:r>
                      <a:endParaRPr lang="en-US" sz="2400" b="1" dirty="0">
                        <a:solidFill>
                          <a:schemeClr val="tx1"/>
                        </a:solidFill>
                      </a:endParaRPr>
                    </a:p>
                  </a:txBody>
                  <a:tcPr/>
                </a:tc>
                <a:tc>
                  <a:txBody>
                    <a:bodyPr/>
                    <a:lstStyle/>
                    <a:p>
                      <a:pPr algn="ctr"/>
                      <a:r>
                        <a:rPr lang="en-US" sz="2400" b="1" dirty="0" smtClean="0">
                          <a:solidFill>
                            <a:schemeClr val="tx1"/>
                          </a:solidFill>
                        </a:rPr>
                        <a:t>**</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r>
              <a:tr h="420289">
                <a:tc>
                  <a:txBody>
                    <a:bodyPr/>
                    <a:lstStyle/>
                    <a:p>
                      <a:r>
                        <a:rPr lang="en-US" sz="2400" b="1" dirty="0" smtClean="0">
                          <a:solidFill>
                            <a:schemeClr val="tx1"/>
                          </a:solidFill>
                        </a:rPr>
                        <a:t>NICE</a:t>
                      </a: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r>
              <a:tr h="513169">
                <a:tc>
                  <a:txBody>
                    <a:bodyPr/>
                    <a:lstStyle/>
                    <a:p>
                      <a:r>
                        <a:rPr lang="en-US" sz="2400" b="1" dirty="0" smtClean="0">
                          <a:solidFill>
                            <a:schemeClr val="tx1"/>
                          </a:solidFill>
                        </a:rPr>
                        <a:t>SOGC</a:t>
                      </a:r>
                      <a:endParaRPr lang="en-US" sz="2400" b="1" dirty="0">
                        <a:solidFill>
                          <a:schemeClr val="tx1"/>
                        </a:solidFill>
                      </a:endParaRPr>
                    </a:p>
                  </a:txBody>
                  <a:tcPr/>
                </a:tc>
                <a:tc>
                  <a:txBody>
                    <a:bodyPr/>
                    <a:lstStyle/>
                    <a:p>
                      <a:pPr algn="ctr"/>
                      <a:r>
                        <a:rPr lang="en-US" sz="2400" b="1" dirty="0" smtClean="0">
                          <a:solidFill>
                            <a:schemeClr val="tx1"/>
                          </a:solidFill>
                        </a:rPr>
                        <a:t> 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r>
              <a:tr h="513169">
                <a:tc>
                  <a:txBody>
                    <a:bodyPr/>
                    <a:lstStyle/>
                    <a:p>
                      <a:r>
                        <a:rPr lang="en-US" sz="2400" b="1" dirty="0" smtClean="0">
                          <a:solidFill>
                            <a:schemeClr val="tx1"/>
                          </a:solidFill>
                        </a:rPr>
                        <a:t>CMQCC</a:t>
                      </a:r>
                      <a:endParaRPr lang="en-US" sz="2400" b="1" dirty="0">
                        <a:solidFill>
                          <a:schemeClr val="tx1"/>
                        </a:solidFill>
                      </a:endParaRPr>
                    </a:p>
                  </a:txBody>
                  <a:tcPr/>
                </a:tc>
                <a:tc>
                  <a:txBody>
                    <a:bodyPr/>
                    <a:lstStyle/>
                    <a:p>
                      <a:pPr algn="ctr"/>
                      <a:r>
                        <a:rPr lang="en-US" sz="2400" b="1" dirty="0" smtClean="0">
                          <a:solidFill>
                            <a:schemeClr val="tx1"/>
                          </a:solidFill>
                        </a:rPr>
                        <a:t> 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r>
              <a:tr h="420289">
                <a:tc>
                  <a:txBody>
                    <a:bodyPr/>
                    <a:lstStyle/>
                    <a:p>
                      <a:r>
                        <a:rPr lang="en-US" sz="2400" b="1" dirty="0" smtClean="0">
                          <a:solidFill>
                            <a:schemeClr val="tx1"/>
                          </a:solidFill>
                        </a:rPr>
                        <a:t>WHO</a:t>
                      </a:r>
                      <a:endParaRPr lang="en-US" sz="2400" b="1" dirty="0">
                        <a:solidFill>
                          <a:schemeClr val="tx1"/>
                        </a:solidFill>
                      </a:endParaRPr>
                    </a:p>
                  </a:txBody>
                  <a:tcPr/>
                </a:tc>
                <a:tc>
                  <a:txBody>
                    <a:bodyPr/>
                    <a:lstStyle/>
                    <a:p>
                      <a:pPr algn="ctr"/>
                      <a:r>
                        <a:rPr lang="en-US" sz="2400" b="1" dirty="0" smtClean="0">
                          <a:solidFill>
                            <a:schemeClr val="tx1"/>
                          </a:solidFill>
                        </a:rPr>
                        <a:t>X</a:t>
                      </a:r>
                      <a:r>
                        <a:rPr lang="en-US" sz="2400" b="1" baseline="0" dirty="0" smtClean="0">
                          <a:solidFill>
                            <a:schemeClr val="tx1"/>
                          </a:solidFill>
                        </a:rPr>
                        <a:t> </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r>
            </a:tbl>
          </a:graphicData>
        </a:graphic>
      </p:graphicFrame>
      <p:sp>
        <p:nvSpPr>
          <p:cNvPr id="5" name="TextBox 4"/>
          <p:cNvSpPr txBox="1"/>
          <p:nvPr/>
        </p:nvSpPr>
        <p:spPr>
          <a:xfrm>
            <a:off x="990600" y="5486400"/>
            <a:ext cx="184666" cy="369332"/>
          </a:xfrm>
          <a:prstGeom prst="rect">
            <a:avLst/>
          </a:prstGeom>
          <a:noFill/>
        </p:spPr>
        <p:txBody>
          <a:bodyPr wrap="none" rtlCol="0">
            <a:spAutoFit/>
          </a:bodyPr>
          <a:lstStyle/>
          <a:p>
            <a:endParaRPr lang="en-US" dirty="0"/>
          </a:p>
        </p:txBody>
      </p:sp>
      <p:sp>
        <p:nvSpPr>
          <p:cNvPr id="9" name="TextBox 8"/>
          <p:cNvSpPr txBox="1"/>
          <p:nvPr/>
        </p:nvSpPr>
        <p:spPr>
          <a:xfrm>
            <a:off x="342900" y="4906278"/>
            <a:ext cx="8077200" cy="2031325"/>
          </a:xfrm>
          <a:prstGeom prst="rect">
            <a:avLst/>
          </a:prstGeom>
          <a:noFill/>
        </p:spPr>
        <p:txBody>
          <a:bodyPr wrap="square" rtlCol="0">
            <a:spAutoFit/>
          </a:bodyPr>
          <a:lstStyle/>
          <a:p>
            <a:r>
              <a:rPr lang="en-US" i="1" dirty="0"/>
              <a:t>*</a:t>
            </a:r>
            <a:r>
              <a:rPr lang="en-US" i="1" dirty="0" smtClean="0"/>
              <a:t>*ACOG Executive Summary, 2013: for preeclampsia without severe features, it is suggested that magnesium sulfate not be administered universally for the prevention of eclampsia.</a:t>
            </a:r>
          </a:p>
          <a:p>
            <a:pPr algn="l"/>
            <a:endParaRPr lang="en-US" i="1" dirty="0" smtClean="0"/>
          </a:p>
          <a:p>
            <a:pPr algn="l"/>
            <a:r>
              <a:rPr lang="en-US" i="1" dirty="0" smtClean="0"/>
              <a:t>* Should be considered: Numbers needed to treat (</a:t>
            </a:r>
            <a:r>
              <a:rPr lang="en-US" b="1" i="1" dirty="0" smtClean="0"/>
              <a:t>NNT) =</a:t>
            </a:r>
            <a:r>
              <a:rPr lang="en-US" i="1" dirty="0" smtClean="0"/>
              <a:t> </a:t>
            </a:r>
            <a:r>
              <a:rPr lang="en-US" b="1" i="1" dirty="0" smtClean="0">
                <a:solidFill>
                  <a:srgbClr val="0070C0"/>
                </a:solidFill>
              </a:rPr>
              <a:t>109 for “mild”</a:t>
            </a:r>
            <a:r>
              <a:rPr lang="en-US" i="1" dirty="0" smtClean="0"/>
              <a:t>, </a:t>
            </a:r>
            <a:r>
              <a:rPr lang="en-US" b="1" i="1" dirty="0" smtClean="0">
                <a:solidFill>
                  <a:srgbClr val="FF0000"/>
                </a:solidFill>
              </a:rPr>
              <a:t>63 for “severe”</a:t>
            </a:r>
          </a:p>
          <a:p>
            <a:pPr algn="l"/>
            <a:r>
              <a:rPr lang="en-US" b="1" i="1" dirty="0" smtClean="0">
                <a:solidFill>
                  <a:srgbClr val="FF0000"/>
                </a:solidFill>
              </a:rPr>
              <a:t>     </a:t>
            </a:r>
            <a:endParaRPr lang="en-US" i="1" dirty="0"/>
          </a:p>
        </p:txBody>
      </p:sp>
      <p:sp>
        <p:nvSpPr>
          <p:cNvPr id="6" name="TextBox 5"/>
          <p:cNvSpPr txBox="1"/>
          <p:nvPr/>
        </p:nvSpPr>
        <p:spPr>
          <a:xfrm>
            <a:off x="8674100" y="6515100"/>
            <a:ext cx="441422" cy="369332"/>
          </a:xfrm>
          <a:prstGeom prst="rect">
            <a:avLst/>
          </a:prstGeom>
          <a:noFill/>
        </p:spPr>
        <p:txBody>
          <a:bodyPr wrap="none" rtlCol="0">
            <a:spAutoFit/>
          </a:bodyPr>
          <a:lstStyle/>
          <a:p>
            <a:r>
              <a:rPr lang="en-US" dirty="0" smtClean="0"/>
              <a:t>56</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359538166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701" y="499534"/>
            <a:ext cx="3746500" cy="914400"/>
          </a:xfrm>
        </p:spPr>
        <p:txBody>
          <a:bodyPr/>
          <a:lstStyle/>
          <a:p>
            <a:r>
              <a:rPr lang="en-US" sz="3200" dirty="0" smtClean="0"/>
              <a:t>Key Clinical Pearl</a:t>
            </a:r>
            <a:endParaRPr lang="en-US" sz="3200" dirty="0"/>
          </a:p>
        </p:txBody>
      </p:sp>
      <p:sp>
        <p:nvSpPr>
          <p:cNvPr id="3" name="Content Placeholder 2"/>
          <p:cNvSpPr>
            <a:spLocks noGrp="1"/>
          </p:cNvSpPr>
          <p:nvPr>
            <p:ph idx="1"/>
          </p:nvPr>
        </p:nvSpPr>
        <p:spPr>
          <a:xfrm>
            <a:off x="685801" y="1553635"/>
            <a:ext cx="8064500" cy="4339166"/>
          </a:xfrm>
        </p:spPr>
        <p:style>
          <a:lnRef idx="2">
            <a:schemeClr val="dk1"/>
          </a:lnRef>
          <a:fillRef idx="1">
            <a:schemeClr val="lt1"/>
          </a:fillRef>
          <a:effectRef idx="0">
            <a:schemeClr val="dk1"/>
          </a:effectRef>
          <a:fontRef idx="minor">
            <a:schemeClr val="dk1"/>
          </a:fontRef>
        </p:style>
        <p:txBody>
          <a:bodyPr/>
          <a:lstStyle/>
          <a:p>
            <a:r>
              <a:rPr lang="en-US" sz="2400" dirty="0" smtClean="0"/>
              <a:t>Magnesium sulfate therapy for seizure prophylaxis should be administered to any patients with:</a:t>
            </a:r>
          </a:p>
          <a:p>
            <a:endParaRPr lang="en-US" sz="2400" dirty="0" smtClean="0"/>
          </a:p>
          <a:p>
            <a:pPr lvl="1">
              <a:lnSpc>
                <a:spcPct val="80000"/>
              </a:lnSpc>
            </a:pPr>
            <a:r>
              <a:rPr lang="en-US" sz="2400" dirty="0"/>
              <a:t>S</a:t>
            </a:r>
            <a:r>
              <a:rPr lang="en-US" sz="2400" dirty="0" smtClean="0"/>
              <a:t>evere Preeclampsia</a:t>
            </a:r>
          </a:p>
          <a:p>
            <a:pPr lvl="1">
              <a:lnSpc>
                <a:spcPct val="80000"/>
              </a:lnSpc>
            </a:pPr>
            <a:endParaRPr lang="en-US" sz="2400" dirty="0" smtClean="0"/>
          </a:p>
          <a:p>
            <a:pPr lvl="1">
              <a:lnSpc>
                <a:spcPct val="80000"/>
              </a:lnSpc>
            </a:pPr>
            <a:r>
              <a:rPr lang="en-US" sz="2400" dirty="0"/>
              <a:t>P</a:t>
            </a:r>
            <a:r>
              <a:rPr lang="en-US" sz="2400" dirty="0" smtClean="0"/>
              <a:t>reeclampsia </a:t>
            </a:r>
            <a:r>
              <a:rPr lang="en-US" sz="2400" b="1" i="1" u="sng" dirty="0" smtClean="0"/>
              <a:t>with</a:t>
            </a:r>
            <a:r>
              <a:rPr lang="en-US" sz="2400" dirty="0" smtClean="0"/>
              <a:t> “severe features” i.e</a:t>
            </a:r>
            <a:r>
              <a:rPr lang="en-US" sz="2400" dirty="0"/>
              <a:t>.</a:t>
            </a:r>
            <a:r>
              <a:rPr lang="en-US" sz="2400" dirty="0" smtClean="0"/>
              <a:t>, subjective neurological symptoms (headache or blurry vision), abdominal pain, epigastric pain AND</a:t>
            </a:r>
          </a:p>
          <a:p>
            <a:pPr lvl="2">
              <a:lnSpc>
                <a:spcPct val="80000"/>
              </a:lnSpc>
            </a:pPr>
            <a:endParaRPr lang="en-US" dirty="0" smtClean="0"/>
          </a:p>
          <a:p>
            <a:pPr lvl="1">
              <a:lnSpc>
                <a:spcPct val="80000"/>
              </a:lnSpc>
            </a:pPr>
            <a:r>
              <a:rPr lang="en-US" sz="2400" b="1" i="1" dirty="0" smtClean="0"/>
              <a:t>should be considered</a:t>
            </a:r>
            <a:r>
              <a:rPr lang="en-US" sz="2400" b="1" dirty="0" smtClean="0"/>
              <a:t> </a:t>
            </a:r>
            <a:r>
              <a:rPr lang="en-US" sz="2400" dirty="0" smtClean="0"/>
              <a:t>in patients with mild preeclampsia (preeclampsia </a:t>
            </a:r>
            <a:r>
              <a:rPr lang="en-US" sz="2400" b="1" i="1" u="sng" dirty="0" smtClean="0"/>
              <a:t>without</a:t>
            </a:r>
            <a:r>
              <a:rPr lang="en-US" sz="2400" b="1" i="1" dirty="0" smtClean="0"/>
              <a:t> </a:t>
            </a:r>
            <a:r>
              <a:rPr lang="en-US" sz="2400" dirty="0" smtClean="0"/>
              <a:t>severe features)</a:t>
            </a:r>
          </a:p>
          <a:p>
            <a:endParaRPr lang="en-US" sz="1800" dirty="0" smtClean="0"/>
          </a:p>
          <a:p>
            <a:endParaRPr lang="en-US" dirty="0"/>
          </a:p>
        </p:txBody>
      </p:sp>
      <p:sp>
        <p:nvSpPr>
          <p:cNvPr id="5" name="TextBox 4"/>
          <p:cNvSpPr txBox="1"/>
          <p:nvPr/>
        </p:nvSpPr>
        <p:spPr>
          <a:xfrm>
            <a:off x="8674100" y="6451600"/>
            <a:ext cx="441422" cy="369332"/>
          </a:xfrm>
          <a:prstGeom prst="rect">
            <a:avLst/>
          </a:prstGeom>
          <a:noFill/>
        </p:spPr>
        <p:txBody>
          <a:bodyPr wrap="none" rtlCol="0">
            <a:spAutoFit/>
          </a:bodyPr>
          <a:lstStyle/>
          <a:p>
            <a:r>
              <a:rPr lang="en-US" dirty="0" smtClean="0"/>
              <a:t>57</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2032"/>
            <a:ext cx="6400800" cy="1066800"/>
          </a:xfrm>
        </p:spPr>
        <p:txBody>
          <a:bodyPr/>
          <a:lstStyle/>
          <a:p>
            <a:pPr algn="ctr"/>
            <a:r>
              <a:rPr lang="en-US" sz="3200" dirty="0" smtClean="0"/>
              <a:t>Key Clinical Pearl</a:t>
            </a:r>
            <a:endParaRPr lang="en-US" sz="3200" dirty="0"/>
          </a:p>
        </p:txBody>
      </p:sp>
      <p:sp>
        <p:nvSpPr>
          <p:cNvPr id="3" name="Content Placeholder 2"/>
          <p:cNvSpPr>
            <a:spLocks noGrp="1"/>
          </p:cNvSpPr>
          <p:nvPr>
            <p:ph idx="1"/>
          </p:nvPr>
        </p:nvSpPr>
        <p:spPr>
          <a:xfrm>
            <a:off x="533400" y="1295400"/>
            <a:ext cx="8229600" cy="4724400"/>
          </a:xfrm>
        </p:spPr>
        <p:txBody>
          <a:bodyPr/>
          <a:lstStyle/>
          <a:p>
            <a:pPr marL="0" lvl="0" indent="0">
              <a:buNone/>
            </a:pPr>
            <a:endParaRPr lang="en-US" sz="2800" dirty="0"/>
          </a:p>
          <a:p>
            <a:pPr lvl="0"/>
            <a:endParaRPr lang="en-US" sz="2800" dirty="0"/>
          </a:p>
          <a:p>
            <a:endParaRPr lang="en-US" dirty="0"/>
          </a:p>
        </p:txBody>
      </p:sp>
      <p:sp>
        <p:nvSpPr>
          <p:cNvPr id="5" name="TextBox 4"/>
          <p:cNvSpPr txBox="1"/>
          <p:nvPr/>
        </p:nvSpPr>
        <p:spPr>
          <a:xfrm>
            <a:off x="800100" y="2079502"/>
            <a:ext cx="7658100" cy="283154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sz="3200" dirty="0"/>
              <a:t>Algorithms for acute treatment of severe </a:t>
            </a:r>
            <a:r>
              <a:rPr lang="en-US" sz="3200" dirty="0" smtClean="0"/>
              <a:t>hypertension and </a:t>
            </a:r>
            <a:r>
              <a:rPr lang="en-US" sz="3200" dirty="0" err="1" smtClean="0"/>
              <a:t>eclampsia</a:t>
            </a:r>
            <a:r>
              <a:rPr lang="en-US" sz="3200" dirty="0" smtClean="0"/>
              <a:t> should </a:t>
            </a:r>
            <a:r>
              <a:rPr lang="en-US" sz="3200" dirty="0"/>
              <a:t>be </a:t>
            </a:r>
            <a:r>
              <a:rPr lang="en-US" sz="3200" dirty="0" smtClean="0"/>
              <a:t>readily </a:t>
            </a:r>
            <a:r>
              <a:rPr lang="en-US" sz="3200" dirty="0"/>
              <a:t>available or </a:t>
            </a:r>
            <a:r>
              <a:rPr lang="en-US" sz="3200" dirty="0" smtClean="0"/>
              <a:t>preferably posted in all clinical areas that may encounter pregnant women.</a:t>
            </a:r>
            <a:endParaRPr lang="en-US" sz="3200" dirty="0"/>
          </a:p>
          <a:p>
            <a:endParaRPr lang="en-US" dirty="0"/>
          </a:p>
        </p:txBody>
      </p:sp>
      <p:sp>
        <p:nvSpPr>
          <p:cNvPr id="7" name="TextBox 6"/>
          <p:cNvSpPr txBox="1"/>
          <p:nvPr/>
        </p:nvSpPr>
        <p:spPr>
          <a:xfrm>
            <a:off x="8521700" y="6350000"/>
            <a:ext cx="441422" cy="369332"/>
          </a:xfrm>
          <a:prstGeom prst="rect">
            <a:avLst/>
          </a:prstGeom>
          <a:noFill/>
        </p:spPr>
        <p:txBody>
          <a:bodyPr wrap="none" rtlCol="0">
            <a:spAutoFit/>
          </a:bodyPr>
          <a:lstStyle/>
          <a:p>
            <a:r>
              <a:rPr lang="en-US" dirty="0" smtClean="0"/>
              <a:t>58</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94079801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1408116" y="173038"/>
            <a:ext cx="8229600" cy="1096963"/>
          </a:xfrm>
        </p:spPr>
        <p:txBody>
          <a:bodyPr>
            <a:noAutofit/>
          </a:bodyPr>
          <a:lstStyle/>
          <a:p>
            <a:pPr eaLnBrk="1" hangingPunct="1"/>
            <a:r>
              <a:rPr lang="en-US" sz="3200" dirty="0" smtClean="0">
                <a:latin typeface="Arial" charset="0"/>
                <a:ea typeface="ＭＳ Ｐゴシック" charset="0"/>
                <a:cs typeface="ＭＳ Ｐゴシック" charset="0"/>
              </a:rPr>
              <a:t>Timing </a:t>
            </a:r>
            <a:r>
              <a:rPr lang="en-US" sz="3200" dirty="0">
                <a:latin typeface="Arial" charset="0"/>
                <a:ea typeface="ＭＳ Ｐゴシック" charset="0"/>
                <a:cs typeface="ＭＳ Ｐゴシック" charset="0"/>
              </a:rPr>
              <a:t>of </a:t>
            </a:r>
            <a:r>
              <a:rPr lang="en-US" sz="3200" dirty="0" smtClean="0">
                <a:latin typeface="Arial" charset="0"/>
                <a:ea typeface="ＭＳ Ｐゴシック" charset="0"/>
                <a:cs typeface="ＭＳ Ｐゴシック" charset="0"/>
              </a:rPr>
              <a:t>Pregnancy-Related Deaths, </a:t>
            </a:r>
            <a:br>
              <a:rPr lang="en-US" sz="3200" dirty="0" smtClean="0">
                <a:latin typeface="Arial" charset="0"/>
                <a:ea typeface="ＭＳ Ｐゴシック" charset="0"/>
                <a:cs typeface="ＭＳ Ｐゴシック" charset="0"/>
              </a:rPr>
            </a:br>
            <a:r>
              <a:rPr lang="en-US" sz="3200" dirty="0" smtClean="0">
                <a:latin typeface="Arial" charset="0"/>
                <a:ea typeface="ＭＳ Ｐゴシック" charset="0"/>
                <a:cs typeface="ＭＳ Ｐゴシック" charset="0"/>
              </a:rPr>
              <a:t>CA-PAMR, 2002 to 2004</a:t>
            </a:r>
            <a:endParaRPr lang="en-US" sz="3200" dirty="0">
              <a:latin typeface="Arial" charset="0"/>
              <a:ea typeface="ＭＳ Ｐゴシック" charset="0"/>
              <a:cs typeface="ＭＳ Ｐゴシック" charset="0"/>
            </a:endParaRPr>
          </a:p>
        </p:txBody>
      </p:sp>
      <p:graphicFrame>
        <p:nvGraphicFramePr>
          <p:cNvPr id="9" name="Content Placeholder 7"/>
          <p:cNvGraphicFramePr>
            <a:graphicFrameLocks noGrp="1"/>
          </p:cNvGraphicFramePr>
          <p:nvPr>
            <p:extLst>
              <p:ext uri="{D42A27DB-BD31-4B8C-83A1-F6EECF244321}">
                <p14:modId xmlns:p14="http://schemas.microsoft.com/office/powerpoint/2010/main" val="4169387570"/>
              </p:ext>
            </p:extLst>
          </p:nvPr>
        </p:nvGraphicFramePr>
        <p:xfrm>
          <a:off x="457200" y="3541022"/>
          <a:ext cx="5867400" cy="33169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179529" y="4800601"/>
            <a:ext cx="800670" cy="461665"/>
          </a:xfrm>
          <a:prstGeom prst="rect">
            <a:avLst/>
          </a:prstGeom>
          <a:noFill/>
        </p:spPr>
        <p:txBody>
          <a:bodyPr wrap="none" rtlCol="0">
            <a:spAutoFit/>
          </a:bodyPr>
          <a:lstStyle/>
          <a:p>
            <a:pPr algn="ctr" defTabSz="914400" eaLnBrk="0" fontAlgn="base" hangingPunct="0">
              <a:spcBef>
                <a:spcPct val="0"/>
              </a:spcBef>
              <a:spcAft>
                <a:spcPct val="0"/>
              </a:spcAft>
            </a:pPr>
            <a:r>
              <a:rPr lang="en-US" sz="2400" dirty="0">
                <a:solidFill>
                  <a:srgbClr val="000000"/>
                </a:solidFill>
                <a:latin typeface="Arial" charset="0"/>
                <a:ea typeface="ＭＳ Ｐゴシック" charset="0"/>
                <a:cs typeface="ＭＳ Ｐゴシック" charset="0"/>
              </a:rPr>
              <a:t>88% </a:t>
            </a:r>
          </a:p>
        </p:txBody>
      </p:sp>
      <p:sp>
        <p:nvSpPr>
          <p:cNvPr id="8" name="TextBox 7"/>
          <p:cNvSpPr txBox="1"/>
          <p:nvPr/>
        </p:nvSpPr>
        <p:spPr>
          <a:xfrm>
            <a:off x="1912953" y="2053444"/>
            <a:ext cx="800670" cy="461665"/>
          </a:xfrm>
          <a:prstGeom prst="rect">
            <a:avLst/>
          </a:prstGeom>
          <a:noFill/>
        </p:spPr>
        <p:txBody>
          <a:bodyPr wrap="none" rtlCol="0">
            <a:spAutoFit/>
          </a:bodyPr>
          <a:lstStyle/>
          <a:p>
            <a:pPr algn="ctr" defTabSz="914400" eaLnBrk="0" fontAlgn="base" hangingPunct="0">
              <a:spcBef>
                <a:spcPct val="0"/>
              </a:spcBef>
              <a:spcAft>
                <a:spcPct val="0"/>
              </a:spcAft>
            </a:pPr>
            <a:r>
              <a:rPr lang="en-US" sz="2400" dirty="0">
                <a:solidFill>
                  <a:srgbClr val="000000"/>
                </a:solidFill>
                <a:latin typeface="Arial" charset="0"/>
                <a:ea typeface="ＭＳ Ｐゴシック" charset="0"/>
                <a:cs typeface="ＭＳ Ｐゴシック" charset="0"/>
              </a:rPr>
              <a:t>87% </a:t>
            </a:r>
          </a:p>
        </p:txBody>
      </p:sp>
      <p:cxnSp>
        <p:nvCxnSpPr>
          <p:cNvPr id="11" name="Straight Arrow Connector 10"/>
          <p:cNvCxnSpPr/>
          <p:nvPr/>
        </p:nvCxnSpPr>
        <p:spPr>
          <a:xfrm>
            <a:off x="1738316" y="5219700"/>
            <a:ext cx="1639885"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727701" y="1447800"/>
            <a:ext cx="3187700" cy="1200328"/>
          </a:xfrm>
          <a:prstGeom prst="rect">
            <a:avLst/>
          </a:prstGeom>
          <a:noFill/>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Arial" charset="0"/>
                <a:ea typeface="ＭＳ Ｐゴシック" charset="0"/>
                <a:cs typeface="ＭＳ Ｐゴシック" charset="0"/>
              </a:rPr>
              <a:t>Non-</a:t>
            </a:r>
            <a:r>
              <a:rPr lang="en-US" sz="2400" b="1" dirty="0" smtClean="0">
                <a:solidFill>
                  <a:srgbClr val="000000"/>
                </a:solidFill>
                <a:latin typeface="Arial" charset="0"/>
                <a:ea typeface="ＭＳ Ｐゴシック" charset="0"/>
                <a:cs typeface="ＭＳ Ｐゴシック" charset="0"/>
              </a:rPr>
              <a:t>Preeclampsia</a:t>
            </a:r>
            <a:r>
              <a:rPr lang="en-US" sz="2400" b="1" dirty="0">
                <a:solidFill>
                  <a:srgbClr val="000000"/>
                </a:solidFill>
                <a:latin typeface="Arial" charset="0"/>
                <a:ea typeface="ＭＳ Ｐゴシック" charset="0"/>
                <a:cs typeface="ＭＳ Ｐゴシック" charset="0"/>
              </a:rPr>
              <a:t> </a:t>
            </a:r>
            <a:r>
              <a:rPr lang="en-US" sz="2400" b="1" dirty="0" smtClean="0">
                <a:solidFill>
                  <a:srgbClr val="000000"/>
                </a:solidFill>
                <a:latin typeface="Arial" charset="0"/>
                <a:ea typeface="ＭＳ Ｐゴシック" charset="0"/>
                <a:cs typeface="ＭＳ Ｐゴシック" charset="0"/>
              </a:rPr>
              <a:t>Deaths</a:t>
            </a:r>
          </a:p>
          <a:p>
            <a:pPr algn="ctr" defTabSz="914400" eaLnBrk="0" fontAlgn="base" hangingPunct="0">
              <a:spcBef>
                <a:spcPct val="0"/>
              </a:spcBef>
              <a:spcAft>
                <a:spcPct val="0"/>
              </a:spcAft>
            </a:pPr>
            <a:r>
              <a:rPr lang="en-US" sz="2400" b="1" dirty="0" smtClean="0">
                <a:solidFill>
                  <a:srgbClr val="000000"/>
                </a:solidFill>
                <a:latin typeface="Arial" charset="0"/>
                <a:ea typeface="ＭＳ Ｐゴシック" charset="0"/>
                <a:cs typeface="ＭＳ Ｐゴシック" charset="0"/>
              </a:rPr>
              <a:t>(n=129)</a:t>
            </a:r>
          </a:p>
        </p:txBody>
      </p:sp>
      <p:sp>
        <p:nvSpPr>
          <p:cNvPr id="12" name="TextBox 11"/>
          <p:cNvSpPr txBox="1"/>
          <p:nvPr/>
        </p:nvSpPr>
        <p:spPr>
          <a:xfrm>
            <a:off x="6172201" y="4080302"/>
            <a:ext cx="2767169" cy="1200328"/>
          </a:xfrm>
          <a:prstGeom prst="rect">
            <a:avLst/>
          </a:prstGeom>
          <a:noFill/>
        </p:spPr>
        <p:txBody>
          <a:bodyPr wrap="square" rtlCol="0">
            <a:spAutoFit/>
          </a:bodyPr>
          <a:lstStyle/>
          <a:p>
            <a:pPr algn="ctr" defTabSz="914400" eaLnBrk="0" fontAlgn="base" hangingPunct="0">
              <a:spcBef>
                <a:spcPct val="0"/>
              </a:spcBef>
              <a:spcAft>
                <a:spcPct val="0"/>
              </a:spcAft>
            </a:pPr>
            <a:r>
              <a:rPr lang="en-US" sz="2400" b="1" dirty="0" smtClean="0">
                <a:solidFill>
                  <a:srgbClr val="000000"/>
                </a:solidFill>
                <a:latin typeface="Arial" charset="0"/>
                <a:ea typeface="ＭＳ Ｐゴシック" charset="0"/>
                <a:cs typeface="ＭＳ Ｐゴシック" charset="0"/>
              </a:rPr>
              <a:t>Preeclampsia Deaths</a:t>
            </a:r>
          </a:p>
          <a:p>
            <a:pPr algn="ctr" defTabSz="914400" eaLnBrk="0" fontAlgn="base" hangingPunct="0">
              <a:spcBef>
                <a:spcPct val="0"/>
              </a:spcBef>
              <a:spcAft>
                <a:spcPct val="0"/>
              </a:spcAft>
            </a:pPr>
            <a:r>
              <a:rPr lang="en-US" sz="2400" b="1" dirty="0" smtClean="0">
                <a:solidFill>
                  <a:srgbClr val="000000"/>
                </a:solidFill>
                <a:latin typeface="Arial" charset="0"/>
                <a:ea typeface="ＭＳ Ｐゴシック" charset="0"/>
                <a:cs typeface="ＭＳ Ｐゴシック" charset="0"/>
              </a:rPr>
              <a:t>(n=25)</a:t>
            </a:r>
            <a:endParaRPr lang="en-US" sz="2400" b="1" dirty="0">
              <a:solidFill>
                <a:srgbClr val="000000"/>
              </a:solidFill>
              <a:latin typeface="Arial" charset="0"/>
              <a:ea typeface="ＭＳ Ｐゴシック" charset="0"/>
              <a:cs typeface="ＭＳ Ｐゴシック" charset="0"/>
            </a:endParaRPr>
          </a:p>
        </p:txBody>
      </p:sp>
      <p:cxnSp>
        <p:nvCxnSpPr>
          <p:cNvPr id="13" name="Straight Arrow Connector 12"/>
          <p:cNvCxnSpPr/>
          <p:nvPr/>
        </p:nvCxnSpPr>
        <p:spPr>
          <a:xfrm flipV="1">
            <a:off x="1738315" y="4714661"/>
            <a:ext cx="3060700" cy="487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712929" y="4213376"/>
            <a:ext cx="800670" cy="461665"/>
          </a:xfrm>
          <a:prstGeom prst="rect">
            <a:avLst/>
          </a:prstGeom>
          <a:noFill/>
        </p:spPr>
        <p:txBody>
          <a:bodyPr wrap="none" rtlCol="0">
            <a:spAutoFit/>
          </a:bodyPr>
          <a:lstStyle/>
          <a:p>
            <a:pPr algn="ctr" defTabSz="914400" eaLnBrk="0" fontAlgn="base" hangingPunct="0">
              <a:spcBef>
                <a:spcPct val="0"/>
              </a:spcBef>
              <a:spcAft>
                <a:spcPct val="0"/>
              </a:spcAft>
            </a:pPr>
            <a:r>
              <a:rPr lang="en-US" sz="2400" dirty="0">
                <a:solidFill>
                  <a:srgbClr val="000000"/>
                </a:solidFill>
                <a:latin typeface="Arial" charset="0"/>
                <a:ea typeface="ＭＳ Ｐゴシック" charset="0"/>
                <a:cs typeface="ＭＳ Ｐゴシック" charset="0"/>
              </a:rPr>
              <a:t>96% </a:t>
            </a:r>
          </a:p>
        </p:txBody>
      </p:sp>
      <p:sp>
        <p:nvSpPr>
          <p:cNvPr id="17" name="TextBox 16"/>
          <p:cNvSpPr txBox="1"/>
          <p:nvPr/>
        </p:nvSpPr>
        <p:spPr>
          <a:xfrm>
            <a:off x="2865329" y="1447801"/>
            <a:ext cx="800670" cy="461665"/>
          </a:xfrm>
          <a:prstGeom prst="rect">
            <a:avLst/>
          </a:prstGeom>
          <a:noFill/>
        </p:spPr>
        <p:txBody>
          <a:bodyPr wrap="none" rtlCol="0">
            <a:spAutoFit/>
          </a:bodyPr>
          <a:lstStyle/>
          <a:p>
            <a:pPr algn="ctr" defTabSz="914400" eaLnBrk="0" fontAlgn="base" hangingPunct="0">
              <a:spcBef>
                <a:spcPct val="0"/>
              </a:spcBef>
              <a:spcAft>
                <a:spcPct val="0"/>
              </a:spcAft>
            </a:pPr>
            <a:r>
              <a:rPr lang="en-US" sz="2400" dirty="0">
                <a:solidFill>
                  <a:srgbClr val="000000"/>
                </a:solidFill>
                <a:latin typeface="Arial" charset="0"/>
                <a:ea typeface="ＭＳ Ｐゴシック" charset="0"/>
                <a:cs typeface="ＭＳ Ｐゴシック" charset="0"/>
              </a:rPr>
              <a:t>89% </a:t>
            </a:r>
          </a:p>
        </p:txBody>
      </p:sp>
      <p:cxnSp>
        <p:nvCxnSpPr>
          <p:cNvPr id="26" name="Straight Arrow Connector 25"/>
          <p:cNvCxnSpPr/>
          <p:nvPr/>
        </p:nvCxnSpPr>
        <p:spPr>
          <a:xfrm flipV="1">
            <a:off x="1435101" y="1905000"/>
            <a:ext cx="3060700" cy="487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1408116" y="2514600"/>
            <a:ext cx="1639885"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18" name="Chart 17"/>
          <p:cNvGraphicFramePr/>
          <p:nvPr>
            <p:extLst>
              <p:ext uri="{D42A27DB-BD31-4B8C-83A1-F6EECF244321}">
                <p14:modId xmlns:p14="http://schemas.microsoft.com/office/powerpoint/2010/main" val="2739627073"/>
              </p:ext>
            </p:extLst>
          </p:nvPr>
        </p:nvGraphicFramePr>
        <p:xfrm>
          <a:off x="457201" y="1270001"/>
          <a:ext cx="5397500" cy="298089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8572500" y="6477000"/>
            <a:ext cx="441422" cy="369332"/>
          </a:xfrm>
          <a:prstGeom prst="rect">
            <a:avLst/>
          </a:prstGeom>
          <a:noFill/>
        </p:spPr>
        <p:txBody>
          <a:bodyPr wrap="none" rtlCol="0">
            <a:spAutoFit/>
          </a:bodyPr>
          <a:lstStyle/>
          <a:p>
            <a:r>
              <a:rPr lang="en-US" dirty="0" smtClean="0"/>
              <a:t>59</a:t>
            </a:r>
            <a:endParaRPr lang="en-US" dirty="0"/>
          </a:p>
        </p:txBody>
      </p:sp>
      <p:pic>
        <p:nvPicPr>
          <p:cNvPr id="19" name="Picture 18"/>
          <p:cNvPicPr/>
          <p:nvPr/>
        </p:nvPicPr>
        <p:blipFill>
          <a:blip r:embed="rId5">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39270390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1382" y="292305"/>
            <a:ext cx="7061441" cy="1200328"/>
          </a:xfrm>
          <a:prstGeom prst="rect">
            <a:avLst/>
          </a:prstGeom>
          <a:noFill/>
        </p:spPr>
        <p:txBody>
          <a:bodyPr wrap="square" rtlCol="0">
            <a:spAutoFit/>
          </a:bodyPr>
          <a:lstStyle/>
          <a:p>
            <a:r>
              <a:rPr lang="en-US" sz="2400" dirty="0" smtClean="0"/>
              <a:t>California Pregnancy-Associated Mortality </a:t>
            </a:r>
          </a:p>
          <a:p>
            <a:r>
              <a:rPr lang="en-US" sz="2400" dirty="0" smtClean="0"/>
              <a:t>Review </a:t>
            </a:r>
            <a:r>
              <a:rPr lang="en-US" sz="2400" dirty="0"/>
              <a:t>(</a:t>
            </a:r>
            <a:r>
              <a:rPr lang="en-US" sz="2400" dirty="0" smtClean="0"/>
              <a:t>CA-PAMR) Quality Improvement Review Cycle</a:t>
            </a:r>
            <a:endParaRPr lang="en-US" sz="2400" dirty="0"/>
          </a:p>
        </p:txBody>
      </p:sp>
      <p:graphicFrame>
        <p:nvGraphicFramePr>
          <p:cNvPr id="5" name="Diagram 4"/>
          <p:cNvGraphicFramePr/>
          <p:nvPr>
            <p:extLst>
              <p:ext uri="{D42A27DB-BD31-4B8C-83A1-F6EECF244321}">
                <p14:modId xmlns:p14="http://schemas.microsoft.com/office/powerpoint/2010/main" val="3435559978"/>
              </p:ext>
            </p:extLst>
          </p:nvPr>
        </p:nvGraphicFramePr>
        <p:xfrm>
          <a:off x="675351" y="1545300"/>
          <a:ext cx="8354108" cy="5278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bwMode="auto">
          <a:xfrm rot="18004399">
            <a:off x="3472680" y="4528920"/>
            <a:ext cx="388157" cy="21200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7" name="TextBox 6"/>
          <p:cNvSpPr txBox="1"/>
          <p:nvPr/>
        </p:nvSpPr>
        <p:spPr>
          <a:xfrm>
            <a:off x="3528571" y="3191134"/>
            <a:ext cx="2237229" cy="1323439"/>
          </a:xfrm>
          <a:prstGeom prst="rect">
            <a:avLst/>
          </a:prstGeom>
          <a:noFill/>
        </p:spPr>
        <p:txBody>
          <a:bodyPr wrap="square" rtlCol="0">
            <a:spAutoFit/>
          </a:bodyPr>
          <a:lstStyle/>
          <a:p>
            <a:r>
              <a:rPr lang="en-US" sz="2000" b="1" dirty="0"/>
              <a:t>Toolkits </a:t>
            </a:r>
            <a:r>
              <a:rPr lang="en-US" sz="2000" b="1" dirty="0" smtClean="0"/>
              <a:t>Developed:</a:t>
            </a:r>
            <a:endParaRPr lang="en-US" sz="2000" b="1" dirty="0"/>
          </a:p>
          <a:p>
            <a:pPr marL="285750" indent="-285750">
              <a:buFont typeface="Arial"/>
              <a:buChar char="•"/>
            </a:pPr>
            <a:r>
              <a:rPr lang="en-US" sz="2000" b="1" dirty="0" smtClean="0"/>
              <a:t>Hemorrhage </a:t>
            </a:r>
          </a:p>
          <a:p>
            <a:pPr marL="285750" indent="-285750">
              <a:buFont typeface="Arial"/>
              <a:buChar char="•"/>
            </a:pPr>
            <a:r>
              <a:rPr lang="en-US" sz="2000" b="1" dirty="0" smtClean="0"/>
              <a:t>Preeclampsia</a:t>
            </a:r>
            <a:endParaRPr lang="en-US" sz="2000" b="1" dirty="0"/>
          </a:p>
        </p:txBody>
      </p:sp>
      <p:pic>
        <p:nvPicPr>
          <p:cNvPr id="10"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6459" y="99787"/>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652823" y="6412468"/>
            <a:ext cx="313044" cy="369332"/>
          </a:xfrm>
          <a:prstGeom prst="rect">
            <a:avLst/>
          </a:prstGeom>
          <a:noFill/>
        </p:spPr>
        <p:txBody>
          <a:bodyPr wrap="none" rtlCol="0">
            <a:spAutoFit/>
          </a:bodyPr>
          <a:lstStyle/>
          <a:p>
            <a:r>
              <a:rPr lang="en-US" dirty="0" smtClean="0"/>
              <a:t>6</a:t>
            </a:r>
            <a:endParaRPr lang="en-US" dirty="0"/>
          </a:p>
        </p:txBody>
      </p:sp>
      <p:pic>
        <p:nvPicPr>
          <p:cNvPr id="9" name="Picture 8"/>
          <p:cNvPicPr/>
          <p:nvPr/>
        </p:nvPicPr>
        <p:blipFill>
          <a:blip r:embed="rId9">
            <a:extLst>
              <a:ext uri="{28A0092B-C50C-407E-A947-70E740481C1C}">
                <a14:useLocalDpi xmlns:a14="http://schemas.microsoft.com/office/drawing/2010/main" val="0"/>
              </a:ext>
            </a:extLst>
          </a:blip>
          <a:srcRect/>
          <a:stretch>
            <a:fillRect/>
          </a:stretch>
        </p:blipFill>
        <p:spPr bwMode="auto">
          <a:xfrm>
            <a:off x="173701" y="214292"/>
            <a:ext cx="1003300" cy="638096"/>
          </a:xfrm>
          <a:prstGeom prst="rect">
            <a:avLst/>
          </a:prstGeom>
          <a:noFill/>
          <a:ln>
            <a:noFill/>
          </a:ln>
        </p:spPr>
      </p:pic>
    </p:spTree>
    <p:extLst>
      <p:ext uri="{BB962C8B-B14F-4D97-AF65-F5344CB8AC3E}">
        <p14:creationId xmlns:p14="http://schemas.microsoft.com/office/powerpoint/2010/main" val="334594335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300" y="-203200"/>
            <a:ext cx="6388100" cy="1778000"/>
          </a:xfrm>
        </p:spPr>
        <p:txBody>
          <a:bodyPr/>
          <a:lstStyle/>
          <a:p>
            <a:r>
              <a:rPr lang="en-US" sz="3200" dirty="0" smtClean="0"/>
              <a:t>Postpartum Case Study</a:t>
            </a:r>
            <a:endParaRPr lang="en-US" sz="3200" dirty="0"/>
          </a:p>
        </p:txBody>
      </p:sp>
      <p:sp>
        <p:nvSpPr>
          <p:cNvPr id="3" name="Content Placeholder 2"/>
          <p:cNvSpPr>
            <a:spLocks noGrp="1"/>
          </p:cNvSpPr>
          <p:nvPr>
            <p:ph idx="1"/>
          </p:nvPr>
        </p:nvSpPr>
        <p:spPr>
          <a:xfrm>
            <a:off x="254001" y="1270001"/>
            <a:ext cx="8597900" cy="5346700"/>
          </a:xfrm>
        </p:spPr>
        <p:txBody>
          <a:bodyPr/>
          <a:lstStyle/>
          <a:p>
            <a:r>
              <a:rPr lang="en-US" sz="2800" dirty="0" smtClean="0"/>
              <a:t>24 year-old G2, P0-0-1-0 @ 39 </a:t>
            </a:r>
            <a:r>
              <a:rPr lang="en-US" sz="2800" dirty="0" err="1" smtClean="0"/>
              <a:t>wks</a:t>
            </a:r>
            <a:r>
              <a:rPr lang="en-US" sz="2800" dirty="0" smtClean="0"/>
              <a:t> </a:t>
            </a:r>
          </a:p>
          <a:p>
            <a:r>
              <a:rPr lang="en-US" sz="2800" dirty="0" smtClean="0"/>
              <a:t>Prenatal course unremarkable, GBS (+)</a:t>
            </a:r>
          </a:p>
          <a:p>
            <a:r>
              <a:rPr lang="en-US" sz="2800" dirty="0" smtClean="0"/>
              <a:t>Blood pressure normal throughout prenatal period</a:t>
            </a:r>
          </a:p>
          <a:p>
            <a:r>
              <a:rPr lang="en-US" sz="2800" dirty="0" smtClean="0"/>
              <a:t>Presented to the office with complaint of regular uterine contractions</a:t>
            </a:r>
            <a:endParaRPr lang="en-US" sz="2800" dirty="0" smtClean="0">
              <a:solidFill>
                <a:srgbClr val="FF0000"/>
              </a:solidFill>
            </a:endParaRPr>
          </a:p>
          <a:p>
            <a:r>
              <a:rPr lang="en-US" sz="2800" dirty="0" smtClean="0"/>
              <a:t>Cervical exam: 3 cm dilated</a:t>
            </a:r>
          </a:p>
          <a:p>
            <a:r>
              <a:rPr lang="en-US" sz="2800" dirty="0" smtClean="0"/>
              <a:t>BP: 142/95</a:t>
            </a:r>
          </a:p>
          <a:p>
            <a:r>
              <a:rPr lang="en-US" sz="2800" dirty="0" smtClean="0"/>
              <a:t>Urinalysis negative for protein</a:t>
            </a:r>
          </a:p>
          <a:p>
            <a:pPr marL="114300" indent="0">
              <a:buNone/>
            </a:pPr>
            <a:endParaRPr lang="en-US" sz="3200" dirty="0" smtClean="0"/>
          </a:p>
          <a:p>
            <a:endParaRPr lang="en-US" dirty="0"/>
          </a:p>
        </p:txBody>
      </p:sp>
      <p:sp>
        <p:nvSpPr>
          <p:cNvPr id="5" name="TextBox 4"/>
          <p:cNvSpPr txBox="1"/>
          <p:nvPr/>
        </p:nvSpPr>
        <p:spPr>
          <a:xfrm>
            <a:off x="8636000" y="6362700"/>
            <a:ext cx="441422" cy="369332"/>
          </a:xfrm>
          <a:prstGeom prst="rect">
            <a:avLst/>
          </a:prstGeom>
          <a:noFill/>
        </p:spPr>
        <p:txBody>
          <a:bodyPr wrap="none" rtlCol="0">
            <a:spAutoFit/>
          </a:bodyPr>
          <a:lstStyle/>
          <a:p>
            <a:r>
              <a:rPr lang="en-US" dirty="0" smtClean="0"/>
              <a:t>60</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125968195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900" y="317500"/>
            <a:ext cx="7772400" cy="914400"/>
          </a:xfrm>
        </p:spPr>
        <p:txBody>
          <a:bodyPr/>
          <a:lstStyle/>
          <a:p>
            <a:r>
              <a:rPr lang="en-US" sz="3200" smtClean="0"/>
              <a:t>Postpartum Case </a:t>
            </a:r>
            <a:r>
              <a:rPr lang="en-US" sz="3200" dirty="0" smtClean="0"/>
              <a:t>Study (continued)</a:t>
            </a:r>
            <a:br>
              <a:rPr lang="en-US" sz="3200" dirty="0" smtClean="0"/>
            </a:br>
            <a:r>
              <a:rPr lang="en-US" sz="3200" dirty="0" smtClean="0"/>
              <a:t>Status on Admission</a:t>
            </a:r>
            <a:endParaRPr lang="en-US" sz="3200" dirty="0"/>
          </a:p>
        </p:txBody>
      </p:sp>
      <p:sp>
        <p:nvSpPr>
          <p:cNvPr id="3" name="Content Placeholder 2"/>
          <p:cNvSpPr>
            <a:spLocks noGrp="1"/>
          </p:cNvSpPr>
          <p:nvPr>
            <p:ph idx="1"/>
          </p:nvPr>
        </p:nvSpPr>
        <p:spPr>
          <a:xfrm>
            <a:off x="457200" y="1498600"/>
            <a:ext cx="8229600" cy="4876800"/>
          </a:xfrm>
        </p:spPr>
        <p:txBody>
          <a:bodyPr/>
          <a:lstStyle/>
          <a:p>
            <a:r>
              <a:rPr lang="en-US" sz="2800" dirty="0" smtClean="0"/>
              <a:t>The patient was admitted for spontaneous labor and gestational hypertension</a:t>
            </a:r>
            <a:endParaRPr lang="en-US" sz="2800" dirty="0"/>
          </a:p>
          <a:p>
            <a:r>
              <a:rPr lang="en-US" sz="2800" dirty="0" smtClean="0"/>
              <a:t> On admission to Labor and Delivery</a:t>
            </a:r>
            <a:endParaRPr lang="en-US" sz="2800" dirty="0"/>
          </a:p>
          <a:p>
            <a:pPr lvl="1"/>
            <a:r>
              <a:rPr lang="en-US" sz="2800" dirty="0"/>
              <a:t>BP 133/74</a:t>
            </a:r>
          </a:p>
          <a:p>
            <a:pPr lvl="1"/>
            <a:r>
              <a:rPr lang="en-US" sz="2800" dirty="0"/>
              <a:t>Urinalysis negative </a:t>
            </a:r>
          </a:p>
          <a:p>
            <a:pPr lvl="1"/>
            <a:r>
              <a:rPr lang="en-US" sz="2800" dirty="0"/>
              <a:t>Platelet </a:t>
            </a:r>
            <a:r>
              <a:rPr lang="en-US" sz="2800" dirty="0" smtClean="0"/>
              <a:t>count: 187,000/unit</a:t>
            </a:r>
            <a:endParaRPr lang="en-US" sz="2800" dirty="0"/>
          </a:p>
          <a:p>
            <a:pPr lvl="1"/>
            <a:r>
              <a:rPr lang="en-US" sz="2800" dirty="0"/>
              <a:t>AST 14 </a:t>
            </a:r>
          </a:p>
          <a:p>
            <a:pPr lvl="1"/>
            <a:r>
              <a:rPr lang="en-US" sz="2800" dirty="0"/>
              <a:t>ALT 18</a:t>
            </a:r>
          </a:p>
          <a:p>
            <a:pPr lvl="1"/>
            <a:r>
              <a:rPr lang="en-US" sz="2800" dirty="0"/>
              <a:t>Uric Acid 5.5</a:t>
            </a:r>
          </a:p>
          <a:p>
            <a:endParaRPr lang="en-US" dirty="0"/>
          </a:p>
        </p:txBody>
      </p:sp>
      <p:sp>
        <p:nvSpPr>
          <p:cNvPr id="5" name="TextBox 4"/>
          <p:cNvSpPr txBox="1"/>
          <p:nvPr/>
        </p:nvSpPr>
        <p:spPr>
          <a:xfrm>
            <a:off x="8674100" y="6413500"/>
            <a:ext cx="441422" cy="369332"/>
          </a:xfrm>
          <a:prstGeom prst="rect">
            <a:avLst/>
          </a:prstGeom>
          <a:noFill/>
        </p:spPr>
        <p:txBody>
          <a:bodyPr wrap="none" rtlCol="0">
            <a:spAutoFit/>
          </a:bodyPr>
          <a:lstStyle/>
          <a:p>
            <a:r>
              <a:rPr lang="en-US" dirty="0" smtClean="0"/>
              <a:t>61</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317814425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300" y="546102"/>
            <a:ext cx="7378700" cy="736600"/>
          </a:xfrm>
        </p:spPr>
        <p:txBody>
          <a:bodyPr/>
          <a:lstStyle/>
          <a:p>
            <a:r>
              <a:rPr lang="en-US" sz="3200" dirty="0" smtClean="0"/>
              <a:t>Postpartum Case Study (continued)</a:t>
            </a:r>
            <a:br>
              <a:rPr lang="en-US" sz="3200" dirty="0" smtClean="0"/>
            </a:br>
            <a:r>
              <a:rPr lang="en-US" sz="3200" dirty="0" smtClean="0"/>
              <a:t>Course in Labor</a:t>
            </a:r>
            <a:endParaRPr lang="en-US" sz="3200" dirty="0"/>
          </a:p>
        </p:txBody>
      </p:sp>
      <p:sp>
        <p:nvSpPr>
          <p:cNvPr id="3" name="Content Placeholder 2"/>
          <p:cNvSpPr>
            <a:spLocks noGrp="1"/>
          </p:cNvSpPr>
          <p:nvPr>
            <p:ph idx="1"/>
          </p:nvPr>
        </p:nvSpPr>
        <p:spPr>
          <a:xfrm>
            <a:off x="254000" y="1714501"/>
            <a:ext cx="8559800" cy="4940300"/>
          </a:xfrm>
        </p:spPr>
        <p:txBody>
          <a:bodyPr>
            <a:noAutofit/>
          </a:bodyPr>
          <a:lstStyle/>
          <a:p>
            <a:r>
              <a:rPr lang="en-US" sz="2800" dirty="0" smtClean="0"/>
              <a:t>BP remained modestly elevated throughout labor and the postpartum stay</a:t>
            </a:r>
          </a:p>
          <a:p>
            <a:r>
              <a:rPr lang="en-US" sz="2800" dirty="0" smtClean="0"/>
              <a:t>Fetal heart rate consistently Category 1 (normal) tracing </a:t>
            </a:r>
          </a:p>
          <a:p>
            <a:r>
              <a:rPr lang="en-US" sz="2800" dirty="0" smtClean="0"/>
              <a:t>Patient had primary late term c/section for failure to progress on day 2</a:t>
            </a:r>
          </a:p>
          <a:p>
            <a:r>
              <a:rPr lang="en-US" sz="2800" dirty="0" smtClean="0"/>
              <a:t>Postpartum course was unremarkable. No documented complaints of headache, blurred vision or epigastric pain</a:t>
            </a:r>
          </a:p>
          <a:p>
            <a:endParaRPr lang="en-US" sz="2800" dirty="0"/>
          </a:p>
        </p:txBody>
      </p:sp>
      <p:sp>
        <p:nvSpPr>
          <p:cNvPr id="5" name="TextBox 4"/>
          <p:cNvSpPr txBox="1"/>
          <p:nvPr/>
        </p:nvSpPr>
        <p:spPr>
          <a:xfrm>
            <a:off x="8597900" y="6286500"/>
            <a:ext cx="441422" cy="369332"/>
          </a:xfrm>
          <a:prstGeom prst="rect">
            <a:avLst/>
          </a:prstGeom>
          <a:noFill/>
        </p:spPr>
        <p:txBody>
          <a:bodyPr wrap="none" rtlCol="0">
            <a:spAutoFit/>
          </a:bodyPr>
          <a:lstStyle/>
          <a:p>
            <a:r>
              <a:rPr lang="en-US" dirty="0" smtClean="0"/>
              <a:t>62</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179648834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0" y="406401"/>
            <a:ext cx="7772400" cy="1168400"/>
          </a:xfrm>
        </p:spPr>
        <p:txBody>
          <a:bodyPr/>
          <a:lstStyle/>
          <a:p>
            <a:r>
              <a:rPr lang="en-US" sz="3200" dirty="0" smtClean="0"/>
              <a:t>Postpartum Case Study (continued) </a:t>
            </a:r>
            <a:br>
              <a:rPr lang="en-US" sz="3200" dirty="0" smtClean="0"/>
            </a:br>
            <a:r>
              <a:rPr lang="en-US" sz="3200" dirty="0" smtClean="0"/>
              <a:t>Post-op Day # 3</a:t>
            </a:r>
            <a:endParaRPr lang="en-US" sz="3200" dirty="0"/>
          </a:p>
        </p:txBody>
      </p:sp>
      <p:sp>
        <p:nvSpPr>
          <p:cNvPr id="3" name="Content Placeholder 2"/>
          <p:cNvSpPr>
            <a:spLocks noGrp="1"/>
          </p:cNvSpPr>
          <p:nvPr>
            <p:ph idx="1"/>
          </p:nvPr>
        </p:nvSpPr>
        <p:spPr>
          <a:xfrm>
            <a:off x="457200" y="1600200"/>
            <a:ext cx="8229600" cy="4889500"/>
          </a:xfrm>
        </p:spPr>
        <p:txBody>
          <a:bodyPr/>
          <a:lstStyle/>
          <a:p>
            <a:r>
              <a:rPr lang="en-US" sz="2800" dirty="0"/>
              <a:t>Patient complained of “acute, crushing headache”, pain rated 8/</a:t>
            </a:r>
            <a:r>
              <a:rPr lang="en-US" sz="2800" dirty="0" smtClean="0"/>
              <a:t>10. </a:t>
            </a:r>
            <a:r>
              <a:rPr lang="en-US" sz="2800" dirty="0"/>
              <a:t>D/C orders already </a:t>
            </a:r>
            <a:r>
              <a:rPr lang="en-US" sz="2800" dirty="0" smtClean="0"/>
              <a:t>written </a:t>
            </a:r>
            <a:endParaRPr lang="en-US" sz="2800" dirty="0"/>
          </a:p>
          <a:p>
            <a:r>
              <a:rPr lang="en-US" sz="2800" dirty="0"/>
              <a:t>Received hydrocodone 15 mg</a:t>
            </a:r>
            <a:r>
              <a:rPr lang="en-US" sz="2800" dirty="0" smtClean="0"/>
              <a:t>/acetaminophen </a:t>
            </a:r>
            <a:r>
              <a:rPr lang="en-US" sz="2800" dirty="0"/>
              <a:t>650 </a:t>
            </a:r>
            <a:r>
              <a:rPr lang="en-US" sz="2800" dirty="0" smtClean="0"/>
              <a:t>mg</a:t>
            </a:r>
          </a:p>
          <a:p>
            <a:r>
              <a:rPr lang="en-US" sz="2800" dirty="0" smtClean="0"/>
              <a:t>Discharged </a:t>
            </a:r>
            <a:r>
              <a:rPr lang="en-US" sz="2800" dirty="0"/>
              <a:t>30 minutes </a:t>
            </a:r>
            <a:r>
              <a:rPr lang="en-US" sz="2800" dirty="0" smtClean="0"/>
              <a:t>later; </a:t>
            </a:r>
            <a:r>
              <a:rPr lang="en-US" sz="2800" dirty="0"/>
              <a:t>n</a:t>
            </a:r>
            <a:r>
              <a:rPr lang="en-US" sz="2800" dirty="0" smtClean="0"/>
              <a:t>o follow-up </a:t>
            </a:r>
            <a:r>
              <a:rPr lang="en-US" sz="2800" dirty="0"/>
              <a:t>of </a:t>
            </a:r>
            <a:r>
              <a:rPr lang="en-US" sz="2800" dirty="0" smtClean="0"/>
              <a:t>headache documented</a:t>
            </a:r>
            <a:endParaRPr lang="en-US" sz="2800" dirty="0"/>
          </a:p>
          <a:p>
            <a:endParaRPr lang="en-US" dirty="0"/>
          </a:p>
        </p:txBody>
      </p:sp>
      <p:sp>
        <p:nvSpPr>
          <p:cNvPr id="5" name="TextBox 4"/>
          <p:cNvSpPr txBox="1"/>
          <p:nvPr/>
        </p:nvSpPr>
        <p:spPr>
          <a:xfrm>
            <a:off x="8661400" y="6426200"/>
            <a:ext cx="441422" cy="369332"/>
          </a:xfrm>
          <a:prstGeom prst="rect">
            <a:avLst/>
          </a:prstGeom>
          <a:noFill/>
        </p:spPr>
        <p:txBody>
          <a:bodyPr wrap="none" rtlCol="0">
            <a:spAutoFit/>
          </a:bodyPr>
          <a:lstStyle/>
          <a:p>
            <a:r>
              <a:rPr lang="en-US" dirty="0" smtClean="0"/>
              <a:t>63</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420645781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5101"/>
            <a:ext cx="7772400" cy="1193800"/>
          </a:xfrm>
        </p:spPr>
        <p:txBody>
          <a:bodyPr/>
          <a:lstStyle/>
          <a:p>
            <a:r>
              <a:rPr lang="en-US" sz="3200" dirty="0" smtClean="0"/>
              <a:t>Postpartum Case Study (continued)</a:t>
            </a:r>
            <a:br>
              <a:rPr lang="en-US" sz="3200" dirty="0" smtClean="0"/>
            </a:br>
            <a:r>
              <a:rPr lang="en-US" sz="3200" dirty="0" smtClean="0"/>
              <a:t>Post Discharge</a:t>
            </a:r>
            <a:endParaRPr lang="en-US" sz="3200" dirty="0"/>
          </a:p>
        </p:txBody>
      </p:sp>
      <p:sp>
        <p:nvSpPr>
          <p:cNvPr id="3" name="Content Placeholder 2"/>
          <p:cNvSpPr>
            <a:spLocks noGrp="1"/>
          </p:cNvSpPr>
          <p:nvPr>
            <p:ph idx="1"/>
          </p:nvPr>
        </p:nvSpPr>
        <p:spPr>
          <a:xfrm>
            <a:off x="228601" y="1562101"/>
            <a:ext cx="8623300" cy="4330700"/>
          </a:xfrm>
        </p:spPr>
        <p:txBody>
          <a:bodyPr>
            <a:noAutofit/>
          </a:bodyPr>
          <a:lstStyle/>
          <a:p>
            <a:r>
              <a:rPr lang="en-US" sz="2400" dirty="0" smtClean="0"/>
              <a:t>Post-op day #4: Patient reported worsening headache to family</a:t>
            </a:r>
          </a:p>
          <a:p>
            <a:r>
              <a:rPr lang="en-US" sz="2400" dirty="0" smtClean="0"/>
              <a:t>Post-op day #5: Progressively worsening headache and new-onset visual changes</a:t>
            </a:r>
          </a:p>
          <a:p>
            <a:r>
              <a:rPr lang="en-US" sz="2400" dirty="0" smtClean="0"/>
              <a:t>911 call placed by family </a:t>
            </a:r>
          </a:p>
          <a:p>
            <a:r>
              <a:rPr lang="en-US" sz="2400" dirty="0" smtClean="0"/>
              <a:t>Initial seizure occurred shortly thereafter </a:t>
            </a:r>
          </a:p>
          <a:p>
            <a:r>
              <a:rPr lang="en-US" sz="2400" dirty="0" smtClean="0"/>
              <a:t>Multiple seizures witnessed by family </a:t>
            </a:r>
          </a:p>
          <a:p>
            <a:r>
              <a:rPr lang="en-US" sz="2400" dirty="0" smtClean="0"/>
              <a:t>Intubated in the field and transported to hospital</a:t>
            </a:r>
          </a:p>
          <a:p>
            <a:pPr lvl="1"/>
            <a:r>
              <a:rPr lang="en-US" sz="2400" dirty="0" smtClean="0"/>
              <a:t>Started on MgSO4, </a:t>
            </a:r>
            <a:r>
              <a:rPr lang="en-US" sz="2400" dirty="0" err="1" smtClean="0"/>
              <a:t>ativan</a:t>
            </a:r>
            <a:r>
              <a:rPr lang="en-US" sz="2400" dirty="0" smtClean="0"/>
              <a:t>, </a:t>
            </a:r>
            <a:r>
              <a:rPr lang="en-US" sz="2400" dirty="0" err="1"/>
              <a:t>k</a:t>
            </a:r>
            <a:r>
              <a:rPr lang="en-US" sz="2400" dirty="0" err="1" smtClean="0"/>
              <a:t>eppra</a:t>
            </a:r>
            <a:r>
              <a:rPr lang="en-US" sz="2400" dirty="0" smtClean="0"/>
              <a:t>, labetalol</a:t>
            </a:r>
          </a:p>
          <a:p>
            <a:r>
              <a:rPr lang="en-US" sz="2400" dirty="0" smtClean="0"/>
              <a:t>Helicopter transport to tertiary center, neurology ICU</a:t>
            </a:r>
          </a:p>
        </p:txBody>
      </p:sp>
      <p:sp>
        <p:nvSpPr>
          <p:cNvPr id="5" name="TextBox 4"/>
          <p:cNvSpPr txBox="1"/>
          <p:nvPr/>
        </p:nvSpPr>
        <p:spPr>
          <a:xfrm>
            <a:off x="8572500" y="6451600"/>
            <a:ext cx="441422" cy="369332"/>
          </a:xfrm>
          <a:prstGeom prst="rect">
            <a:avLst/>
          </a:prstGeom>
          <a:noFill/>
        </p:spPr>
        <p:txBody>
          <a:bodyPr wrap="none" rtlCol="0">
            <a:spAutoFit/>
          </a:bodyPr>
          <a:lstStyle/>
          <a:p>
            <a:r>
              <a:rPr lang="en-US" dirty="0" smtClean="0"/>
              <a:t>64</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308830401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292100"/>
            <a:ext cx="8102600" cy="749300"/>
          </a:xfrm>
        </p:spPr>
        <p:txBody>
          <a:bodyPr/>
          <a:lstStyle/>
          <a:p>
            <a:r>
              <a:rPr lang="en-US" sz="3200" dirty="0" smtClean="0"/>
              <a:t>Postpartum Case Study (continued)</a:t>
            </a:r>
            <a:br>
              <a:rPr lang="en-US" sz="3200" dirty="0" smtClean="0"/>
            </a:br>
            <a:r>
              <a:rPr lang="en-US" sz="3200" dirty="0" smtClean="0"/>
              <a:t>Post-op Day 6 to 9</a:t>
            </a:r>
            <a:endParaRPr lang="en-US" sz="3200" dirty="0"/>
          </a:p>
        </p:txBody>
      </p:sp>
      <p:sp>
        <p:nvSpPr>
          <p:cNvPr id="3" name="Content Placeholder 2"/>
          <p:cNvSpPr>
            <a:spLocks noGrp="1"/>
          </p:cNvSpPr>
          <p:nvPr>
            <p:ph idx="1"/>
          </p:nvPr>
        </p:nvSpPr>
        <p:spPr>
          <a:xfrm>
            <a:off x="292100" y="1714501"/>
            <a:ext cx="8559800" cy="4483100"/>
          </a:xfrm>
        </p:spPr>
        <p:txBody>
          <a:bodyPr>
            <a:noAutofit/>
          </a:bodyPr>
          <a:lstStyle/>
          <a:p>
            <a:r>
              <a:rPr lang="en-US" sz="2400" dirty="0" err="1" smtClean="0"/>
              <a:t>Extubated</a:t>
            </a:r>
            <a:r>
              <a:rPr lang="en-US" sz="2400" dirty="0" smtClean="0"/>
              <a:t> shortly after admission</a:t>
            </a:r>
          </a:p>
          <a:p>
            <a:r>
              <a:rPr lang="en-US" sz="2400" dirty="0" smtClean="0"/>
              <a:t>BP’s remained elevated; BP max 148/98; SBP mostly 130’s; DBP mostly 80’s</a:t>
            </a:r>
          </a:p>
          <a:p>
            <a:r>
              <a:rPr lang="en-US" sz="2400" dirty="0" smtClean="0"/>
              <a:t>Platelet count 370,000, AST 30, ALT 33, </a:t>
            </a:r>
            <a:r>
              <a:rPr lang="en-US" sz="2400" dirty="0" err="1" smtClean="0"/>
              <a:t>Creatinine</a:t>
            </a:r>
            <a:r>
              <a:rPr lang="en-US" sz="2400" dirty="0" smtClean="0"/>
              <a:t> 0.9 mg/dl</a:t>
            </a:r>
          </a:p>
          <a:p>
            <a:r>
              <a:rPr lang="en-US" sz="2400" dirty="0" smtClean="0"/>
              <a:t>Urinalysis: Negative for protein</a:t>
            </a:r>
          </a:p>
          <a:p>
            <a:r>
              <a:rPr lang="en-US" sz="2400" dirty="0" smtClean="0"/>
              <a:t>Persistent, mild headache with some postural component</a:t>
            </a:r>
          </a:p>
          <a:p>
            <a:pPr lvl="1"/>
            <a:r>
              <a:rPr lang="en-US" sz="2400" dirty="0" smtClean="0"/>
              <a:t>Anesthesia consult obtained; Conservative treatment </a:t>
            </a:r>
          </a:p>
          <a:p>
            <a:r>
              <a:rPr lang="en-US" sz="2400" dirty="0" smtClean="0"/>
              <a:t>MRI: “no evidence of ischemic injury”; </a:t>
            </a:r>
            <a:r>
              <a:rPr lang="en-US" sz="2400" dirty="0"/>
              <a:t>n</a:t>
            </a:r>
            <a:r>
              <a:rPr lang="en-US" sz="2400" dirty="0" smtClean="0"/>
              <a:t>o </a:t>
            </a:r>
            <a:r>
              <a:rPr lang="en-US" sz="2400" dirty="0" err="1" smtClean="0"/>
              <a:t>parieto</a:t>
            </a:r>
            <a:r>
              <a:rPr lang="en-US" sz="2400" dirty="0" smtClean="0"/>
              <a:t>-occipital edema suggestive of PRES*</a:t>
            </a:r>
          </a:p>
        </p:txBody>
      </p:sp>
      <p:sp>
        <p:nvSpPr>
          <p:cNvPr id="4" name="TextBox 3"/>
          <p:cNvSpPr txBox="1"/>
          <p:nvPr/>
        </p:nvSpPr>
        <p:spPr>
          <a:xfrm>
            <a:off x="1168400" y="6197600"/>
            <a:ext cx="6009690" cy="369332"/>
          </a:xfrm>
          <a:prstGeom prst="rect">
            <a:avLst/>
          </a:prstGeom>
          <a:noFill/>
        </p:spPr>
        <p:txBody>
          <a:bodyPr wrap="none" rtlCol="0">
            <a:spAutoFit/>
          </a:bodyPr>
          <a:lstStyle/>
          <a:p>
            <a:r>
              <a:rPr lang="en-US" dirty="0" smtClean="0"/>
              <a:t>*PRES:  Posterior Reversible </a:t>
            </a:r>
            <a:r>
              <a:rPr lang="en-US" dirty="0"/>
              <a:t>E</a:t>
            </a:r>
            <a:r>
              <a:rPr lang="en-US" dirty="0" smtClean="0"/>
              <a:t>ncephalopathy </a:t>
            </a:r>
            <a:r>
              <a:rPr lang="en-US" dirty="0"/>
              <a:t>S</a:t>
            </a:r>
            <a:r>
              <a:rPr lang="en-US" dirty="0" smtClean="0"/>
              <a:t>yndrome</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
        <p:nvSpPr>
          <p:cNvPr id="8" name="TextBox 7"/>
          <p:cNvSpPr txBox="1"/>
          <p:nvPr/>
        </p:nvSpPr>
        <p:spPr>
          <a:xfrm>
            <a:off x="8529589" y="6197601"/>
            <a:ext cx="441422" cy="369332"/>
          </a:xfrm>
          <a:prstGeom prst="rect">
            <a:avLst/>
          </a:prstGeom>
          <a:noFill/>
        </p:spPr>
        <p:txBody>
          <a:bodyPr wrap="none" rtlCol="0">
            <a:spAutoFit/>
          </a:bodyPr>
          <a:lstStyle/>
          <a:p>
            <a:r>
              <a:rPr lang="en-US" dirty="0" smtClean="0"/>
              <a:t>65</a:t>
            </a:r>
            <a:endParaRPr lang="en-US" dirty="0"/>
          </a:p>
        </p:txBody>
      </p:sp>
    </p:spTree>
    <p:extLst>
      <p:ext uri="{BB962C8B-B14F-4D97-AF65-F5344CB8AC3E}">
        <p14:creationId xmlns:p14="http://schemas.microsoft.com/office/powerpoint/2010/main" val="224979533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0" y="114300"/>
            <a:ext cx="6362700" cy="762000"/>
          </a:xfrm>
        </p:spPr>
        <p:txBody>
          <a:bodyPr/>
          <a:lstStyle/>
          <a:p>
            <a:r>
              <a:rPr lang="en-US" sz="3200" dirty="0" smtClean="0"/>
              <a:t>Late Postpartum </a:t>
            </a:r>
            <a:r>
              <a:rPr lang="en-US" sz="3200" dirty="0" err="1" smtClean="0"/>
              <a:t>Eclampsia</a:t>
            </a:r>
            <a:endParaRPr lang="en-US" sz="3200" dirty="0"/>
          </a:p>
        </p:txBody>
      </p:sp>
      <p:sp>
        <p:nvSpPr>
          <p:cNvPr id="3" name="Content Placeholder 2"/>
          <p:cNvSpPr>
            <a:spLocks noGrp="1"/>
          </p:cNvSpPr>
          <p:nvPr>
            <p:ph idx="1"/>
          </p:nvPr>
        </p:nvSpPr>
        <p:spPr>
          <a:xfrm>
            <a:off x="228600" y="907534"/>
            <a:ext cx="8737600" cy="5194300"/>
          </a:xfrm>
        </p:spPr>
        <p:txBody>
          <a:bodyPr/>
          <a:lstStyle/>
          <a:p>
            <a:r>
              <a:rPr lang="en-US" sz="2800" dirty="0" smtClean="0"/>
              <a:t>&gt;48 hours following delivery, up to 4 weeks PP</a:t>
            </a:r>
          </a:p>
          <a:p>
            <a:r>
              <a:rPr lang="en-US" sz="2800" dirty="0" smtClean="0"/>
              <a:t>Accounts for approximately 15% of cases of </a:t>
            </a:r>
            <a:r>
              <a:rPr lang="en-US" sz="2800" dirty="0" err="1" smtClean="0"/>
              <a:t>eclampsia</a:t>
            </a:r>
            <a:endParaRPr lang="en-US" sz="2800" dirty="0" smtClean="0"/>
          </a:p>
          <a:p>
            <a:r>
              <a:rPr lang="en-US" sz="2800" dirty="0" smtClean="0"/>
              <a:t>63% had no antepartum hypertensive diagnosis</a:t>
            </a:r>
          </a:p>
          <a:p>
            <a:r>
              <a:rPr lang="en-US" sz="2800" dirty="0"/>
              <a:t>The magnitude of blood pressure elevation does </a:t>
            </a:r>
            <a:r>
              <a:rPr lang="en-US" sz="2800" b="1" i="1" dirty="0"/>
              <a:t>not</a:t>
            </a:r>
            <a:r>
              <a:rPr lang="en-US" sz="2800" dirty="0"/>
              <a:t> appear to be predictive of </a:t>
            </a:r>
            <a:r>
              <a:rPr lang="en-US" sz="2800" dirty="0" err="1"/>
              <a:t>eclampsia</a:t>
            </a:r>
            <a:endParaRPr lang="en-US" sz="2800" dirty="0" smtClean="0"/>
          </a:p>
          <a:p>
            <a:r>
              <a:rPr lang="en-US" sz="2800" dirty="0"/>
              <a:t>The most common presenting symptom was headache, which occurred in about </a:t>
            </a:r>
            <a:r>
              <a:rPr lang="en-US" sz="2800" dirty="0" smtClean="0"/>
              <a:t>70% </a:t>
            </a:r>
            <a:r>
              <a:rPr lang="en-US" sz="2800" dirty="0"/>
              <a:t>of </a:t>
            </a:r>
            <a:r>
              <a:rPr lang="en-US" sz="2800" dirty="0" smtClean="0"/>
              <a:t>patients; </a:t>
            </a:r>
            <a:r>
              <a:rPr lang="en-US" sz="2800" dirty="0"/>
              <a:t>o</a:t>
            </a:r>
            <a:r>
              <a:rPr lang="en-US" sz="2800" dirty="0" smtClean="0"/>
              <a:t>ther </a:t>
            </a:r>
            <a:r>
              <a:rPr lang="en-US" sz="2800" dirty="0"/>
              <a:t>prodromal symptoms included shortness of breath, blurry vision, nausea or vomiting, edema, neurological deficit, and epigastric </a:t>
            </a:r>
            <a:r>
              <a:rPr lang="en-US" sz="2800" dirty="0" smtClean="0"/>
              <a:t>pain</a:t>
            </a:r>
            <a:endParaRPr lang="en-US" sz="2800" dirty="0"/>
          </a:p>
        </p:txBody>
      </p:sp>
      <p:sp>
        <p:nvSpPr>
          <p:cNvPr id="4" name="TextBox 3"/>
          <p:cNvSpPr txBox="1"/>
          <p:nvPr/>
        </p:nvSpPr>
        <p:spPr>
          <a:xfrm>
            <a:off x="228600" y="6101834"/>
            <a:ext cx="7874000" cy="523220"/>
          </a:xfrm>
          <a:prstGeom prst="rect">
            <a:avLst/>
          </a:prstGeom>
          <a:noFill/>
        </p:spPr>
        <p:txBody>
          <a:bodyPr wrap="square" rtlCol="0">
            <a:spAutoFit/>
          </a:bodyPr>
          <a:lstStyle/>
          <a:p>
            <a:r>
              <a:rPr lang="en-US" sz="1400" dirty="0" smtClean="0"/>
              <a:t>Al-Safi Z, </a:t>
            </a:r>
            <a:r>
              <a:rPr lang="en-US" sz="1400" dirty="0" err="1" smtClean="0"/>
              <a:t>Imudia</a:t>
            </a:r>
            <a:r>
              <a:rPr lang="en-US" sz="1400" dirty="0" smtClean="0"/>
              <a:t> A, </a:t>
            </a:r>
            <a:r>
              <a:rPr lang="en-US" sz="1400" dirty="0" err="1" smtClean="0"/>
              <a:t>Filetti</a:t>
            </a:r>
            <a:r>
              <a:rPr lang="en-US" sz="1400" dirty="0" smtClean="0"/>
              <a:t> L, et al. Delayed Postpartum Preeclampsia and </a:t>
            </a:r>
            <a:r>
              <a:rPr lang="en-US" sz="1400" smtClean="0"/>
              <a:t>Eclampsia. Obstet</a:t>
            </a:r>
            <a:r>
              <a:rPr lang="en-US" sz="1400" dirty="0" smtClean="0"/>
              <a:t> Gynecol. 2011;118(5):1102-1107.</a:t>
            </a:r>
            <a:endParaRPr lang="en-US" sz="1400" dirty="0"/>
          </a:p>
        </p:txBody>
      </p:sp>
      <p:sp>
        <p:nvSpPr>
          <p:cNvPr id="6" name="TextBox 5"/>
          <p:cNvSpPr txBox="1"/>
          <p:nvPr/>
        </p:nvSpPr>
        <p:spPr>
          <a:xfrm>
            <a:off x="8585200" y="6426200"/>
            <a:ext cx="441422" cy="369332"/>
          </a:xfrm>
          <a:prstGeom prst="rect">
            <a:avLst/>
          </a:prstGeom>
          <a:noFill/>
        </p:spPr>
        <p:txBody>
          <a:bodyPr wrap="none" rtlCol="0">
            <a:spAutoFit/>
          </a:bodyPr>
          <a:lstStyle/>
          <a:p>
            <a:r>
              <a:rPr lang="en-US" dirty="0" smtClean="0"/>
              <a:t>66</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00881" y="238204"/>
            <a:ext cx="1003300" cy="638096"/>
          </a:xfrm>
          <a:prstGeom prst="rect">
            <a:avLst/>
          </a:prstGeom>
          <a:noFill/>
          <a:ln>
            <a:noFill/>
          </a:ln>
        </p:spPr>
      </p:pic>
    </p:spTree>
    <p:extLst>
      <p:ext uri="{BB962C8B-B14F-4D97-AF65-F5344CB8AC3E}">
        <p14:creationId xmlns:p14="http://schemas.microsoft.com/office/powerpoint/2010/main" val="196858581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558800"/>
            <a:ext cx="6692900" cy="1226502"/>
          </a:xfrm>
        </p:spPr>
        <p:txBody>
          <a:bodyPr/>
          <a:lstStyle/>
          <a:p>
            <a:r>
              <a:rPr lang="en-US" sz="3200" dirty="0" smtClean="0"/>
              <a:t>Eclampsia: Observations </a:t>
            </a:r>
            <a:br>
              <a:rPr lang="en-US" sz="3200" dirty="0" smtClean="0"/>
            </a:br>
            <a:r>
              <a:rPr lang="en-US" sz="3200" dirty="0" smtClean="0"/>
              <a:t>from 67 recent cases</a:t>
            </a:r>
            <a:br>
              <a:rPr lang="en-US" sz="3200" dirty="0" smtClean="0"/>
            </a:br>
            <a:endParaRPr lang="en-US" sz="4000" dirty="0"/>
          </a:p>
        </p:txBody>
      </p:sp>
      <p:sp>
        <p:nvSpPr>
          <p:cNvPr id="3" name="Content Placeholder 2"/>
          <p:cNvSpPr>
            <a:spLocks noGrp="1"/>
          </p:cNvSpPr>
          <p:nvPr>
            <p:ph idx="1"/>
          </p:nvPr>
        </p:nvSpPr>
        <p:spPr>
          <a:xfrm>
            <a:off x="241300" y="1765301"/>
            <a:ext cx="8483600" cy="4851400"/>
          </a:xfrm>
        </p:spPr>
        <p:txBody>
          <a:bodyPr>
            <a:noAutofit/>
          </a:bodyPr>
          <a:lstStyle/>
          <a:p>
            <a:r>
              <a:rPr lang="en-US" sz="2800" dirty="0" smtClean="0"/>
              <a:t>67 cases of </a:t>
            </a:r>
            <a:r>
              <a:rPr lang="en-US" sz="2800" dirty="0" err="1" smtClean="0"/>
              <a:t>eclampsia</a:t>
            </a:r>
            <a:r>
              <a:rPr lang="en-US" sz="2800" dirty="0" smtClean="0"/>
              <a:t> managed over 4 years</a:t>
            </a:r>
          </a:p>
          <a:p>
            <a:r>
              <a:rPr lang="en-US" sz="2800" dirty="0" smtClean="0"/>
              <a:t>1:310 deliveries</a:t>
            </a:r>
          </a:p>
          <a:p>
            <a:r>
              <a:rPr lang="en-US" sz="2800" dirty="0" smtClean="0"/>
              <a:t>21% had no proteinuria</a:t>
            </a:r>
          </a:p>
          <a:p>
            <a:r>
              <a:rPr lang="en-US" sz="2800" dirty="0" smtClean="0"/>
              <a:t>21% had no DBP in excess of 90 mmHg</a:t>
            </a:r>
          </a:p>
          <a:p>
            <a:r>
              <a:rPr lang="en-US" sz="2800" dirty="0" smtClean="0"/>
              <a:t>37% of first </a:t>
            </a:r>
            <a:r>
              <a:rPr lang="en-US" sz="2800" dirty="0" err="1" smtClean="0"/>
              <a:t>eclamptic</a:t>
            </a:r>
            <a:r>
              <a:rPr lang="en-US" sz="2800" dirty="0" smtClean="0"/>
              <a:t> seizures occurred postpartum</a:t>
            </a:r>
          </a:p>
          <a:p>
            <a:r>
              <a:rPr lang="en-US" sz="2800" dirty="0" smtClean="0"/>
              <a:t>16% of first </a:t>
            </a:r>
            <a:r>
              <a:rPr lang="en-US" sz="2800" dirty="0" err="1" smtClean="0"/>
              <a:t>eclamptic</a:t>
            </a:r>
            <a:r>
              <a:rPr lang="en-US" sz="2800" dirty="0" smtClean="0"/>
              <a:t> seizures occurred late postpartum (3-11 days postpartum)</a:t>
            </a:r>
          </a:p>
          <a:p>
            <a:pPr marL="914400" lvl="2" indent="0" algn="ctr">
              <a:buNone/>
            </a:pPr>
            <a:endParaRPr lang="en-US" sz="1400" b="1" dirty="0"/>
          </a:p>
          <a:p>
            <a:pPr marL="914400" lvl="2" indent="0">
              <a:buNone/>
            </a:pPr>
            <a:endParaRPr lang="en-US" sz="1400" b="1" dirty="0"/>
          </a:p>
          <a:p>
            <a:pPr marL="914400" lvl="2" indent="0">
              <a:buNone/>
            </a:pPr>
            <a:r>
              <a:rPr lang="en-US" sz="1400" dirty="0" err="1" smtClean="0"/>
              <a:t>Sibai</a:t>
            </a:r>
            <a:r>
              <a:rPr lang="en-US" sz="1400" dirty="0" smtClean="0"/>
              <a:t> </a:t>
            </a:r>
            <a:r>
              <a:rPr lang="en-US" sz="1400" dirty="0"/>
              <a:t>BM, </a:t>
            </a:r>
            <a:r>
              <a:rPr lang="en-US" sz="1400" dirty="0" err="1" smtClean="0"/>
              <a:t>McCubbin</a:t>
            </a:r>
            <a:r>
              <a:rPr lang="en-US" sz="1400" dirty="0" smtClean="0"/>
              <a:t> </a:t>
            </a:r>
            <a:r>
              <a:rPr lang="en-US" sz="1400" dirty="0"/>
              <a:t>JH, Anderson GD, et al. </a:t>
            </a:r>
            <a:r>
              <a:rPr lang="en-US" sz="1400" dirty="0" smtClean="0"/>
              <a:t>Eclampsia. Observations from 67 Recent Cases. </a:t>
            </a:r>
            <a:r>
              <a:rPr lang="en-US" sz="1400" dirty="0" err="1" smtClean="0"/>
              <a:t>Obstet</a:t>
            </a:r>
            <a:r>
              <a:rPr lang="en-US" sz="1400" dirty="0" smtClean="0"/>
              <a:t> </a:t>
            </a:r>
            <a:r>
              <a:rPr lang="en-US" sz="1400" dirty="0" err="1"/>
              <a:t>Gynecol</a:t>
            </a:r>
            <a:r>
              <a:rPr lang="en-US" sz="1400" dirty="0"/>
              <a:t>; 58:609, 1981.</a:t>
            </a:r>
          </a:p>
        </p:txBody>
      </p:sp>
      <p:sp>
        <p:nvSpPr>
          <p:cNvPr id="5" name="TextBox 4"/>
          <p:cNvSpPr txBox="1"/>
          <p:nvPr/>
        </p:nvSpPr>
        <p:spPr>
          <a:xfrm>
            <a:off x="8648700" y="6413500"/>
            <a:ext cx="441422" cy="369332"/>
          </a:xfrm>
          <a:prstGeom prst="rect">
            <a:avLst/>
          </a:prstGeom>
          <a:noFill/>
        </p:spPr>
        <p:txBody>
          <a:bodyPr wrap="none" rtlCol="0">
            <a:spAutoFit/>
          </a:bodyPr>
          <a:lstStyle/>
          <a:p>
            <a:r>
              <a:rPr lang="en-US" dirty="0" smtClean="0"/>
              <a:t>67</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41300" y="368300"/>
            <a:ext cx="1130300" cy="753428"/>
          </a:xfrm>
          <a:prstGeom prst="rect">
            <a:avLst/>
          </a:prstGeom>
          <a:noFill/>
          <a:ln>
            <a:noFill/>
          </a:ln>
        </p:spPr>
      </p:pic>
    </p:spTree>
    <p:extLst>
      <p:ext uri="{BB962C8B-B14F-4D97-AF65-F5344CB8AC3E}">
        <p14:creationId xmlns:p14="http://schemas.microsoft.com/office/powerpoint/2010/main" val="420202015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516" y="482600"/>
            <a:ext cx="7823199" cy="1143000"/>
          </a:xfrm>
        </p:spPr>
        <p:txBody>
          <a:bodyPr/>
          <a:lstStyle/>
          <a:p>
            <a:r>
              <a:rPr lang="en-US" sz="3200" dirty="0" smtClean="0"/>
              <a:t>Eclampsia: Maternal-Perinatal </a:t>
            </a:r>
            <a:r>
              <a:rPr lang="en-US" sz="3200" dirty="0"/>
              <a:t>O</a:t>
            </a:r>
            <a:r>
              <a:rPr lang="en-US" sz="3200" dirty="0" smtClean="0"/>
              <a:t>utcome </a:t>
            </a:r>
            <a:r>
              <a:rPr lang="en-US" sz="3200" dirty="0"/>
              <a:t>I</a:t>
            </a:r>
            <a:r>
              <a:rPr lang="en-US" sz="3200" dirty="0" smtClean="0"/>
              <a:t>n </a:t>
            </a:r>
            <a:r>
              <a:rPr lang="en-US" sz="3200" dirty="0"/>
              <a:t>254 </a:t>
            </a:r>
            <a:r>
              <a:rPr lang="en-US" sz="3200" dirty="0" smtClean="0"/>
              <a:t>Consecutive </a:t>
            </a:r>
            <a:r>
              <a:rPr lang="en-US" sz="3200" dirty="0"/>
              <a:t>C</a:t>
            </a:r>
            <a:r>
              <a:rPr lang="en-US" sz="3200" dirty="0" smtClean="0"/>
              <a:t>ases</a:t>
            </a:r>
            <a:br>
              <a:rPr lang="en-US" sz="3200" dirty="0" smtClean="0"/>
            </a:br>
            <a:endParaRPr lang="en-US" dirty="0"/>
          </a:p>
        </p:txBody>
      </p:sp>
      <p:sp>
        <p:nvSpPr>
          <p:cNvPr id="3" name="Content Placeholder 2"/>
          <p:cNvSpPr>
            <a:spLocks noGrp="1"/>
          </p:cNvSpPr>
          <p:nvPr>
            <p:ph idx="1"/>
          </p:nvPr>
        </p:nvSpPr>
        <p:spPr>
          <a:xfrm>
            <a:off x="228600" y="1371601"/>
            <a:ext cx="8585200" cy="4749800"/>
          </a:xfrm>
        </p:spPr>
        <p:txBody>
          <a:bodyPr/>
          <a:lstStyle/>
          <a:p>
            <a:r>
              <a:rPr lang="en-US" sz="2800" dirty="0" smtClean="0"/>
              <a:t>254 consecutive cases of </a:t>
            </a:r>
            <a:r>
              <a:rPr lang="en-US" sz="2800" dirty="0" err="1" smtClean="0"/>
              <a:t>eclampsia</a:t>
            </a:r>
            <a:r>
              <a:rPr lang="en-US" sz="2800" dirty="0" smtClean="0"/>
              <a:t> over 12 years</a:t>
            </a:r>
          </a:p>
          <a:p>
            <a:r>
              <a:rPr lang="en-US" sz="2800" dirty="0" smtClean="0"/>
              <a:t>83,720 deliveries, for an incidence of one in 330</a:t>
            </a:r>
          </a:p>
          <a:p>
            <a:r>
              <a:rPr lang="en-US" sz="2800" dirty="0" smtClean="0"/>
              <a:t>49 patients (19%) did not have proteinuria</a:t>
            </a:r>
          </a:p>
          <a:p>
            <a:r>
              <a:rPr lang="en-US" sz="2800" dirty="0" smtClean="0"/>
              <a:t>58 patients (23%) did not have hypertension</a:t>
            </a:r>
          </a:p>
          <a:p>
            <a:r>
              <a:rPr lang="en-US" sz="2800" dirty="0" smtClean="0"/>
              <a:t>73 occurred postpartum, half </a:t>
            </a:r>
            <a:r>
              <a:rPr lang="en-US" sz="2800" dirty="0"/>
              <a:t>of which </a:t>
            </a:r>
            <a:r>
              <a:rPr lang="en-US" sz="2800" dirty="0" smtClean="0"/>
              <a:t>occurred </a:t>
            </a:r>
            <a:r>
              <a:rPr lang="en-US" sz="2800" dirty="0"/>
              <a:t>&gt;48 hours after </a:t>
            </a:r>
            <a:r>
              <a:rPr lang="en-US" sz="2800" dirty="0" smtClean="0"/>
              <a:t>delivery</a:t>
            </a:r>
          </a:p>
          <a:p>
            <a:r>
              <a:rPr lang="en-US" sz="2800" dirty="0" smtClean="0"/>
              <a:t>Over half of postpartum cases, (40 cases/16%) occurred in the late postpartum period</a:t>
            </a:r>
          </a:p>
          <a:p>
            <a:r>
              <a:rPr lang="en-US" sz="2800" dirty="0" smtClean="0"/>
              <a:t>18 of these 40 cases were normotensive; </a:t>
            </a:r>
            <a:r>
              <a:rPr lang="en-US" sz="2800" dirty="0"/>
              <a:t>a</a:t>
            </a:r>
            <a:r>
              <a:rPr lang="en-US" sz="2800" dirty="0" smtClean="0"/>
              <a:t>ll 18 had symptoms of headache or visual disturbance</a:t>
            </a:r>
          </a:p>
          <a:p>
            <a:pPr marL="0" indent="0">
              <a:buNone/>
            </a:pPr>
            <a:r>
              <a:rPr lang="en-US" sz="1400" dirty="0" err="1" smtClean="0"/>
              <a:t>Sibai</a:t>
            </a:r>
            <a:r>
              <a:rPr lang="en-US" sz="1400" dirty="0" smtClean="0"/>
              <a:t> BM. Eclampsia VI. Maternal-perinatal outcome in 254 consecutive cases. Am </a:t>
            </a:r>
            <a:r>
              <a:rPr lang="en-US" sz="1400" dirty="0"/>
              <a:t>J </a:t>
            </a:r>
            <a:r>
              <a:rPr lang="en-US" sz="1400" dirty="0" err="1"/>
              <a:t>Obstet</a:t>
            </a:r>
            <a:r>
              <a:rPr lang="en-US" sz="1400" dirty="0"/>
              <a:t> </a:t>
            </a:r>
            <a:r>
              <a:rPr lang="en-US" sz="1400" dirty="0" err="1"/>
              <a:t>Gynecol</a:t>
            </a:r>
            <a:r>
              <a:rPr lang="en-US" sz="1400" dirty="0"/>
              <a:t> </a:t>
            </a:r>
            <a:r>
              <a:rPr lang="en-US" sz="1400" dirty="0" smtClean="0"/>
              <a:t>Sep 163(3):1049-1054; discussion 1054-1065 </a:t>
            </a:r>
            <a:r>
              <a:rPr lang="en-US" sz="1400" dirty="0"/>
              <a:t>1990.</a:t>
            </a:r>
            <a:br>
              <a:rPr lang="en-US" sz="1400" dirty="0"/>
            </a:br>
            <a:endParaRPr lang="en-US" sz="1400" dirty="0"/>
          </a:p>
        </p:txBody>
      </p:sp>
      <p:sp>
        <p:nvSpPr>
          <p:cNvPr id="5" name="TextBox 4"/>
          <p:cNvSpPr txBox="1"/>
          <p:nvPr/>
        </p:nvSpPr>
        <p:spPr>
          <a:xfrm>
            <a:off x="8724900" y="6438900"/>
            <a:ext cx="441422" cy="369332"/>
          </a:xfrm>
          <a:prstGeom prst="rect">
            <a:avLst/>
          </a:prstGeom>
          <a:noFill/>
        </p:spPr>
        <p:txBody>
          <a:bodyPr wrap="none" rtlCol="0">
            <a:spAutoFit/>
          </a:bodyPr>
          <a:lstStyle/>
          <a:p>
            <a:r>
              <a:rPr lang="en-US" dirty="0" smtClean="0"/>
              <a:t>68</a:t>
            </a:r>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40216" y="394204"/>
            <a:ext cx="1003300" cy="638096"/>
          </a:xfrm>
          <a:prstGeom prst="rect">
            <a:avLst/>
          </a:prstGeom>
          <a:noFill/>
          <a:ln>
            <a:noFill/>
          </a:ln>
        </p:spPr>
      </p:pic>
    </p:spTree>
    <p:extLst>
      <p:ext uri="{BB962C8B-B14F-4D97-AF65-F5344CB8AC3E}">
        <p14:creationId xmlns:p14="http://schemas.microsoft.com/office/powerpoint/2010/main" val="120821849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058" y="942461"/>
            <a:ext cx="8495349" cy="5636139"/>
          </a:xfrm>
        </p:spPr>
        <p:style>
          <a:lnRef idx="2">
            <a:schemeClr val="dk1"/>
          </a:lnRef>
          <a:fillRef idx="1">
            <a:schemeClr val="lt1"/>
          </a:fillRef>
          <a:effectRef idx="0">
            <a:schemeClr val="dk1"/>
          </a:effectRef>
          <a:fontRef idx="minor">
            <a:schemeClr val="dk1"/>
          </a:fontRef>
        </p:style>
        <p:txBody>
          <a:bodyPr/>
          <a:lstStyle/>
          <a:p>
            <a:r>
              <a:rPr lang="en-US" sz="2800" dirty="0" smtClean="0"/>
              <a:t>Early </a:t>
            </a:r>
            <a:r>
              <a:rPr lang="en-US" sz="2800" dirty="0"/>
              <a:t>post-discharge follow-up </a:t>
            </a:r>
            <a:r>
              <a:rPr lang="en-US" sz="2800" dirty="0" smtClean="0"/>
              <a:t>recommended </a:t>
            </a:r>
            <a:r>
              <a:rPr lang="en-US" sz="2800" dirty="0"/>
              <a:t>for </a:t>
            </a:r>
            <a:r>
              <a:rPr lang="en-US" sz="2800" b="1" dirty="0"/>
              <a:t>all </a:t>
            </a:r>
            <a:r>
              <a:rPr lang="en-US" sz="2800" b="1" dirty="0" smtClean="0"/>
              <a:t>patients</a:t>
            </a:r>
            <a:r>
              <a:rPr lang="en-US" sz="2800" dirty="0" smtClean="0"/>
              <a:t> diagnosed with preeclampsia/eclampsia</a:t>
            </a:r>
          </a:p>
          <a:p>
            <a:r>
              <a:rPr lang="en-US" sz="2800" dirty="0" smtClean="0"/>
              <a:t>Preeclampsia Toolkit recommends post-discharge follow-up:</a:t>
            </a:r>
          </a:p>
          <a:p>
            <a:pPr lvl="1"/>
            <a:r>
              <a:rPr lang="en-US" sz="2400" dirty="0" smtClean="0"/>
              <a:t>within </a:t>
            </a:r>
            <a:r>
              <a:rPr lang="en-US" sz="2400" dirty="0"/>
              <a:t>3-7 days if </a:t>
            </a:r>
            <a:r>
              <a:rPr lang="en-US" sz="2400" dirty="0" smtClean="0"/>
              <a:t>medication </a:t>
            </a:r>
            <a:r>
              <a:rPr lang="en-US" sz="2400" dirty="0"/>
              <a:t>was used during </a:t>
            </a:r>
            <a:r>
              <a:rPr lang="en-US" sz="2400" dirty="0" smtClean="0"/>
              <a:t>labor </a:t>
            </a:r>
            <a:r>
              <a:rPr lang="en-US" sz="2400" dirty="0"/>
              <a:t>and delivery </a:t>
            </a:r>
            <a:r>
              <a:rPr lang="en-US" sz="2400" dirty="0" smtClean="0"/>
              <a:t>OR postpartum</a:t>
            </a:r>
          </a:p>
          <a:p>
            <a:pPr lvl="1"/>
            <a:r>
              <a:rPr lang="en-US" sz="2400" dirty="0" smtClean="0"/>
              <a:t>within </a:t>
            </a:r>
            <a:r>
              <a:rPr lang="en-US" sz="2400" dirty="0"/>
              <a:t>7-14 days if </a:t>
            </a:r>
            <a:r>
              <a:rPr lang="en-US" sz="2400" dirty="0" smtClean="0"/>
              <a:t>no </a:t>
            </a:r>
            <a:r>
              <a:rPr lang="en-US" sz="2400" dirty="0"/>
              <a:t>medication </a:t>
            </a:r>
            <a:r>
              <a:rPr lang="en-US" sz="2400" dirty="0" smtClean="0"/>
              <a:t>was used</a:t>
            </a:r>
            <a:endParaRPr lang="en-US" sz="2800" dirty="0" smtClean="0"/>
          </a:p>
          <a:p>
            <a:r>
              <a:rPr lang="en-US" sz="2800" b="1" dirty="0"/>
              <a:t>Postpartum</a:t>
            </a:r>
            <a:r>
              <a:rPr lang="en-US" sz="2800" dirty="0"/>
              <a:t> patients presenting to the ED with hypertension, preeclampsia or eclampsia should either be assessed </a:t>
            </a:r>
            <a:r>
              <a:rPr lang="en-US" sz="2800" dirty="0" smtClean="0"/>
              <a:t>by </a:t>
            </a:r>
            <a:r>
              <a:rPr lang="en-US" sz="2800" b="1" dirty="0" smtClean="0"/>
              <a:t>or</a:t>
            </a:r>
            <a:r>
              <a:rPr lang="en-US" b="1" dirty="0" smtClean="0"/>
              <a:t> </a:t>
            </a:r>
            <a:r>
              <a:rPr lang="en-US" sz="2800" b="1" dirty="0" smtClean="0"/>
              <a:t>admitted to an obstetrical service</a:t>
            </a:r>
          </a:p>
          <a:p>
            <a:pPr marL="0" lvl="0" indent="0">
              <a:buNone/>
            </a:pPr>
            <a:endParaRPr lang="en-US" sz="2000" b="1" dirty="0" smtClean="0"/>
          </a:p>
        </p:txBody>
      </p:sp>
      <p:sp>
        <p:nvSpPr>
          <p:cNvPr id="4" name="Title 1"/>
          <p:cNvSpPr>
            <a:spLocks noGrp="1"/>
          </p:cNvSpPr>
          <p:nvPr>
            <p:ph type="title"/>
          </p:nvPr>
        </p:nvSpPr>
        <p:spPr>
          <a:xfrm>
            <a:off x="1778000" y="407636"/>
            <a:ext cx="6272850" cy="534825"/>
          </a:xfrm>
        </p:spPr>
        <p:txBody>
          <a:bodyPr/>
          <a:lstStyle/>
          <a:p>
            <a:pPr algn="ctr"/>
            <a:r>
              <a:rPr lang="en-US" sz="3200" dirty="0" smtClean="0"/>
              <a:t>Key Clinical Pearls</a:t>
            </a:r>
            <a:endParaRPr lang="en-US" sz="3200" dirty="0"/>
          </a:p>
        </p:txBody>
      </p:sp>
      <p:sp>
        <p:nvSpPr>
          <p:cNvPr id="6" name="TextBox 5"/>
          <p:cNvSpPr txBox="1"/>
          <p:nvPr/>
        </p:nvSpPr>
        <p:spPr>
          <a:xfrm>
            <a:off x="8661400" y="6502400"/>
            <a:ext cx="441422" cy="369332"/>
          </a:xfrm>
          <a:prstGeom prst="rect">
            <a:avLst/>
          </a:prstGeom>
          <a:noFill/>
        </p:spPr>
        <p:txBody>
          <a:bodyPr wrap="none" rtlCol="0">
            <a:spAutoFit/>
          </a:bodyPr>
          <a:lstStyle/>
          <a:p>
            <a:r>
              <a:rPr lang="en-US" dirty="0" smtClean="0"/>
              <a:t>69</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95058" y="188436"/>
            <a:ext cx="1003300" cy="638096"/>
          </a:xfrm>
          <a:prstGeom prst="rect">
            <a:avLst/>
          </a:prstGeom>
          <a:noFill/>
          <a:ln>
            <a:noFill/>
          </a:ln>
        </p:spPr>
      </p:pic>
    </p:spTree>
    <p:extLst>
      <p:ext uri="{BB962C8B-B14F-4D97-AF65-F5344CB8AC3E}">
        <p14:creationId xmlns:p14="http://schemas.microsoft.com/office/powerpoint/2010/main" val="37246597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18" name="Title 1"/>
          <p:cNvSpPr>
            <a:spLocks noGrp="1"/>
          </p:cNvSpPr>
          <p:nvPr>
            <p:ph type="title"/>
          </p:nvPr>
        </p:nvSpPr>
        <p:spPr>
          <a:xfrm>
            <a:off x="1422400" y="240026"/>
            <a:ext cx="6858000" cy="868363"/>
          </a:xfrm>
        </p:spPr>
        <p:txBody>
          <a:bodyPr/>
          <a:lstStyle/>
          <a:p>
            <a:pPr eaLnBrk="1" hangingPunct="1"/>
            <a:r>
              <a:rPr lang="en-US" sz="2800" dirty="0">
                <a:latin typeface="Arial" charset="0"/>
                <a:ea typeface="ＭＳ Ｐゴシック" charset="0"/>
                <a:cs typeface="ＭＳ Ｐゴシック" charset="0"/>
              </a:rPr>
              <a:t>CA-</a:t>
            </a:r>
            <a:r>
              <a:rPr lang="en-US" sz="2800" dirty="0" smtClean="0">
                <a:latin typeface="Arial" charset="0"/>
                <a:ea typeface="ＭＳ Ｐゴシック" charset="0"/>
                <a:cs typeface="ＭＳ Ｐゴシック" charset="0"/>
              </a:rPr>
              <a:t>PAMR: </a:t>
            </a:r>
            <a:r>
              <a:rPr lang="en-US" sz="2800" dirty="0" smtClean="0">
                <a:latin typeface="Arial" charset="0"/>
                <a:ea typeface="ＭＳ Ｐゴシック" charset="0"/>
                <a:cs typeface="Arial" charset="0"/>
              </a:rPr>
              <a:t>Chance </a:t>
            </a:r>
            <a:r>
              <a:rPr lang="en-US" sz="2800" dirty="0">
                <a:latin typeface="Arial" charset="0"/>
                <a:ea typeface="ＭＳ Ｐゴシック" charset="0"/>
                <a:cs typeface="Arial" charset="0"/>
              </a:rPr>
              <a:t>to Alter Outcome </a:t>
            </a:r>
            <a:r>
              <a:rPr lang="en-US" dirty="0" smtClean="0">
                <a:latin typeface="Arial" charset="0"/>
                <a:ea typeface="ＭＳ Ｐゴシック" charset="0"/>
                <a:cs typeface="Arial" charset="0"/>
              </a:rPr>
              <a:t/>
            </a:r>
            <a:br>
              <a:rPr lang="en-US" dirty="0" smtClean="0">
                <a:latin typeface="Arial" charset="0"/>
                <a:ea typeface="ＭＳ Ｐゴシック" charset="0"/>
                <a:cs typeface="Arial" charset="0"/>
              </a:rPr>
            </a:br>
            <a:r>
              <a:rPr lang="en-US" sz="2400" dirty="0" smtClean="0">
                <a:latin typeface="Arial" charset="0"/>
                <a:ea typeface="ＭＳ Ｐゴシック" charset="0"/>
                <a:cs typeface="Arial" charset="0"/>
              </a:rPr>
              <a:t>Grouped </a:t>
            </a:r>
            <a:r>
              <a:rPr lang="en-US" sz="2400" dirty="0">
                <a:latin typeface="Arial" charset="0"/>
                <a:ea typeface="ＭＳ Ｐゴシック" charset="0"/>
                <a:cs typeface="Arial" charset="0"/>
              </a:rPr>
              <a:t>Cause of Death; 2002-2004 (N=145)</a:t>
            </a:r>
          </a:p>
        </p:txBody>
      </p:sp>
      <p:cxnSp>
        <p:nvCxnSpPr>
          <p:cNvPr id="11" name="Straight Connector 3"/>
          <p:cNvCxnSpPr>
            <a:cxnSpLocks noChangeShapeType="1"/>
          </p:cNvCxnSpPr>
          <p:nvPr/>
        </p:nvCxnSpPr>
        <p:spPr bwMode="auto">
          <a:xfrm>
            <a:off x="381000" y="1676400"/>
            <a:ext cx="8382000" cy="0"/>
          </a:xfrm>
          <a:prstGeom prst="line">
            <a:avLst/>
          </a:prstGeom>
          <a:noFill/>
          <a:ln w="25400">
            <a:solidFill>
              <a:srgbClr val="595959"/>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aphicFrame>
        <p:nvGraphicFramePr>
          <p:cNvPr id="13" name="Content Placeholder 5"/>
          <p:cNvGraphicFramePr>
            <a:graphicFrameLocks/>
          </p:cNvGraphicFramePr>
          <p:nvPr>
            <p:extLst>
              <p:ext uri="{D42A27DB-BD31-4B8C-83A1-F6EECF244321}">
                <p14:modId xmlns:p14="http://schemas.microsoft.com/office/powerpoint/2010/main" val="524225784"/>
              </p:ext>
            </p:extLst>
          </p:nvPr>
        </p:nvGraphicFramePr>
        <p:xfrm>
          <a:off x="381001" y="1311468"/>
          <a:ext cx="8229598" cy="5403465"/>
        </p:xfrm>
        <a:graphic>
          <a:graphicData uri="http://schemas.openxmlformats.org/drawingml/2006/table">
            <a:tbl>
              <a:tblPr/>
              <a:tblGrid>
                <a:gridCol w="3366653"/>
                <a:gridCol w="1197032"/>
                <a:gridCol w="885305"/>
                <a:gridCol w="1390304"/>
                <a:gridCol w="1390304"/>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rPr>
                        <a:t>Grouped </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Cause of Death</a:t>
                      </a:r>
                    </a:p>
                  </a:txBody>
                  <a:tcPr marT="45723" marB="45723" horzOverflow="overflow">
                    <a:lnL>
                      <a:noFill/>
                    </a:lnL>
                    <a:lnR>
                      <a:noFill/>
                    </a:lnR>
                    <a:lnT>
                      <a:noFill/>
                    </a:lnT>
                    <a:lnB>
                      <a:noFill/>
                    </a:lnB>
                    <a:lnTlToBr>
                      <a:noFill/>
                    </a:lnTlToBr>
                    <a:lnBlToTr>
                      <a:noFill/>
                    </a:lnBlToTr>
                    <a:solidFill>
                      <a:srgbClr val="E3BECA"/>
                    </a:solidFill>
                  </a:tcPr>
                </a:tc>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Chance to Alter Outcome  </a:t>
                      </a:r>
                    </a:p>
                  </a:txBody>
                  <a:tcPr marT="45723" marB="45723" horzOverflow="overflow">
                    <a:lnL>
                      <a:noFill/>
                    </a:lnL>
                    <a:lnR>
                      <a:noFill/>
                    </a:lnR>
                    <a:lnT>
                      <a:noFill/>
                    </a:lnT>
                    <a:lnB>
                      <a:noFill/>
                    </a:lnB>
                    <a:lnTlToBr>
                      <a:noFill/>
                    </a:lnTlToBr>
                    <a:lnBlToTr>
                      <a:noFill/>
                    </a:lnBlToTr>
                    <a:solidFill>
                      <a:srgbClr val="E3BECA"/>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636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Strong /</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Good </a:t>
                      </a: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Some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None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Total </a:t>
                      </a:r>
                      <a:endPar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N (%)</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668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Obstetric hemorrhage</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69</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25</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6</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16 (11)</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63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Deep vein thrombosis/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pulmonary embolism</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53</a:t>
                      </a:r>
                    </a:p>
                  </a:txBody>
                  <a:tcPr marT="45723" marB="45723" anchor="ctr" horzOverflow="overflow">
                    <a:lnL>
                      <a:noFill/>
                    </a:lnL>
                    <a:lnR>
                      <a:noFill/>
                    </a:lnR>
                    <a:lnT>
                      <a:noFill/>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40</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7</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15 (10)</a:t>
                      </a:r>
                    </a:p>
                  </a:txBody>
                  <a:tcPr marT="45723" marB="45723" anchor="ctr" horzOverflow="overflow">
                    <a:lnL>
                      <a:noFill/>
                    </a:lnL>
                    <a:lnR>
                      <a:noFill/>
                    </a:lnR>
                    <a:lnT>
                      <a:noFill/>
                    </a:lnT>
                    <a:lnB>
                      <a:noFill/>
                    </a:lnB>
                    <a:lnTlToBr>
                      <a:noFill/>
                    </a:lnTlToBr>
                    <a:lnBlToTr>
                      <a:noFill/>
                    </a:lnBlToTr>
                    <a:noFill/>
                  </a:tcPr>
                </a:tc>
              </a:tr>
              <a:tr h="20709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Sepsis/infection</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50</a:t>
                      </a:r>
                    </a:p>
                  </a:txBody>
                  <a:tcPr marT="45723" marB="45723" anchor="ctr" horzOverflow="overflow">
                    <a:lnL>
                      <a:noFill/>
                    </a:lnL>
                    <a:lnR>
                      <a:noFill/>
                    </a:lnR>
                    <a:lnT>
                      <a:noFill/>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40</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10</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10 (7)</a:t>
                      </a:r>
                    </a:p>
                  </a:txBody>
                  <a:tcPr marT="45723" marB="45723" anchor="ctr" horzOverflow="overflow">
                    <a:lnL>
                      <a:noFill/>
                    </a:lnL>
                    <a:lnR>
                      <a:noFill/>
                    </a:lnR>
                    <a:lnT>
                      <a:noFill/>
                    </a:lnT>
                    <a:lnB>
                      <a:noFill/>
                    </a:lnB>
                    <a:lnTlToBr>
                      <a:noFill/>
                    </a:lnTlToBr>
                    <a:lnBlToTr>
                      <a:noFill/>
                    </a:lnBlToTr>
                    <a:noFill/>
                  </a:tcPr>
                </a:tc>
              </a:tr>
              <a:tr h="3668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Preeclampsia/eclampsia</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50</a:t>
                      </a:r>
                    </a:p>
                  </a:txBody>
                  <a:tcPr marT="45723" marB="45723" anchor="ctr" horzOverflow="overflow">
                    <a:lnL>
                      <a:noFill/>
                    </a:lnL>
                    <a:lnR>
                      <a:noFill/>
                    </a:lnR>
                    <a:lnT>
                      <a:noFill/>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50</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0</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rPr>
                        <a:t>25 </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(17)</a:t>
                      </a:r>
                    </a:p>
                  </a:txBody>
                  <a:tcPr marT="45723" marB="45723" anchor="ctr" horzOverflow="overflow">
                    <a:lnL>
                      <a:noFill/>
                    </a:lnL>
                    <a:lnR>
                      <a:noFill/>
                    </a:lnR>
                    <a:lnT>
                      <a:noFill/>
                    </a:lnT>
                    <a:lnB>
                      <a:noFill/>
                    </a:lnB>
                    <a:lnTlToBr>
                      <a:noFill/>
                    </a:lnTlToBr>
                    <a:lnBlToTr>
                      <a:noFill/>
                    </a:lnBlToTr>
                    <a:noFill/>
                  </a:tcPr>
                </a:tc>
              </a:tr>
              <a:tr h="6863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Cardiomyopathy and other cardiovascular causes</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25</a:t>
                      </a:r>
                    </a:p>
                  </a:txBody>
                  <a:tcPr marT="45723" marB="45723" anchor="ctr" horzOverflow="overflow">
                    <a:lnL>
                      <a:noFill/>
                    </a:lnL>
                    <a:lnR>
                      <a:noFill/>
                    </a:lnR>
                    <a:lnT>
                      <a:noFill/>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61</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14</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28 (19)</a:t>
                      </a:r>
                    </a:p>
                  </a:txBody>
                  <a:tcPr marT="45723" marB="45723" anchor="ctr" horzOverflow="overflow">
                    <a:lnL>
                      <a:noFill/>
                    </a:lnL>
                    <a:lnR>
                      <a:noFill/>
                    </a:lnR>
                    <a:lnT>
                      <a:noFill/>
                    </a:lnT>
                    <a:lnB>
                      <a:noFill/>
                    </a:lnB>
                    <a:lnTlToBr>
                      <a:noFill/>
                    </a:lnTlToBr>
                    <a:lnBlToTr>
                      <a:noFill/>
                    </a:lnBlToTr>
                    <a:noFill/>
                  </a:tcPr>
                </a:tc>
              </a:tr>
              <a:tr h="52660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Cerebral vascular accident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22</a:t>
                      </a:r>
                    </a:p>
                  </a:txBody>
                  <a:tcPr marT="45723" marB="45723" anchor="ctr" horzOverflow="overflow">
                    <a:lnL>
                      <a:noFill/>
                    </a:lnL>
                    <a:lnR>
                      <a:noFill/>
                    </a:lnR>
                    <a:lnT>
                      <a:noFill/>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0</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78</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9 (6)</a:t>
                      </a:r>
                    </a:p>
                  </a:txBody>
                  <a:tcPr marT="45723" marB="45723" anchor="ctr" horzOverflow="overflow">
                    <a:lnL>
                      <a:noFill/>
                    </a:lnL>
                    <a:lnR>
                      <a:noFill/>
                    </a:lnR>
                    <a:lnT>
                      <a:noFill/>
                    </a:lnT>
                    <a:lnB>
                      <a:noFill/>
                    </a:lnB>
                    <a:lnTlToBr>
                      <a:noFill/>
                    </a:lnTlToBr>
                    <a:lnBlToTr>
                      <a:noFill/>
                    </a:lnBlToTr>
                    <a:noFill/>
                  </a:tcPr>
                </a:tc>
              </a:tr>
              <a:tr h="3668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Amniotic </a:t>
                      </a: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fluid </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e</a:t>
                      </a: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mbolism</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0</a:t>
                      </a:r>
                    </a:p>
                  </a:txBody>
                  <a:tcPr marT="45723" marB="45723" anchor="ctr" horzOverflow="overflow">
                    <a:lnL>
                      <a:noFill/>
                    </a:lnL>
                    <a:lnR>
                      <a:noFill/>
                    </a:lnR>
                    <a:lnT>
                      <a:noFill/>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87</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13</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15 (10)</a:t>
                      </a:r>
                    </a:p>
                  </a:txBody>
                  <a:tcPr marT="45723" marB="45723" anchor="ctr" horzOverflow="overflow">
                    <a:lnL>
                      <a:noFill/>
                    </a:lnL>
                    <a:lnR>
                      <a:noFill/>
                    </a:lnR>
                    <a:lnT>
                      <a:noFill/>
                    </a:lnT>
                    <a:lnB>
                      <a:noFill/>
                    </a:lnB>
                    <a:lnTlToBr>
                      <a:noFill/>
                    </a:lnTlToBr>
                    <a:lnBlToTr>
                      <a:noFill/>
                    </a:lnBlToTr>
                    <a:noFill/>
                  </a:tcPr>
                </a:tc>
              </a:tr>
              <a:tr h="3668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All other causes of </a:t>
                      </a: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death</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46</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46</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8</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26 (18)</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0709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Total (%)</a:t>
                      </a: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40</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ＭＳ Ｐゴシック" charset="0"/>
                        </a:rPr>
                        <a:t>48</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rPr>
                        <a:t>12</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rPr>
                        <a:t>145</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2" name="Rectangle 1"/>
          <p:cNvSpPr/>
          <p:nvPr/>
        </p:nvSpPr>
        <p:spPr bwMode="auto">
          <a:xfrm>
            <a:off x="254000" y="3911601"/>
            <a:ext cx="8356600" cy="4318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7" name="Rectangle 6"/>
          <p:cNvSpPr/>
          <p:nvPr/>
        </p:nvSpPr>
        <p:spPr bwMode="auto">
          <a:xfrm>
            <a:off x="279400" y="2438401"/>
            <a:ext cx="8356600" cy="4318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4" name="TextBox 3"/>
          <p:cNvSpPr txBox="1"/>
          <p:nvPr/>
        </p:nvSpPr>
        <p:spPr>
          <a:xfrm>
            <a:off x="8720444" y="6418302"/>
            <a:ext cx="313044" cy="369332"/>
          </a:xfrm>
          <a:prstGeom prst="rect">
            <a:avLst/>
          </a:prstGeom>
          <a:noFill/>
        </p:spPr>
        <p:txBody>
          <a:bodyPr wrap="none" rtlCol="0">
            <a:spAutoFit/>
          </a:bodyPr>
          <a:lstStyle/>
          <a:p>
            <a:r>
              <a:rPr lang="en-US" dirty="0" smtClean="0"/>
              <a:t>7</a:t>
            </a:r>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19100" y="354324"/>
            <a:ext cx="1003300" cy="638096"/>
          </a:xfrm>
          <a:prstGeom prst="rect">
            <a:avLst/>
          </a:prstGeom>
          <a:noFill/>
          <a:ln>
            <a:noFill/>
          </a:ln>
        </p:spPr>
      </p:pic>
    </p:spTree>
    <p:extLst>
      <p:ext uri="{BB962C8B-B14F-4D97-AF65-F5344CB8AC3E}">
        <p14:creationId xmlns:p14="http://schemas.microsoft.com/office/powerpoint/2010/main" val="55032358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595" y="226710"/>
            <a:ext cx="5828705" cy="736081"/>
          </a:xfrm>
        </p:spPr>
        <p:txBody>
          <a:bodyPr/>
          <a:lstStyle/>
          <a:p>
            <a:r>
              <a:rPr lang="en-US" sz="3200" dirty="0" smtClean="0"/>
              <a:t>Patient Education Materials</a:t>
            </a:r>
            <a:endParaRPr lang="en-US" sz="3200" dirty="0"/>
          </a:p>
        </p:txBody>
      </p:sp>
      <p:pic>
        <p:nvPicPr>
          <p:cNvPr id="9" name="Content Placeholder 8"/>
          <p:cNvPicPr>
            <a:picLocks noGrp="1"/>
          </p:cNvPicPr>
          <p:nvPr>
            <p:ph idx="1"/>
          </p:nvPr>
        </p:nvPicPr>
        <p:blipFill rotWithShape="1">
          <a:blip r:embed="rId3">
            <a:extLst>
              <a:ext uri="{28A0092B-C50C-407E-A947-70E740481C1C}">
                <a14:useLocalDpi xmlns:a14="http://schemas.microsoft.com/office/drawing/2010/main" val="0"/>
              </a:ext>
            </a:extLst>
          </a:blip>
          <a:srcRect l="-481" r="-326"/>
          <a:stretch/>
        </p:blipFill>
        <p:spPr bwMode="auto">
          <a:xfrm>
            <a:off x="457200" y="957386"/>
            <a:ext cx="3987801" cy="5900615"/>
          </a:xfrm>
          <a:prstGeom prst="rect">
            <a:avLst/>
          </a:prstGeom>
          <a:noFill/>
          <a:ln>
            <a:noFill/>
          </a:ln>
        </p:spPr>
      </p:pic>
      <p:sp>
        <p:nvSpPr>
          <p:cNvPr id="3" name="TextBox 2"/>
          <p:cNvSpPr txBox="1"/>
          <p:nvPr/>
        </p:nvSpPr>
        <p:spPr>
          <a:xfrm>
            <a:off x="5613400" y="1892301"/>
            <a:ext cx="3251200" cy="2308324"/>
          </a:xfrm>
          <a:prstGeom prst="rect">
            <a:avLst/>
          </a:prstGeom>
          <a:noFill/>
        </p:spPr>
        <p:txBody>
          <a:bodyPr wrap="square" rtlCol="0">
            <a:spAutoFit/>
          </a:bodyPr>
          <a:lstStyle/>
          <a:p>
            <a:r>
              <a:rPr lang="en-US" sz="2400" dirty="0" smtClean="0"/>
              <a:t>This and many other patient education materials can be ordered from </a:t>
            </a:r>
            <a:r>
              <a:rPr lang="en-US" sz="2400" u="sng" dirty="0">
                <a:hlinkClick r:id="rId4"/>
              </a:rPr>
              <a:t>www.preeclampsia.org/market-place</a:t>
            </a:r>
            <a:endParaRPr lang="en-US" sz="2400" dirty="0"/>
          </a:p>
        </p:txBody>
      </p:sp>
      <p:sp>
        <p:nvSpPr>
          <p:cNvPr id="5" name="TextBox 4"/>
          <p:cNvSpPr txBox="1"/>
          <p:nvPr/>
        </p:nvSpPr>
        <p:spPr>
          <a:xfrm>
            <a:off x="8623300" y="6464300"/>
            <a:ext cx="441422" cy="369332"/>
          </a:xfrm>
          <a:prstGeom prst="rect">
            <a:avLst/>
          </a:prstGeom>
          <a:noFill/>
        </p:spPr>
        <p:txBody>
          <a:bodyPr wrap="none" rtlCol="0">
            <a:spAutoFit/>
          </a:bodyPr>
          <a:lstStyle/>
          <a:p>
            <a:r>
              <a:rPr lang="en-US" dirty="0" smtClean="0"/>
              <a:t>70</a:t>
            </a:r>
            <a:endParaRPr lang="en-US" dirty="0"/>
          </a:p>
        </p:txBody>
      </p:sp>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300881" y="307094"/>
            <a:ext cx="1003300" cy="638096"/>
          </a:xfrm>
          <a:prstGeom prst="rect">
            <a:avLst/>
          </a:prstGeom>
          <a:noFill/>
          <a:ln>
            <a:noFill/>
          </a:ln>
        </p:spPr>
      </p:pic>
    </p:spTree>
    <p:extLst>
      <p:ext uri="{BB962C8B-B14F-4D97-AF65-F5344CB8AC3E}">
        <p14:creationId xmlns:p14="http://schemas.microsoft.com/office/powerpoint/2010/main" val="396531866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901" y="382589"/>
            <a:ext cx="4478612" cy="687029"/>
          </a:xfrm>
        </p:spPr>
        <p:txBody>
          <a:bodyPr/>
          <a:lstStyle/>
          <a:p>
            <a:pPr algn="ctr"/>
            <a:r>
              <a:rPr lang="en-US" sz="3200" dirty="0" smtClean="0"/>
              <a:t>Key Clinical Pearls</a:t>
            </a:r>
            <a:endParaRPr lang="en-US" sz="3200" dirty="0"/>
          </a:p>
        </p:txBody>
      </p:sp>
      <p:sp>
        <p:nvSpPr>
          <p:cNvPr id="3" name="Content Placeholder 2"/>
          <p:cNvSpPr>
            <a:spLocks noGrp="1"/>
          </p:cNvSpPr>
          <p:nvPr>
            <p:ph idx="1"/>
          </p:nvPr>
        </p:nvSpPr>
        <p:spPr>
          <a:xfrm>
            <a:off x="368301" y="1069618"/>
            <a:ext cx="8369300" cy="5420083"/>
          </a:xfrm>
        </p:spPr>
        <p:style>
          <a:lnRef idx="2">
            <a:schemeClr val="dk1"/>
          </a:lnRef>
          <a:fillRef idx="1">
            <a:schemeClr val="lt1"/>
          </a:fillRef>
          <a:effectRef idx="0">
            <a:schemeClr val="dk1"/>
          </a:effectRef>
          <a:fontRef idx="minor">
            <a:schemeClr val="dk1"/>
          </a:fontRef>
        </p:style>
        <p:txBody>
          <a:bodyPr/>
          <a:lstStyle/>
          <a:p>
            <a:pPr lvl="0">
              <a:lnSpc>
                <a:spcPct val="90000"/>
              </a:lnSpc>
            </a:pPr>
            <a:r>
              <a:rPr lang="en-US" dirty="0"/>
              <a:t>Use of </a:t>
            </a:r>
            <a:r>
              <a:rPr lang="en-US" dirty="0" smtClean="0"/>
              <a:t>preeclampsia-specific </a:t>
            </a:r>
            <a:r>
              <a:rPr lang="en-US" dirty="0"/>
              <a:t>checklists, team training and communication strategies, and continuous process improvement strategies will likely reduce </a:t>
            </a:r>
            <a:r>
              <a:rPr lang="en-US" dirty="0" smtClean="0"/>
              <a:t>hypertensive </a:t>
            </a:r>
            <a:r>
              <a:rPr lang="en-US" dirty="0"/>
              <a:t>related </a:t>
            </a:r>
            <a:r>
              <a:rPr lang="en-US" dirty="0" smtClean="0"/>
              <a:t>morbidity.</a:t>
            </a:r>
          </a:p>
          <a:p>
            <a:pPr lvl="0">
              <a:lnSpc>
                <a:spcPct val="90000"/>
              </a:lnSpc>
            </a:pPr>
            <a:endParaRPr lang="en-US" dirty="0"/>
          </a:p>
          <a:p>
            <a:pPr>
              <a:lnSpc>
                <a:spcPct val="90000"/>
              </a:lnSpc>
            </a:pPr>
            <a:r>
              <a:rPr lang="en-US" dirty="0"/>
              <a:t>Use of patient education strategies</a:t>
            </a:r>
            <a:r>
              <a:rPr lang="en-US" dirty="0" smtClean="0"/>
              <a:t>, targeted </a:t>
            </a:r>
            <a:r>
              <a:rPr lang="en-US" dirty="0"/>
              <a:t>to the educational level of the </a:t>
            </a:r>
            <a:r>
              <a:rPr lang="en-US" dirty="0" smtClean="0"/>
              <a:t>patients, </a:t>
            </a:r>
            <a:r>
              <a:rPr lang="en-US" dirty="0"/>
              <a:t>is essential for increasing patient awareness of signs and symptoms of </a:t>
            </a:r>
            <a:r>
              <a:rPr lang="en-US" dirty="0" smtClean="0"/>
              <a:t>preeclampsia.</a:t>
            </a:r>
            <a:endParaRPr lang="en-US" dirty="0"/>
          </a:p>
          <a:p>
            <a:endParaRPr lang="en-US" dirty="0"/>
          </a:p>
        </p:txBody>
      </p:sp>
      <p:sp>
        <p:nvSpPr>
          <p:cNvPr id="6" name="TextBox 5"/>
          <p:cNvSpPr txBox="1"/>
          <p:nvPr/>
        </p:nvSpPr>
        <p:spPr>
          <a:xfrm>
            <a:off x="8674100" y="6426200"/>
            <a:ext cx="441422" cy="369332"/>
          </a:xfrm>
          <a:prstGeom prst="rect">
            <a:avLst/>
          </a:prstGeom>
          <a:noFill/>
        </p:spPr>
        <p:txBody>
          <a:bodyPr wrap="none" rtlCol="0">
            <a:spAutoFit/>
          </a:bodyPr>
          <a:lstStyle/>
          <a:p>
            <a:r>
              <a:rPr lang="en-US" dirty="0" smtClean="0"/>
              <a:t>71</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92650102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859422"/>
            <a:ext cx="7912100" cy="646546"/>
          </a:xfrm>
        </p:spPr>
        <p:txBody>
          <a:bodyPr/>
          <a:lstStyle/>
          <a:p>
            <a:pPr algn="ctr"/>
            <a:r>
              <a:rPr lang="en-US" sz="3200" dirty="0" smtClean="0"/>
              <a:t>Getting The Job Done in Your Institution </a:t>
            </a:r>
            <a:endParaRPr lang="en-US" sz="3200" dirty="0"/>
          </a:p>
        </p:txBody>
      </p:sp>
      <p:sp>
        <p:nvSpPr>
          <p:cNvPr id="3" name="Content Placeholder 2"/>
          <p:cNvSpPr>
            <a:spLocks noGrp="1"/>
          </p:cNvSpPr>
          <p:nvPr>
            <p:ph idx="1"/>
          </p:nvPr>
        </p:nvSpPr>
        <p:spPr>
          <a:xfrm>
            <a:off x="512619" y="1519383"/>
            <a:ext cx="8229600" cy="4703618"/>
          </a:xfrm>
        </p:spPr>
        <p:txBody>
          <a:bodyPr/>
          <a:lstStyle/>
          <a:p>
            <a:r>
              <a:rPr lang="en-US" sz="2800" dirty="0" smtClean="0"/>
              <a:t>Establish tools / new recommendations</a:t>
            </a:r>
          </a:p>
          <a:p>
            <a:r>
              <a:rPr lang="en-US" sz="2800" dirty="0" smtClean="0"/>
              <a:t>Establish champions and collaborators</a:t>
            </a:r>
          </a:p>
          <a:p>
            <a:r>
              <a:rPr lang="en-US" sz="2800" dirty="0" smtClean="0"/>
              <a:t>Provide </a:t>
            </a:r>
            <a:r>
              <a:rPr lang="en-US" sz="2800" i="1" dirty="0" smtClean="0"/>
              <a:t>convincing rationale </a:t>
            </a:r>
            <a:r>
              <a:rPr lang="en-US" sz="2800" dirty="0" smtClean="0"/>
              <a:t>for change</a:t>
            </a:r>
          </a:p>
          <a:p>
            <a:r>
              <a:rPr lang="en-US" sz="2800" dirty="0" smtClean="0"/>
              <a:t>Get providers to adopt the changes</a:t>
            </a:r>
            <a:endParaRPr lang="en-US" sz="2800" dirty="0"/>
          </a:p>
          <a:p>
            <a:r>
              <a:rPr lang="en-US" sz="2800" dirty="0" smtClean="0"/>
              <a:t>Provide </a:t>
            </a:r>
            <a:r>
              <a:rPr lang="en-US" sz="2800" i="1" dirty="0" smtClean="0"/>
              <a:t>convincing evidence </a:t>
            </a:r>
            <a:r>
              <a:rPr lang="en-US" sz="2800" dirty="0" smtClean="0"/>
              <a:t>that the proposed changes in clinical care will improve outcome</a:t>
            </a:r>
          </a:p>
          <a:p>
            <a:pPr marL="0" indent="0">
              <a:buNone/>
            </a:pPr>
            <a:endParaRPr lang="en-US" i="1" dirty="0"/>
          </a:p>
          <a:p>
            <a:r>
              <a:rPr lang="en-US" sz="2800" b="1" i="1" dirty="0" smtClean="0"/>
              <a:t>Distribute the convincing rationale and evidence</a:t>
            </a:r>
          </a:p>
          <a:p>
            <a:endParaRPr lang="en-US" dirty="0"/>
          </a:p>
        </p:txBody>
      </p:sp>
      <p:sp>
        <p:nvSpPr>
          <p:cNvPr id="6" name="TextBox 5"/>
          <p:cNvSpPr txBox="1"/>
          <p:nvPr/>
        </p:nvSpPr>
        <p:spPr>
          <a:xfrm>
            <a:off x="8547100" y="6464300"/>
            <a:ext cx="441422" cy="369332"/>
          </a:xfrm>
          <a:prstGeom prst="rect">
            <a:avLst/>
          </a:prstGeom>
          <a:noFill/>
        </p:spPr>
        <p:txBody>
          <a:bodyPr wrap="none" rtlCol="0">
            <a:spAutoFit/>
          </a:bodyPr>
          <a:lstStyle/>
          <a:p>
            <a:r>
              <a:rPr lang="en-US" dirty="0" smtClean="0"/>
              <a:t>72</a:t>
            </a:r>
            <a:endParaRPr lang="en-US" dirty="0"/>
          </a:p>
        </p:txBody>
      </p:sp>
      <p:sp>
        <p:nvSpPr>
          <p:cNvPr id="4" name="TextBox 3"/>
          <p:cNvSpPr txBox="1"/>
          <p:nvPr/>
        </p:nvSpPr>
        <p:spPr>
          <a:xfrm>
            <a:off x="533400" y="431800"/>
            <a:ext cx="184666" cy="369332"/>
          </a:xfrm>
          <a:prstGeom prst="rect">
            <a:avLst/>
          </a:prstGeom>
          <a:noFill/>
        </p:spPr>
        <p:txBody>
          <a:bodyPr wrap="none" rtlCol="0">
            <a:spAutoFit/>
          </a:bodyPr>
          <a:lstStyle/>
          <a:p>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779605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0" y="698500"/>
            <a:ext cx="3657600" cy="1752600"/>
          </a:xfrm>
        </p:spPr>
        <p:txBody>
          <a:bodyPr/>
          <a:lstStyle/>
          <a:p>
            <a:pPr algn="ctr"/>
            <a:r>
              <a:rPr lang="en-US" sz="2800" b="1" dirty="0" smtClean="0">
                <a:latin typeface="Arial" charset="0"/>
                <a:ea typeface="ＭＳ Ｐゴシック" charset="0"/>
              </a:rPr>
              <a:t>For More Information and to </a:t>
            </a:r>
            <a:br>
              <a:rPr lang="en-US" sz="2800" b="1" dirty="0" smtClean="0">
                <a:latin typeface="Arial" charset="0"/>
                <a:ea typeface="ＭＳ Ｐゴシック" charset="0"/>
              </a:rPr>
            </a:br>
            <a:r>
              <a:rPr lang="en-US" b="1" dirty="0" smtClean="0">
                <a:latin typeface="Arial" charset="0"/>
                <a:ea typeface="ＭＳ Ｐゴシック" charset="0"/>
              </a:rPr>
              <a:t>Download the </a:t>
            </a:r>
            <a:br>
              <a:rPr lang="en-US" b="1" dirty="0" smtClean="0">
                <a:latin typeface="Arial" charset="0"/>
                <a:ea typeface="ＭＳ Ｐゴシック" charset="0"/>
              </a:rPr>
            </a:br>
            <a:r>
              <a:rPr lang="en-US" b="1" dirty="0" smtClean="0">
                <a:latin typeface="Arial" charset="0"/>
                <a:ea typeface="ＭＳ Ｐゴシック" charset="0"/>
              </a:rPr>
              <a:t>Toolkit</a:t>
            </a:r>
            <a:endParaRPr lang="en-US" sz="2800" b="1" dirty="0"/>
          </a:p>
        </p:txBody>
      </p:sp>
      <p:sp>
        <p:nvSpPr>
          <p:cNvPr id="3" name="Content Placeholder 2"/>
          <p:cNvSpPr>
            <a:spLocks noGrp="1"/>
          </p:cNvSpPr>
          <p:nvPr>
            <p:ph idx="1"/>
          </p:nvPr>
        </p:nvSpPr>
        <p:spPr>
          <a:xfrm>
            <a:off x="5575300" y="2743200"/>
            <a:ext cx="3479800" cy="1943100"/>
          </a:xfrm>
        </p:spPr>
        <p:txBody>
          <a:bodyPr/>
          <a:lstStyle/>
          <a:p>
            <a:pPr marL="0" indent="0">
              <a:buNone/>
            </a:pPr>
            <a:endParaRPr lang="en-US" sz="2000" dirty="0">
              <a:hlinkClick r:id="rId3"/>
            </a:endParaRPr>
          </a:p>
          <a:p>
            <a:r>
              <a:rPr lang="en-US" sz="2000" dirty="0" smtClean="0"/>
              <a:t>Visit our website: </a:t>
            </a:r>
            <a:r>
              <a:rPr lang="en-US" sz="2000" dirty="0">
                <a:hlinkClick r:id="rId3"/>
              </a:rPr>
              <a:t>www.cmqcc.org</a:t>
            </a:r>
            <a:endParaRPr lang="en-US" sz="2000" dirty="0"/>
          </a:p>
          <a:p>
            <a:r>
              <a:rPr lang="en-US" sz="2000" dirty="0"/>
              <a:t>Or contact </a:t>
            </a:r>
            <a:r>
              <a:rPr lang="en-US" sz="2000" dirty="0" smtClean="0"/>
              <a:t>us:</a:t>
            </a:r>
            <a:br>
              <a:rPr lang="en-US" sz="2000" dirty="0" smtClean="0"/>
            </a:br>
            <a:r>
              <a:rPr lang="en-US" sz="2000" dirty="0" smtClean="0">
                <a:hlinkClick r:id="rId4"/>
              </a:rPr>
              <a:t>info@cmqcc.org</a:t>
            </a:r>
            <a:endParaRPr lang="en-US" sz="2000" dirty="0" smtClean="0"/>
          </a:p>
          <a:p>
            <a:pPr marL="0" indent="0">
              <a:buNone/>
            </a:pPr>
            <a:endParaRPr lang="en-US" sz="2000" dirty="0" smtClean="0"/>
          </a:p>
        </p:txBody>
      </p:sp>
      <p:sp>
        <p:nvSpPr>
          <p:cNvPr id="4" name="TextBox 3"/>
          <p:cNvSpPr txBox="1"/>
          <p:nvPr/>
        </p:nvSpPr>
        <p:spPr>
          <a:xfrm>
            <a:off x="5967678" y="4940301"/>
            <a:ext cx="2731823" cy="646331"/>
          </a:xfrm>
          <a:prstGeom prst="rect">
            <a:avLst/>
          </a:prstGeom>
          <a:noFill/>
          <a:ln>
            <a:solidFill>
              <a:srgbClr val="FF0000"/>
            </a:solidFill>
          </a:ln>
        </p:spPr>
        <p:txBody>
          <a:bodyPr wrap="square" rtlCol="0">
            <a:spAutoFit/>
          </a:bodyPr>
          <a:lstStyle/>
          <a:p>
            <a:r>
              <a:rPr lang="en-US" dirty="0" smtClean="0">
                <a:solidFill>
                  <a:srgbClr val="FF0000"/>
                </a:solidFill>
              </a:rPr>
              <a:t>Available online at </a:t>
            </a:r>
            <a:r>
              <a:rPr lang="en-US" dirty="0" err="1" smtClean="0">
                <a:solidFill>
                  <a:srgbClr val="FF0000"/>
                </a:solidFill>
              </a:rPr>
              <a:t>www.cmqcc.org</a:t>
            </a:r>
            <a:endParaRPr lang="en-US" dirty="0">
              <a:solidFill>
                <a:srgbClr val="FF0000"/>
              </a:solidFill>
            </a:endParaRPr>
          </a:p>
        </p:txBody>
      </p:sp>
      <p:sp>
        <p:nvSpPr>
          <p:cNvPr id="8" name="TextBox 7"/>
          <p:cNvSpPr txBox="1"/>
          <p:nvPr/>
        </p:nvSpPr>
        <p:spPr>
          <a:xfrm>
            <a:off x="8585200" y="6413500"/>
            <a:ext cx="441422" cy="369332"/>
          </a:xfrm>
          <a:prstGeom prst="rect">
            <a:avLst/>
          </a:prstGeom>
          <a:noFill/>
        </p:spPr>
        <p:txBody>
          <a:bodyPr wrap="none" rtlCol="0">
            <a:spAutoFit/>
          </a:bodyPr>
          <a:lstStyle/>
          <a:p>
            <a:r>
              <a:rPr lang="en-US" dirty="0" smtClean="0"/>
              <a:t>73</a:t>
            </a:r>
            <a:endParaRPr lang="en-US" dirty="0"/>
          </a:p>
        </p:txBody>
      </p:sp>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pic>
        <p:nvPicPr>
          <p:cNvPr id="5" name="Picture 4" descr="Screen Shot 2013-12-19 at 3.29.4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981" y="1032300"/>
            <a:ext cx="4153084" cy="5430956"/>
          </a:xfrm>
          <a:prstGeom prst="rect">
            <a:avLst/>
          </a:prstGeom>
        </p:spPr>
      </p:pic>
    </p:spTree>
    <p:extLst>
      <p:ext uri="{BB962C8B-B14F-4D97-AF65-F5344CB8AC3E}">
        <p14:creationId xmlns:p14="http://schemas.microsoft.com/office/powerpoint/2010/main" val="6420667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346201"/>
            <a:ext cx="8229600" cy="5013325"/>
          </a:xfrm>
        </p:spPr>
        <p:txBody>
          <a:bodyPr/>
          <a:lstStyle/>
          <a:p>
            <a:pPr algn="ctr">
              <a:buNone/>
            </a:pPr>
            <a:r>
              <a:rPr lang="en-US" sz="4000" dirty="0" smtClean="0"/>
              <a:t> Executive Summary: </a:t>
            </a:r>
            <a:endParaRPr lang="en-US" sz="4000" dirty="0"/>
          </a:p>
          <a:p>
            <a:pPr algn="ctr">
              <a:buNone/>
            </a:pPr>
            <a:r>
              <a:rPr lang="en-US" sz="4000" dirty="0" smtClean="0"/>
              <a:t>Hypertension in Pregnancy</a:t>
            </a:r>
          </a:p>
          <a:p>
            <a:pPr algn="ctr">
              <a:buNone/>
            </a:pPr>
            <a:endParaRPr lang="en-US" sz="4000" dirty="0" smtClean="0"/>
          </a:p>
          <a:p>
            <a:pPr algn="ctr">
              <a:buNone/>
            </a:pPr>
            <a:r>
              <a:rPr lang="en-US" sz="4000" dirty="0" smtClean="0"/>
              <a:t>American College of Obstetricians and Gynecologists</a:t>
            </a:r>
          </a:p>
          <a:p>
            <a:pPr algn="ctr">
              <a:buNone/>
            </a:pPr>
            <a:endParaRPr lang="en-US" dirty="0" smtClean="0"/>
          </a:p>
          <a:p>
            <a:pPr algn="ctr">
              <a:buNone/>
            </a:pPr>
            <a:r>
              <a:rPr lang="en-US" dirty="0" err="1" smtClean="0"/>
              <a:t>Obstet</a:t>
            </a:r>
            <a:r>
              <a:rPr lang="en-US" dirty="0" smtClean="0"/>
              <a:t> </a:t>
            </a:r>
            <a:r>
              <a:rPr lang="en-US" dirty="0" err="1" smtClean="0"/>
              <a:t>Gynecol</a:t>
            </a:r>
            <a:r>
              <a:rPr lang="en-US" dirty="0" smtClean="0"/>
              <a:t> 2013;122:1122-31</a:t>
            </a:r>
          </a:p>
          <a:p>
            <a:pPr algn="ctr">
              <a:buNone/>
            </a:pPr>
            <a:endParaRPr lang="en-US" sz="4000" dirty="0" smtClean="0"/>
          </a:p>
        </p:txBody>
      </p:sp>
      <p:pic>
        <p:nvPicPr>
          <p:cNvPr id="4" name="Picture 3" descr="ACOGlogo70.gif"/>
          <p:cNvPicPr>
            <a:picLocks noChangeAspect="1"/>
          </p:cNvPicPr>
          <p:nvPr/>
        </p:nvPicPr>
        <p:blipFill>
          <a:blip r:embed="rId3"/>
          <a:stretch>
            <a:fillRect/>
          </a:stretch>
        </p:blipFill>
        <p:spPr>
          <a:xfrm>
            <a:off x="228601" y="1752601"/>
            <a:ext cx="1038225" cy="1019174"/>
          </a:xfrm>
          <a:prstGeom prst="rect">
            <a:avLst/>
          </a:prstGeom>
        </p:spPr>
      </p:pic>
      <p:sp>
        <p:nvSpPr>
          <p:cNvPr id="6" name="TextBox 5"/>
          <p:cNvSpPr txBox="1"/>
          <p:nvPr/>
        </p:nvSpPr>
        <p:spPr>
          <a:xfrm>
            <a:off x="8636000" y="6359525"/>
            <a:ext cx="313044" cy="369332"/>
          </a:xfrm>
          <a:prstGeom prst="rect">
            <a:avLst/>
          </a:prstGeom>
          <a:noFill/>
        </p:spPr>
        <p:txBody>
          <a:bodyPr wrap="none" rtlCol="0">
            <a:spAutoFit/>
          </a:bodyPr>
          <a:lstStyle/>
          <a:p>
            <a:r>
              <a:rPr lang="en-US" dirty="0" smtClean="0"/>
              <a:t>8</a:t>
            </a:r>
            <a:endParaRPr lang="en-US" dirty="0"/>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617844" y="276305"/>
            <a:ext cx="1003300" cy="63809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6094412"/>
            <a:ext cx="7493000" cy="523220"/>
          </a:xfrm>
          <a:prstGeom prst="rect">
            <a:avLst/>
          </a:prstGeom>
          <a:noFill/>
        </p:spPr>
        <p:txBody>
          <a:bodyPr wrap="square" rtlCol="0">
            <a:spAutoFit/>
          </a:bodyPr>
          <a:lstStyle/>
          <a:p>
            <a:r>
              <a:rPr lang="en-US" sz="1400" dirty="0" smtClean="0"/>
              <a:t>Executive Summary: Hypertension in Pregnancy, American College of Obstetricians and Gynecologist, </a:t>
            </a:r>
            <a:r>
              <a:rPr lang="en-US" sz="1400" dirty="0" err="1" smtClean="0"/>
              <a:t>Obstet</a:t>
            </a:r>
            <a:r>
              <a:rPr lang="en-US" sz="1400" dirty="0" smtClean="0"/>
              <a:t> </a:t>
            </a:r>
            <a:r>
              <a:rPr lang="en-US" sz="1400" dirty="0" err="1" smtClean="0"/>
              <a:t>Gynecol</a:t>
            </a:r>
            <a:r>
              <a:rPr lang="en-US" sz="1400" dirty="0" smtClean="0"/>
              <a:t> 2013;122:1122-31. </a:t>
            </a:r>
            <a:r>
              <a:rPr lang="en-US" sz="1400" dirty="0"/>
              <a:t>C</a:t>
            </a:r>
            <a:r>
              <a:rPr lang="en-US" sz="1400" dirty="0" smtClean="0"/>
              <a:t>opyright permission received.</a:t>
            </a:r>
            <a:endParaRPr lang="en-US" sz="1400" dirty="0"/>
          </a:p>
        </p:txBody>
      </p:sp>
      <p:sp>
        <p:nvSpPr>
          <p:cNvPr id="7" name="TextBox 6"/>
          <p:cNvSpPr txBox="1"/>
          <p:nvPr/>
        </p:nvSpPr>
        <p:spPr>
          <a:xfrm>
            <a:off x="8686800" y="6317734"/>
            <a:ext cx="313044" cy="369332"/>
          </a:xfrm>
          <a:prstGeom prst="rect">
            <a:avLst/>
          </a:prstGeom>
          <a:noFill/>
        </p:spPr>
        <p:txBody>
          <a:bodyPr wrap="none" rtlCol="0">
            <a:spAutoFit/>
          </a:bodyPr>
          <a:lstStyle/>
          <a:p>
            <a:r>
              <a:rPr lang="en-US" dirty="0" smtClean="0"/>
              <a:t>9</a:t>
            </a:r>
            <a:endParaRPr lang="en-US" dirty="0"/>
          </a:p>
        </p:txBody>
      </p:sp>
      <p:sp>
        <p:nvSpPr>
          <p:cNvPr id="8" name="Title 7"/>
          <p:cNvSpPr>
            <a:spLocks noGrp="1"/>
          </p:cNvSpPr>
          <p:nvPr>
            <p:ph type="title"/>
          </p:nvPr>
        </p:nvSpPr>
        <p:spPr>
          <a:xfrm>
            <a:off x="1625600" y="174441"/>
            <a:ext cx="6019800" cy="638096"/>
          </a:xfrm>
        </p:spPr>
        <p:txBody>
          <a:bodyPr/>
          <a:lstStyle/>
          <a:p>
            <a:r>
              <a:rPr lang="en-US" dirty="0" smtClean="0"/>
              <a:t>Diagnosis Criteria for Preeclampsia</a:t>
            </a:r>
            <a:endParaRPr lang="en-US" dirty="0"/>
          </a:p>
        </p:txBody>
      </p:sp>
      <p:pic>
        <p:nvPicPr>
          <p:cNvPr id="10" name="Picture 9" descr="Screen Shot 2013-11-06 at 1.43.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12537"/>
            <a:ext cx="8305800" cy="5281876"/>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4441"/>
            <a:ext cx="1003300" cy="63809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MQCC PIH definitions 11-4">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65"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25211</TotalTime>
  <Words>7513</Words>
  <Application>Microsoft Macintosh PowerPoint</Application>
  <PresentationFormat>On-screen Show (4:3)</PresentationFormat>
  <Paragraphs>1020</Paragraphs>
  <Slides>73</Slides>
  <Notes>51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73</vt:i4>
      </vt:variant>
    </vt:vector>
  </HeadingPairs>
  <TitlesOfParts>
    <vt:vector size="77" baseType="lpstr">
      <vt:lpstr>CMQCC PIH definitions 11-4</vt:lpstr>
      <vt:lpstr>PowerPoint.Show.8</vt:lpstr>
      <vt:lpstr>Chart</vt:lpstr>
      <vt:lpstr>Document</vt:lpstr>
      <vt:lpstr>Instructions:</vt:lpstr>
      <vt:lpstr>Generic Slide</vt:lpstr>
      <vt:lpstr>Improving Health Care Response to Preeclampsia: A California Quality Improvement Toolkit</vt:lpstr>
      <vt:lpstr>PowerPoint Presentation</vt:lpstr>
      <vt:lpstr>PowerPoint Presentation</vt:lpstr>
      <vt:lpstr>PowerPoint Presentation</vt:lpstr>
      <vt:lpstr>CA-PAMR: Chance to Alter Outcome  Grouped Cause of Death; 2002-2004 (N=145)</vt:lpstr>
      <vt:lpstr> </vt:lpstr>
      <vt:lpstr>Diagnosis Criteria for Preeclampsia</vt:lpstr>
      <vt:lpstr>Diagnosis of Severe Preeclampsia </vt:lpstr>
      <vt:lpstr>However…</vt:lpstr>
      <vt:lpstr>Hemolysis, Elevated Liver Enzymes, and Low Platelets Syndrome  (HELLP) and Eclampsia</vt:lpstr>
      <vt:lpstr>The Deadly Triad</vt:lpstr>
      <vt:lpstr>Spectrum of Preeclampsia </vt:lpstr>
      <vt:lpstr>Key Clinical Pearl</vt:lpstr>
      <vt:lpstr>Key Clinical Pearl </vt:lpstr>
      <vt:lpstr>Laboratory Evaluation of Preeclampsia</vt:lpstr>
      <vt:lpstr>ACOG Executive Summary on Hypertension In Pregnancy, Nov 2013 </vt:lpstr>
      <vt:lpstr>ACOG Executive Summary on Hypertension  In Pregnancy, Nov 2013 </vt:lpstr>
      <vt:lpstr>Maternal Morbidity and Mortality: Preeclampsia</vt:lpstr>
      <vt:lpstr>CA-PAMR Causes of Death (Top 5), 2002-2004</vt:lpstr>
      <vt:lpstr>PowerPoint Presentation</vt:lpstr>
      <vt:lpstr>PowerPoint Presentation</vt:lpstr>
      <vt:lpstr>CA-PAMR Final Cause of Death Among Preeclampsia Cases, 2002-2004 (n=25) </vt:lpstr>
      <vt:lpstr>Cause of U.S. Maternal Mortality</vt:lpstr>
      <vt:lpstr>PowerPoint Presentation</vt:lpstr>
      <vt:lpstr>Preeclampsia Mortality Rates  in California and UK </vt:lpstr>
      <vt:lpstr>Gestational Age Groups of CA-PAMR Deaths, 2002 to 2004 </vt:lpstr>
      <vt:lpstr>PowerPoint Presentation</vt:lpstr>
      <vt:lpstr>Expectant Management in Pregnancies with Severe Preeclampsia &lt; 34 Weeks Gestation</vt:lpstr>
      <vt:lpstr>PowerPoint Presentation</vt:lpstr>
      <vt:lpstr>PowerPoint Presentation</vt:lpstr>
      <vt:lpstr>Expectant Management of Pregnancies  &lt; 34 Weeks Gestation(From CMQCC Preeclampsia Toolkit, 2013) </vt:lpstr>
      <vt:lpstr>PowerPoint Presentation</vt:lpstr>
      <vt:lpstr>Management of Suspected Severe  Preeclampsia &lt; 34 Weeks Gestation</vt:lpstr>
      <vt:lpstr>PowerPoint Presentation</vt:lpstr>
      <vt:lpstr>Factors Associated with Maternal Morbidities in both Developing and Developed Countries</vt:lpstr>
      <vt:lpstr>PowerPoint Presentation</vt:lpstr>
      <vt:lpstr>Key Clinical Pearl</vt:lpstr>
      <vt:lpstr>Preeclampsia Early Recognition Tool</vt:lpstr>
      <vt:lpstr>Clinical Signs to Watch for:</vt:lpstr>
      <vt:lpstr>Eclampsia</vt:lpstr>
      <vt:lpstr>Characterization of Symptoms Immediately Preceding Eclampsia</vt:lpstr>
      <vt:lpstr>Preeclampsia Toolkit Treatment Recommendations</vt:lpstr>
      <vt:lpstr>Preeclampsia Toolkit BP Treatment Recommendations</vt:lpstr>
      <vt:lpstr>PowerPoint Presentation</vt:lpstr>
      <vt:lpstr>PowerPoint Presentation</vt:lpstr>
      <vt:lpstr>Key Clinical Pearl</vt:lpstr>
      <vt:lpstr>Labor and Delivery Medication Box and Dose Guidelines for Severe Preeclampsia  and Eclampsia</vt:lpstr>
      <vt:lpstr>PowerPoint Presentation</vt:lpstr>
      <vt:lpstr>Hypertensive Medication Administration Oral v. IV</vt:lpstr>
      <vt:lpstr>Hypertensive Medication Administration  Oral versus IV</vt:lpstr>
      <vt:lpstr>ACOG Protocol for Hydralazine Treatment</vt:lpstr>
      <vt:lpstr>Magnesium Sulfate</vt:lpstr>
      <vt:lpstr>Magnesium Sulfate in the Management  of Preeclampsia</vt:lpstr>
      <vt:lpstr>Recommendations for Women  Who Should Be Treated With Magnesium</vt:lpstr>
      <vt:lpstr>Key Clinical Pearl</vt:lpstr>
      <vt:lpstr>Key Clinical Pearl</vt:lpstr>
      <vt:lpstr>Timing of Pregnancy-Related Deaths,  CA-PAMR, 2002 to 2004</vt:lpstr>
      <vt:lpstr>Postpartum Case Study</vt:lpstr>
      <vt:lpstr>Postpartum Case Study (continued) Status on Admission</vt:lpstr>
      <vt:lpstr>Postpartum Case Study (continued) Course in Labor</vt:lpstr>
      <vt:lpstr>Postpartum Case Study (continued)  Post-op Day # 3</vt:lpstr>
      <vt:lpstr>Postpartum Case Study (continued) Post Discharge</vt:lpstr>
      <vt:lpstr>Postpartum Case Study (continued) Post-op Day 6 to 9</vt:lpstr>
      <vt:lpstr>Late Postpartum Eclampsia</vt:lpstr>
      <vt:lpstr>Eclampsia: Observations  from 67 recent cases </vt:lpstr>
      <vt:lpstr>Eclampsia: Maternal-Perinatal Outcome In 254 Consecutive Cases </vt:lpstr>
      <vt:lpstr>Key Clinical Pearls</vt:lpstr>
      <vt:lpstr>Patient Education Materials</vt:lpstr>
      <vt:lpstr>Key Clinical Pearls</vt:lpstr>
      <vt:lpstr>Getting The Job Done in Your Institution </vt:lpstr>
      <vt:lpstr>For More Information and to  Download the  Toolkit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MCCPOP 2013 Potpourri (Mid-Coastal California Perinatal Outreach Program) January 24, 2013 Monterey, California</dc:title>
  <dc:creator>Nancy  Peterson</dc:creator>
  <cp:lastModifiedBy>Valerie Cape</cp:lastModifiedBy>
  <cp:revision>431</cp:revision>
  <cp:lastPrinted>2013-12-19T22:58:36Z</cp:lastPrinted>
  <dcterms:created xsi:type="dcterms:W3CDTF">2013-08-02T04:01:24Z</dcterms:created>
  <dcterms:modified xsi:type="dcterms:W3CDTF">2014-02-01T00:57:34Z</dcterms:modified>
</cp:coreProperties>
</file>