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63"/>
  </p:notesMasterIdLst>
  <p:handoutMasterIdLst>
    <p:handoutMasterId r:id="rId64"/>
  </p:handoutMasterIdLst>
  <p:sldIdLst>
    <p:sldId id="260" r:id="rId2"/>
    <p:sldId id="261" r:id="rId3"/>
    <p:sldId id="270" r:id="rId4"/>
    <p:sldId id="271" r:id="rId5"/>
    <p:sldId id="272" r:id="rId6"/>
    <p:sldId id="365" r:id="rId7"/>
    <p:sldId id="273" r:id="rId8"/>
    <p:sldId id="364" r:id="rId9"/>
    <p:sldId id="275" r:id="rId10"/>
    <p:sldId id="276" r:id="rId11"/>
    <p:sldId id="277" r:id="rId12"/>
    <p:sldId id="279" r:id="rId13"/>
    <p:sldId id="282" r:id="rId14"/>
    <p:sldId id="286" r:id="rId15"/>
    <p:sldId id="287" r:id="rId16"/>
    <p:sldId id="288" r:id="rId17"/>
    <p:sldId id="289" r:id="rId18"/>
    <p:sldId id="291" r:id="rId19"/>
    <p:sldId id="304" r:id="rId20"/>
    <p:sldId id="292" r:id="rId21"/>
    <p:sldId id="294" r:id="rId22"/>
    <p:sldId id="305" r:id="rId23"/>
    <p:sldId id="361" r:id="rId24"/>
    <p:sldId id="303" r:id="rId25"/>
    <p:sldId id="301" r:id="rId26"/>
    <p:sldId id="306" r:id="rId27"/>
    <p:sldId id="307" r:id="rId28"/>
    <p:sldId id="298" r:id="rId29"/>
    <p:sldId id="308" r:id="rId30"/>
    <p:sldId id="311" r:id="rId31"/>
    <p:sldId id="309" r:id="rId32"/>
    <p:sldId id="310" r:id="rId33"/>
    <p:sldId id="312" r:id="rId34"/>
    <p:sldId id="314" r:id="rId35"/>
    <p:sldId id="315" r:id="rId36"/>
    <p:sldId id="317" r:id="rId37"/>
    <p:sldId id="322" r:id="rId38"/>
    <p:sldId id="323" r:id="rId39"/>
    <p:sldId id="324" r:id="rId40"/>
    <p:sldId id="325" r:id="rId41"/>
    <p:sldId id="329" r:id="rId42"/>
    <p:sldId id="363" r:id="rId43"/>
    <p:sldId id="333" r:id="rId44"/>
    <p:sldId id="334" r:id="rId45"/>
    <p:sldId id="335" r:id="rId46"/>
    <p:sldId id="338" r:id="rId47"/>
    <p:sldId id="339" r:id="rId48"/>
    <p:sldId id="340" r:id="rId49"/>
    <p:sldId id="343" r:id="rId50"/>
    <p:sldId id="344" r:id="rId51"/>
    <p:sldId id="345" r:id="rId52"/>
    <p:sldId id="347" r:id="rId53"/>
    <p:sldId id="348" r:id="rId54"/>
    <p:sldId id="366" r:id="rId55"/>
    <p:sldId id="349" r:id="rId56"/>
    <p:sldId id="350" r:id="rId57"/>
    <p:sldId id="351" r:id="rId58"/>
    <p:sldId id="352" r:id="rId59"/>
    <p:sldId id="353" r:id="rId60"/>
    <p:sldId id="358" r:id="rId61"/>
    <p:sldId id="360" r:id="rId62"/>
  </p:sldIdLst>
  <p:sldSz cx="12192000" cy="6858000"/>
  <p:notesSz cx="9363075" cy="7077075"/>
  <p:custDataLst>
    <p:tags r:id="rId65"/>
  </p:custDataLst>
  <p:defaultTextStyle>
    <a:defPPr>
      <a:defRPr lang="en-US"/>
    </a:defPPr>
    <a:lvl1pPr algn="ctr"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t Trial" initials="JT" lastIdx="1" clrIdx="0">
    <p:extLst>
      <p:ext uri="{19B8F6BF-5375-455C-9EA6-DF929625EA0E}">
        <p15:presenceInfo xmlns:p15="http://schemas.microsoft.com/office/powerpoint/2012/main" userId="635924d02a71143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9004"/>
    <a:srgbClr val="E3E3E3"/>
    <a:srgbClr val="E1E1E1"/>
    <a:srgbClr val="FFFFFF"/>
    <a:srgbClr val="FF8200"/>
    <a:srgbClr val="D74D2B"/>
    <a:srgbClr val="DC632C"/>
    <a:srgbClr val="C95C2E"/>
    <a:srgbClr val="DA632C"/>
    <a:srgbClr val="E86A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68" autoAdjust="0"/>
    <p:restoredTop sz="57143" autoAdjust="0"/>
  </p:normalViewPr>
  <p:slideViewPr>
    <p:cSldViewPr>
      <p:cViewPr varScale="1">
        <p:scale>
          <a:sx n="128" d="100"/>
          <a:sy n="128" d="100"/>
        </p:scale>
        <p:origin x="600"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6616"/>
    </p:cViewPr>
  </p:sorterViewPr>
  <p:notesViewPr>
    <p:cSldViewPr>
      <p:cViewPr varScale="1">
        <p:scale>
          <a:sx n="105" d="100"/>
          <a:sy n="105" d="100"/>
        </p:scale>
        <p:origin x="738"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328947368421"/>
          <c:y val="3.9925373134328361E-2"/>
          <c:w val="0.87150219298245613"/>
          <c:h val="0.51446272574137186"/>
        </c:manualLayout>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Pt>
            <c:idx val="0"/>
            <c:invertIfNegative val="0"/>
            <c:bubble3D val="0"/>
            <c:spPr>
              <a:pattFill prst="dkHorz">
                <a:fgClr>
                  <a:srgbClr val="FF0000"/>
                </a:fgClr>
                <a:bgClr>
                  <a:schemeClr val="bg1"/>
                </a:bgClr>
              </a:pattFill>
              <a:ln>
                <a:noFill/>
              </a:ln>
              <a:effectLst>
                <a:innerShdw blurRad="114300">
                  <a:schemeClr val="accent1"/>
                </a:innerShdw>
              </a:effectLst>
            </c:spPr>
            <c:extLst>
              <c:ext xmlns:c16="http://schemas.microsoft.com/office/drawing/2014/chart" uri="{C3380CC4-5D6E-409C-BE32-E72D297353CC}">
                <c16:uniqueId val="{00000001-394B-BF4C-A355-90C2AEC4DB9C}"/>
              </c:ext>
            </c:extLst>
          </c:dPt>
          <c:dPt>
            <c:idx val="5"/>
            <c:invertIfNegative val="0"/>
            <c:bubble3D val="0"/>
            <c:spPr>
              <a:pattFill prst="dkHorz">
                <a:fgClr>
                  <a:schemeClr val="accent6">
                    <a:lumMod val="75000"/>
                  </a:schemeClr>
                </a:fgClr>
                <a:bgClr>
                  <a:schemeClr val="bg1"/>
                </a:bgClr>
              </a:pattFill>
              <a:ln>
                <a:noFill/>
              </a:ln>
              <a:effectLst>
                <a:innerShdw blurRad="114300">
                  <a:schemeClr val="accent1"/>
                </a:innerShdw>
              </a:effectLst>
            </c:spPr>
            <c:extLst>
              <c:ext xmlns:c16="http://schemas.microsoft.com/office/drawing/2014/chart" uri="{C3380CC4-5D6E-409C-BE32-E72D297353CC}">
                <c16:uniqueId val="{00000003-394B-BF4C-A355-90C2AEC4DB9C}"/>
              </c:ext>
            </c:extLst>
          </c:dPt>
          <c:dPt>
            <c:idx val="6"/>
            <c:invertIfNegative val="0"/>
            <c:bubble3D val="0"/>
            <c:spPr>
              <a:pattFill prst="dkHorz">
                <a:fgClr>
                  <a:schemeClr val="accent6">
                    <a:lumMod val="75000"/>
                  </a:schemeClr>
                </a:fgClr>
                <a:bgClr>
                  <a:schemeClr val="bg1"/>
                </a:bgClr>
              </a:pattFill>
              <a:ln>
                <a:noFill/>
              </a:ln>
              <a:effectLst>
                <a:innerShdw blurRad="114300">
                  <a:schemeClr val="accent1"/>
                </a:innerShdw>
              </a:effectLst>
            </c:spPr>
            <c:extLst>
              <c:ext xmlns:c16="http://schemas.microsoft.com/office/drawing/2014/chart" uri="{C3380CC4-5D6E-409C-BE32-E72D297353CC}">
                <c16:uniqueId val="{00000005-394B-BF4C-A355-90C2AEC4DB9C}"/>
              </c:ext>
            </c:extLst>
          </c:dPt>
          <c:dPt>
            <c:idx val="7"/>
            <c:invertIfNegative val="0"/>
            <c:bubble3D val="0"/>
            <c:spPr>
              <a:pattFill prst="dkHorz">
                <a:fgClr>
                  <a:schemeClr val="accent6">
                    <a:lumMod val="75000"/>
                  </a:schemeClr>
                </a:fgClr>
                <a:bgClr>
                  <a:schemeClr val="bg1"/>
                </a:bgClr>
              </a:pattFill>
              <a:ln>
                <a:noFill/>
              </a:ln>
              <a:effectLst>
                <a:innerShdw blurRad="114300">
                  <a:schemeClr val="accent1"/>
                </a:innerShdw>
              </a:effectLst>
            </c:spPr>
            <c:extLst>
              <c:ext xmlns:c16="http://schemas.microsoft.com/office/drawing/2014/chart" uri="{C3380CC4-5D6E-409C-BE32-E72D297353CC}">
                <c16:uniqueId val="{00000007-394B-BF4C-A355-90C2AEC4DB9C}"/>
              </c:ext>
            </c:extLst>
          </c:dPt>
          <c:dPt>
            <c:idx val="8"/>
            <c:invertIfNegative val="0"/>
            <c:bubble3D val="0"/>
            <c:spPr>
              <a:pattFill prst="dkHorz">
                <a:fgClr>
                  <a:schemeClr val="accent6">
                    <a:lumMod val="75000"/>
                  </a:schemeClr>
                </a:fgClr>
                <a:bgClr>
                  <a:schemeClr val="bg1"/>
                </a:bgClr>
              </a:pattFill>
              <a:ln>
                <a:noFill/>
              </a:ln>
              <a:effectLst>
                <a:innerShdw blurRad="114300">
                  <a:schemeClr val="accent1"/>
                </a:innerShdw>
              </a:effectLst>
            </c:spPr>
            <c:extLst>
              <c:ext xmlns:c16="http://schemas.microsoft.com/office/drawing/2014/chart" uri="{C3380CC4-5D6E-409C-BE32-E72D297353CC}">
                <c16:uniqueId val="{00000009-394B-BF4C-A355-90C2AEC4DB9C}"/>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Sheet1!$A$14:$A$22</c:f>
              <c:strCache>
                <c:ptCount val="9"/>
                <c:pt idx="0">
                  <c:v>Infection</c:v>
                </c:pt>
                <c:pt idx="1">
                  <c:v>Hemorrhage</c:v>
                </c:pt>
                <c:pt idx="2">
                  <c:v>Pulmonary Embolism</c:v>
                </c:pt>
                <c:pt idx="3">
                  <c:v>Hypertensive Disorders</c:v>
                </c:pt>
                <c:pt idx="4">
                  <c:v>Amniotic Fluid Embolism</c:v>
                </c:pt>
                <c:pt idx="5">
                  <c:v>Cardiovascular Conditions</c:v>
                </c:pt>
                <c:pt idx="6">
                  <c:v>Cardiomyopathy</c:v>
                </c:pt>
                <c:pt idx="7">
                  <c:v>Cerebrovascular Accident</c:v>
                </c:pt>
                <c:pt idx="8">
                  <c:v>Other Medical Conditions</c:v>
                </c:pt>
              </c:strCache>
            </c:strRef>
          </c:cat>
          <c:val>
            <c:numRef>
              <c:f>Sheet1!$B$14:$B$22</c:f>
              <c:numCache>
                <c:formatCode>General</c:formatCode>
                <c:ptCount val="9"/>
                <c:pt idx="0">
                  <c:v>12.7</c:v>
                </c:pt>
                <c:pt idx="1">
                  <c:v>11.4</c:v>
                </c:pt>
                <c:pt idx="2">
                  <c:v>9.1999999999999993</c:v>
                </c:pt>
                <c:pt idx="3">
                  <c:v>7.4</c:v>
                </c:pt>
                <c:pt idx="4">
                  <c:v>5.5</c:v>
                </c:pt>
                <c:pt idx="5">
                  <c:v>15.5</c:v>
                </c:pt>
                <c:pt idx="6">
                  <c:v>11</c:v>
                </c:pt>
                <c:pt idx="7">
                  <c:v>6.6</c:v>
                </c:pt>
                <c:pt idx="8">
                  <c:v>14.5</c:v>
                </c:pt>
              </c:numCache>
            </c:numRef>
          </c:val>
          <c:extLst>
            <c:ext xmlns:c16="http://schemas.microsoft.com/office/drawing/2014/chart" uri="{C3380CC4-5D6E-409C-BE32-E72D297353CC}">
              <c16:uniqueId val="{0000000A-394B-BF4C-A355-90C2AEC4DB9C}"/>
            </c:ext>
          </c:extLst>
        </c:ser>
        <c:dLbls>
          <c:dLblPos val="outEnd"/>
          <c:showLegendKey val="0"/>
          <c:showVal val="1"/>
          <c:showCatName val="0"/>
          <c:showSerName val="0"/>
          <c:showPercent val="0"/>
          <c:showBubbleSize val="0"/>
        </c:dLbls>
        <c:gapWidth val="164"/>
        <c:overlap val="-22"/>
        <c:axId val="652238847"/>
        <c:axId val="652240479"/>
      </c:barChart>
      <c:catAx>
        <c:axId val="652238847"/>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52240479"/>
        <c:crosses val="autoZero"/>
        <c:auto val="1"/>
        <c:lblAlgn val="ctr"/>
        <c:lblOffset val="100"/>
        <c:noMultiLvlLbl val="0"/>
      </c:catAx>
      <c:valAx>
        <c:axId val="652240479"/>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dirty="0"/>
                  <a:t>Pregnancy</a:t>
                </a:r>
                <a:r>
                  <a:rPr lang="en-US" sz="1800" baseline="0" dirty="0"/>
                  <a:t>-related deaths (%)</a:t>
                </a:r>
                <a:endParaRPr lang="en-US" sz="1800" dirty="0"/>
              </a:p>
            </c:rich>
          </c:tx>
          <c:layout>
            <c:manualLayout>
              <c:xMode val="edge"/>
              <c:yMode val="edge"/>
              <c:x val="3.6432431965741127E-2"/>
              <c:y val="3.1725232107180632E-3"/>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52238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0.19507</cdr:x>
      <cdr:y>0.03756</cdr:y>
    </cdr:from>
    <cdr:to>
      <cdr:x>0.5253</cdr:x>
      <cdr:y>0.11972</cdr:y>
    </cdr:to>
    <cdr:sp macro="" textlink="">
      <cdr:nvSpPr>
        <cdr:cNvPr id="2" name="TextBox 1">
          <a:extLst xmlns:a="http://schemas.openxmlformats.org/drawingml/2006/main">
            <a:ext uri="{FF2B5EF4-FFF2-40B4-BE49-F238E27FC236}">
              <a16:creationId xmlns:a16="http://schemas.microsoft.com/office/drawing/2014/main" id="{7BF94893-1F0D-B643-9529-754E4CF08484}"/>
            </a:ext>
          </a:extLst>
        </cdr:cNvPr>
        <cdr:cNvSpPr txBox="1"/>
      </cdr:nvSpPr>
      <cdr:spPr>
        <a:xfrm xmlns:a="http://schemas.openxmlformats.org/drawingml/2006/main">
          <a:off x="2029692" y="221672"/>
          <a:ext cx="3435927" cy="4849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Primarily Obstetric Causes</a:t>
          </a:r>
        </a:p>
      </cdr:txBody>
    </cdr:sp>
  </cdr:relSizeAnchor>
  <cdr:relSizeAnchor xmlns:cdr="http://schemas.openxmlformats.org/drawingml/2006/chartDrawing">
    <cdr:from>
      <cdr:x>0.14181</cdr:x>
      <cdr:y>0.12911</cdr:y>
    </cdr:from>
    <cdr:to>
      <cdr:x>0.55193</cdr:x>
      <cdr:y>0.12911</cdr:y>
    </cdr:to>
    <cdr:cxnSp macro="">
      <cdr:nvCxnSpPr>
        <cdr:cNvPr id="5" name="Straight Connector 4">
          <a:extLst xmlns:a="http://schemas.openxmlformats.org/drawingml/2006/main">
            <a:ext uri="{FF2B5EF4-FFF2-40B4-BE49-F238E27FC236}">
              <a16:creationId xmlns:a16="http://schemas.microsoft.com/office/drawing/2014/main" id="{0808DC83-8E7F-614C-B847-37433D475AC1}"/>
            </a:ext>
          </a:extLst>
        </cdr:cNvPr>
        <cdr:cNvCxnSpPr/>
      </cdr:nvCxnSpPr>
      <cdr:spPr>
        <a:xfrm xmlns:a="http://schemas.openxmlformats.org/drawingml/2006/main">
          <a:off x="1475509" y="762000"/>
          <a:ext cx="4267200" cy="0"/>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0.63981</cdr:x>
      <cdr:y>0.0436</cdr:y>
    </cdr:from>
    <cdr:to>
      <cdr:x>0.95007</cdr:x>
      <cdr:y>0.0436</cdr:y>
    </cdr:to>
    <cdr:cxnSp macro="">
      <cdr:nvCxnSpPr>
        <cdr:cNvPr id="6" name="Straight Connector 5">
          <a:extLst xmlns:a="http://schemas.openxmlformats.org/drawingml/2006/main">
            <a:ext uri="{FF2B5EF4-FFF2-40B4-BE49-F238E27FC236}">
              <a16:creationId xmlns:a16="http://schemas.microsoft.com/office/drawing/2014/main" id="{EB64B7EA-4145-254A-AC3C-7D8F2378574B}"/>
            </a:ext>
          </a:extLst>
        </cdr:cNvPr>
        <cdr:cNvCxnSpPr/>
      </cdr:nvCxnSpPr>
      <cdr:spPr>
        <a:xfrm xmlns:a="http://schemas.openxmlformats.org/drawingml/2006/main">
          <a:off x="6657110" y="255545"/>
          <a:ext cx="3228108" cy="0"/>
        </a:xfrm>
        <a:prstGeom xmlns:a="http://schemas.openxmlformats.org/drawingml/2006/main" prst="line">
          <a:avLst/>
        </a:prstGeom>
        <a:ln xmlns:a="http://schemas.openxmlformats.org/drawingml/2006/main" w="38100">
          <a:solidFill>
            <a:schemeClr val="accent6">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0.89752</cdr:y>
    </cdr:from>
    <cdr:to>
      <cdr:x>0.39474</cdr:x>
      <cdr:y>1</cdr:y>
    </cdr:to>
    <cdr:sp macro="" textlink="">
      <cdr:nvSpPr>
        <cdr:cNvPr id="7" name="TextBox 8">
          <a:extLst xmlns:a="http://schemas.openxmlformats.org/drawingml/2006/main">
            <a:ext uri="{FF2B5EF4-FFF2-40B4-BE49-F238E27FC236}">
              <a16:creationId xmlns:a16="http://schemas.microsoft.com/office/drawing/2014/main" id="{77D477C0-5459-A743-B381-A087CC31BFF2}"/>
            </a:ext>
          </a:extLst>
        </cdr:cNvPr>
        <cdr:cNvSpPr txBox="1"/>
      </cdr:nvSpPr>
      <cdr:spPr>
        <a:xfrm xmlns:a="http://schemas.openxmlformats.org/drawingml/2006/main">
          <a:off x="0" y="4797623"/>
          <a:ext cx="4572000"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ctr"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xmlns:a="http://schemas.openxmlformats.org/drawingml/2006/main">
          <a:pPr algn="l"/>
          <a:r>
            <a:rPr lang="en-US" sz="1400" dirty="0" err="1"/>
            <a:t>Creanga</a:t>
          </a:r>
          <a:r>
            <a:rPr lang="en-US" sz="1400" dirty="0"/>
            <a:t> </a:t>
          </a:r>
          <a:r>
            <a:rPr lang="en-US" sz="1400" dirty="0" err="1"/>
            <a:t>etal</a:t>
          </a:r>
          <a:r>
            <a:rPr lang="en-US" sz="1400" dirty="0"/>
            <a:t>. </a:t>
          </a:r>
          <a:r>
            <a:rPr lang="en-US" sz="1400" dirty="0" err="1"/>
            <a:t>Obstet</a:t>
          </a:r>
          <a:r>
            <a:rPr lang="en-US" sz="1400" dirty="0"/>
            <a:t> </a:t>
          </a:r>
          <a:r>
            <a:rPr lang="en-US" sz="1400" dirty="0" err="1"/>
            <a:t>Gynecol</a:t>
          </a:r>
          <a:r>
            <a:rPr lang="en-US" sz="1400" dirty="0"/>
            <a:t> </a:t>
          </a:r>
          <a:br>
            <a:rPr lang="en-US" sz="1400" dirty="0"/>
          </a:br>
          <a:r>
            <a:rPr lang="en-US" sz="1400" dirty="0"/>
            <a:t>2017 130:366-73</a:t>
          </a: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hdr" sz="quarter"/>
          </p:nvPr>
        </p:nvSpPr>
        <p:spPr bwMode="auto">
          <a:xfrm>
            <a:off x="1"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643075" name="Rectangle 3"/>
          <p:cNvSpPr>
            <a:spLocks noGrp="1" noChangeArrowheads="1"/>
          </p:cNvSpPr>
          <p:nvPr>
            <p:ph type="dt" sz="quarter" idx="1"/>
          </p:nvPr>
        </p:nvSpPr>
        <p:spPr bwMode="auto">
          <a:xfrm>
            <a:off x="5303505"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r" defTabSz="939411" eaLnBrk="1" hangingPunct="1">
              <a:defRPr sz="1200">
                <a:latin typeface="Arial" pitchFamily="4" charset="0"/>
                <a:ea typeface="+mn-ea"/>
                <a:cs typeface="+mn-cs"/>
              </a:defRPr>
            </a:lvl1pPr>
          </a:lstStyle>
          <a:p>
            <a:pPr>
              <a:defRPr/>
            </a:pPr>
            <a:endParaRPr lang="en-US" dirty="0"/>
          </a:p>
        </p:txBody>
      </p:sp>
      <p:sp>
        <p:nvSpPr>
          <p:cNvPr id="643076" name="Rectangle 4"/>
          <p:cNvSpPr>
            <a:spLocks noGrp="1" noChangeArrowheads="1"/>
          </p:cNvSpPr>
          <p:nvPr>
            <p:ph type="ftr" sz="quarter" idx="2"/>
          </p:nvPr>
        </p:nvSpPr>
        <p:spPr bwMode="auto">
          <a:xfrm>
            <a:off x="1"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643077" name="Rectangle 5"/>
          <p:cNvSpPr>
            <a:spLocks noGrp="1" noChangeArrowheads="1"/>
          </p:cNvSpPr>
          <p:nvPr>
            <p:ph type="sldNum" sz="quarter" idx="3"/>
          </p:nvPr>
        </p:nvSpPr>
        <p:spPr bwMode="auto">
          <a:xfrm>
            <a:off x="5303505"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r" defTabSz="939411" eaLnBrk="1" hangingPunct="1">
              <a:defRPr sz="1200"/>
            </a:lvl1pPr>
          </a:lstStyle>
          <a:p>
            <a:fld id="{E7E92CF9-7285-F844-B8C3-E8AC67ECD420}" type="slidenum">
              <a:rPr lang="en-US" altLang="en-US"/>
              <a:pPr/>
              <a:t>‹#›</a:t>
            </a:fld>
            <a:endParaRPr lang="en-US" altLang="en-US" dirty="0"/>
          </a:p>
        </p:txBody>
      </p:sp>
    </p:spTree>
    <p:custDataLst>
      <p:tags r:id="rId2"/>
    </p:custDataLst>
    <p:extLst>
      <p:ext uri="{BB962C8B-B14F-4D97-AF65-F5344CB8AC3E}">
        <p14:creationId xmlns:p14="http://schemas.microsoft.com/office/powerpoint/2010/main" val="14774212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30723" name="Rectangle 3"/>
          <p:cNvSpPr>
            <a:spLocks noGrp="1" noChangeArrowheads="1"/>
          </p:cNvSpPr>
          <p:nvPr>
            <p:ph type="dt" idx="1"/>
          </p:nvPr>
        </p:nvSpPr>
        <p:spPr bwMode="auto">
          <a:xfrm>
            <a:off x="5303505"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r" defTabSz="939411" eaLnBrk="1" hangingPunct="1">
              <a:defRPr sz="1200">
                <a:latin typeface="Arial" pitchFamily="4" charset="0"/>
                <a:ea typeface="+mn-ea"/>
                <a:cs typeface="+mn-cs"/>
              </a:defRPr>
            </a:lvl1pPr>
          </a:lstStyle>
          <a:p>
            <a:pPr>
              <a:defRPr/>
            </a:pPr>
            <a:endParaRPr lang="en-US" dirty="0"/>
          </a:p>
        </p:txBody>
      </p:sp>
      <p:sp>
        <p:nvSpPr>
          <p:cNvPr id="36868" name="Rectangle 4"/>
          <p:cNvSpPr>
            <a:spLocks noGrp="1" noRot="1" noChangeAspect="1" noChangeArrowheads="1" noTextEdit="1"/>
          </p:cNvSpPr>
          <p:nvPr>
            <p:ph type="sldImg" idx="2"/>
          </p:nvPr>
        </p:nvSpPr>
        <p:spPr bwMode="auto">
          <a:xfrm>
            <a:off x="2322513" y="530225"/>
            <a:ext cx="4718050" cy="26543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936947" y="3362252"/>
            <a:ext cx="7489181" cy="3184364"/>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1"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30727" name="Rectangle 7"/>
          <p:cNvSpPr>
            <a:spLocks noGrp="1" noChangeArrowheads="1"/>
          </p:cNvSpPr>
          <p:nvPr>
            <p:ph type="sldNum" sz="quarter" idx="5"/>
          </p:nvPr>
        </p:nvSpPr>
        <p:spPr bwMode="auto">
          <a:xfrm>
            <a:off x="5303505"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r" defTabSz="939411" eaLnBrk="1" hangingPunct="1">
              <a:defRPr sz="1200"/>
            </a:lvl1pPr>
          </a:lstStyle>
          <a:p>
            <a:fld id="{5BDC9F66-FAE5-5F48-95EE-ED992B26C4E1}" type="slidenum">
              <a:rPr lang="en-US" altLang="en-US"/>
              <a:pPr/>
              <a:t>‹#›</a:t>
            </a:fld>
            <a:endParaRPr lang="en-US" altLang="en-US" dirty="0"/>
          </a:p>
        </p:txBody>
      </p:sp>
    </p:spTree>
    <p:extLst>
      <p:ext uri="{BB962C8B-B14F-4D97-AF65-F5344CB8AC3E}">
        <p14:creationId xmlns:p14="http://schemas.microsoft.com/office/powerpoint/2010/main" val="72882694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ＭＳ Ｐゴシック" pitchFamily="4" charset="-128"/>
      </a:defRPr>
    </a:lvl1pPr>
    <a:lvl2pPr marL="4572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2pPr>
    <a:lvl3pPr marL="9144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3pPr>
    <a:lvl4pPr marL="13716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4pPr>
    <a:lvl5pPr marL="18288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dirty="0"/>
              <a:t>Title Slide layout</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1</a:t>
            </a:fld>
            <a:endParaRPr lang="en-US" altLang="en-US" dirty="0"/>
          </a:p>
        </p:txBody>
      </p:sp>
    </p:spTree>
    <p:extLst>
      <p:ext uri="{BB962C8B-B14F-4D97-AF65-F5344CB8AC3E}">
        <p14:creationId xmlns:p14="http://schemas.microsoft.com/office/powerpoint/2010/main" val="292096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dirty="0"/>
              <a:t>One column layout</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2</a:t>
            </a:fld>
            <a:endParaRPr lang="en-US" altLang="en-US" dirty="0"/>
          </a:p>
        </p:txBody>
      </p:sp>
    </p:spTree>
    <p:extLst>
      <p:ext uri="{BB962C8B-B14F-4D97-AF65-F5344CB8AC3E}">
        <p14:creationId xmlns:p14="http://schemas.microsoft.com/office/powerpoint/2010/main" val="40335352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145C8BC1-2911-DF47-8EFE-6BD6F18238B3}"/>
              </a:ext>
            </a:extLst>
          </p:cNvPr>
          <p:cNvPicPr>
            <a:picLocks noChangeAspect="1"/>
          </p:cNvPicPr>
          <p:nvPr userDrawn="1"/>
        </p:nvPicPr>
        <p:blipFill>
          <a:blip r:embed="rId3"/>
          <a:stretch>
            <a:fillRect/>
          </a:stretch>
        </p:blipFill>
        <p:spPr>
          <a:xfrm>
            <a:off x="8458200" y="457200"/>
            <a:ext cx="3429000" cy="1257300"/>
          </a:xfrm>
          <a:prstGeom prst="rect">
            <a:avLst/>
          </a:prstGeom>
        </p:spPr>
      </p:pic>
    </p:spTree>
    <p:custDataLst>
      <p:tags r:id="rId1"/>
    </p:custDataLst>
    <p:extLst>
      <p:ext uri="{BB962C8B-B14F-4D97-AF65-F5344CB8AC3E}">
        <p14:creationId xmlns:p14="http://schemas.microsoft.com/office/powerpoint/2010/main" val="2080884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ne column ">
    <p:spTree>
      <p:nvGrpSpPr>
        <p:cNvPr id="1" name=""/>
        <p:cNvGrpSpPr/>
        <p:nvPr/>
      </p:nvGrpSpPr>
      <p:grpSpPr>
        <a:xfrm>
          <a:off x="0" y="0"/>
          <a:ext cx="0" cy="0"/>
          <a:chOff x="0" y="0"/>
          <a:chExt cx="0" cy="0"/>
        </a:xfrm>
      </p:grpSpPr>
      <p:graphicFrame>
        <p:nvGraphicFramePr>
          <p:cNvPr id="1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168193" r:id="rId4" imgW="0" imgH="0" progId="PowerPoint.Show.8">
                  <p:embed/>
                </p:oleObj>
              </mc:Choice>
              <mc:Fallback>
                <p:oleObj r:id="rId4"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609600" y="838200"/>
            <a:ext cx="10363200" cy="914400"/>
          </a:xfrm>
          <a:prstGeom prst="rect">
            <a:avLst/>
          </a:prstGeom>
        </p:spPr>
        <p:txBody>
          <a:bodyPr>
            <a:normAutofit/>
          </a:bodyPr>
          <a:lstStyle>
            <a:lvl1pPr>
              <a:defRPr sz="3600" b="0" i="0">
                <a:latin typeface="+mj-lt"/>
                <a:ea typeface="Roboto Medium" panose="02000000000000000000" pitchFamily="2" charset="0"/>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2"/>
    </p:custDataLst>
    <p:extLst>
      <p:ext uri="{BB962C8B-B14F-4D97-AF65-F5344CB8AC3E}">
        <p14:creationId xmlns:p14="http://schemas.microsoft.com/office/powerpoint/2010/main" val="1652516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609600" y="838200"/>
            <a:ext cx="10363200" cy="914400"/>
          </a:xfrm>
          <a:prstGeom prst="rect">
            <a:avLst/>
          </a:prstGeom>
        </p:spPr>
        <p:txBody>
          <a:bodyPr>
            <a:normAutofit/>
          </a:bodyPr>
          <a:lstStyle>
            <a:lvl1pPr>
              <a:defRPr sz="3600">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550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6390-0004-0847-A9BF-0C03C98EA7C3}"/>
              </a:ext>
            </a:extLst>
          </p:cNvPr>
          <p:cNvSpPr>
            <a:spLocks noGrp="1"/>
          </p:cNvSpPr>
          <p:nvPr>
            <p:ph type="title"/>
          </p:nvPr>
        </p:nvSpPr>
        <p:spPr>
          <a:xfrm>
            <a:off x="609600"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78A212-424B-CD4E-A3ED-B55C9E9C5CC0}"/>
              </a:ext>
            </a:extLst>
          </p:cNvPr>
          <p:cNvSpPr>
            <a:spLocks noGrp="1"/>
          </p:cNvSpPr>
          <p:nvPr>
            <p:ph idx="1" hasCustomPrompt="1"/>
          </p:nvPr>
        </p:nvSpPr>
        <p:spPr>
          <a:xfrm>
            <a:off x="609600" y="1981200"/>
            <a:ext cx="109728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66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87F-6363-B146-A984-D8AC2DAD545A}"/>
              </a:ext>
            </a:extLst>
          </p:cNvPr>
          <p:cNvSpPr>
            <a:spLocks noGrp="1"/>
          </p:cNvSpPr>
          <p:nvPr>
            <p:ph type="title"/>
          </p:nvPr>
        </p:nvSpPr>
        <p:spPr>
          <a:xfrm>
            <a:off x="591671"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AA29B7B-985D-2641-938E-D0DB52F6E6AD}"/>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38BFF8CF-18B1-894D-AC3D-0780DD672E6C}"/>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B5E8678-931E-CD4C-A9BE-39546FF2A5AC}"/>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294765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633110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75437"/>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7" name="Picture 6">
            <a:extLst>
              <a:ext uri="{FF2B5EF4-FFF2-40B4-BE49-F238E27FC236}">
                <a16:creationId xmlns:a16="http://schemas.microsoft.com/office/drawing/2014/main" id="{5F9B57F4-BE5C-504F-809F-A85B6ED8A307}"/>
              </a:ext>
            </a:extLst>
          </p:cNvPr>
          <p:cNvPicPr>
            <a:picLocks noChangeAspect="1"/>
          </p:cNvPicPr>
          <p:nvPr userDrawn="1"/>
        </p:nvPicPr>
        <p:blipFill rotWithShape="1">
          <a:blip r:embed="rId2"/>
          <a:srcRect r="26360" b="54307"/>
          <a:stretch/>
        </p:blipFill>
        <p:spPr>
          <a:xfrm>
            <a:off x="1805848" y="2353645"/>
            <a:ext cx="8681903" cy="1975272"/>
          </a:xfrm>
          <a:prstGeom prst="rect">
            <a:avLst/>
          </a:prstGeom>
        </p:spPr>
      </p:pic>
    </p:spTree>
    <p:extLst>
      <p:ext uri="{BB962C8B-B14F-4D97-AF65-F5344CB8AC3E}">
        <p14:creationId xmlns:p14="http://schemas.microsoft.com/office/powerpoint/2010/main" val="74274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Co-branded mast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DF3F8C24-36DD-0443-AFCF-FDA063A20767}"/>
              </a:ext>
            </a:extLst>
          </p:cNvPr>
          <p:cNvSpPr txBox="1"/>
          <p:nvPr userDrawn="1"/>
        </p:nvSpPr>
        <p:spPr>
          <a:xfrm>
            <a:off x="711200" y="645213"/>
            <a:ext cx="3454400" cy="707886"/>
          </a:xfrm>
          <a:prstGeom prst="rect">
            <a:avLst/>
          </a:prstGeom>
          <a:noFill/>
        </p:spPr>
        <p:txBody>
          <a:bodyPr wrap="square" rtlCol="0">
            <a:spAutoFit/>
          </a:bodyPr>
          <a:lstStyle/>
          <a:p>
            <a:r>
              <a:rPr lang="en-US" sz="2000" dirty="0"/>
              <a:t>[Insert Secondary Logo Here]</a:t>
            </a:r>
          </a:p>
        </p:txBody>
      </p:sp>
      <p:pic>
        <p:nvPicPr>
          <p:cNvPr id="5" name="Picture 4">
            <a:extLst>
              <a:ext uri="{FF2B5EF4-FFF2-40B4-BE49-F238E27FC236}">
                <a16:creationId xmlns:a16="http://schemas.microsoft.com/office/drawing/2014/main" id="{E1CB87B2-7E19-0A4F-90DA-33015C9D5D41}"/>
              </a:ext>
            </a:extLst>
          </p:cNvPr>
          <p:cNvPicPr>
            <a:picLocks noChangeAspect="1"/>
          </p:cNvPicPr>
          <p:nvPr userDrawn="1"/>
        </p:nvPicPr>
        <p:blipFill>
          <a:blip r:embed="rId3"/>
          <a:stretch>
            <a:fillRect/>
          </a:stretch>
        </p:blipFill>
        <p:spPr>
          <a:xfrm>
            <a:off x="8458200" y="461009"/>
            <a:ext cx="3429000" cy="1257300"/>
          </a:xfrm>
          <a:prstGeom prst="rect">
            <a:avLst/>
          </a:prstGeom>
        </p:spPr>
      </p:pic>
    </p:spTree>
    <p:custDataLst>
      <p:tags r:id="rId1"/>
    </p:custDataLst>
    <p:extLst>
      <p:ext uri="{BB962C8B-B14F-4D97-AF65-F5344CB8AC3E}">
        <p14:creationId xmlns:p14="http://schemas.microsoft.com/office/powerpoint/2010/main" val="263165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branded 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52400"/>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4" name="TextBox 3">
            <a:extLst>
              <a:ext uri="{FF2B5EF4-FFF2-40B4-BE49-F238E27FC236}">
                <a16:creationId xmlns:a16="http://schemas.microsoft.com/office/drawing/2014/main" id="{BFBC64AE-B805-E646-8160-658E3FC99973}"/>
              </a:ext>
            </a:extLst>
          </p:cNvPr>
          <p:cNvSpPr txBox="1"/>
          <p:nvPr userDrawn="1"/>
        </p:nvSpPr>
        <p:spPr>
          <a:xfrm>
            <a:off x="2205317" y="4038601"/>
            <a:ext cx="8026400" cy="584775"/>
          </a:xfrm>
          <a:prstGeom prst="rect">
            <a:avLst/>
          </a:prstGeom>
          <a:noFill/>
        </p:spPr>
        <p:txBody>
          <a:bodyPr wrap="square" rtlCol="0">
            <a:spAutoFit/>
          </a:bodyPr>
          <a:lstStyle/>
          <a:p>
            <a:r>
              <a:rPr lang="en-US" sz="3200" dirty="0"/>
              <a:t>[Insert Secondary Logo Here]</a:t>
            </a:r>
          </a:p>
        </p:txBody>
      </p:sp>
      <p:pic>
        <p:nvPicPr>
          <p:cNvPr id="7" name="Picture 6">
            <a:extLst>
              <a:ext uri="{FF2B5EF4-FFF2-40B4-BE49-F238E27FC236}">
                <a16:creationId xmlns:a16="http://schemas.microsoft.com/office/drawing/2014/main" id="{F3839ED9-7E6F-2348-994D-CDFBEA5A4D24}"/>
              </a:ext>
            </a:extLst>
          </p:cNvPr>
          <p:cNvPicPr>
            <a:picLocks noChangeAspect="1"/>
          </p:cNvPicPr>
          <p:nvPr userDrawn="1"/>
        </p:nvPicPr>
        <p:blipFill rotWithShape="1">
          <a:blip r:embed="rId2"/>
          <a:srcRect r="26360" b="54307"/>
          <a:stretch/>
        </p:blipFill>
        <p:spPr>
          <a:xfrm>
            <a:off x="2743200" y="1758528"/>
            <a:ext cx="6974542" cy="1586820"/>
          </a:xfrm>
          <a:prstGeom prst="rect">
            <a:avLst/>
          </a:prstGeom>
        </p:spPr>
      </p:pic>
    </p:spTree>
    <p:extLst>
      <p:ext uri="{BB962C8B-B14F-4D97-AF65-F5344CB8AC3E}">
        <p14:creationId xmlns:p14="http://schemas.microsoft.com/office/powerpoint/2010/main" val="3248235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DF9A06-7854-8D48-B7F2-B135CD4D82F8}"/>
              </a:ext>
            </a:extLst>
          </p:cNvPr>
          <p:cNvSpPr/>
          <p:nvPr userDrawn="1"/>
        </p:nvSpPr>
        <p:spPr bwMode="auto">
          <a:xfrm>
            <a:off x="0" y="0"/>
            <a:ext cx="12203955" cy="533400"/>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 name="Rectangle 1">
            <a:extLst>
              <a:ext uri="{FF2B5EF4-FFF2-40B4-BE49-F238E27FC236}">
                <a16:creationId xmlns:a16="http://schemas.microsoft.com/office/drawing/2014/main" id="{E947B078-2274-E048-BF1D-71C1E769DC7C}"/>
              </a:ext>
            </a:extLst>
          </p:cNvPr>
          <p:cNvSpPr/>
          <p:nvPr userDrawn="1"/>
        </p:nvSpPr>
        <p:spPr>
          <a:xfrm>
            <a:off x="11618964" y="6400800"/>
            <a:ext cx="466794" cy="369332"/>
          </a:xfrm>
          <a:prstGeom prst="rect">
            <a:avLst/>
          </a:prstGeom>
        </p:spPr>
        <p:txBody>
          <a:bodyPr wrap="none">
            <a:spAutoFit/>
          </a:bodyPr>
          <a:lstStyle/>
          <a:p>
            <a:fld id="{BE040F21-18A7-F24A-9FFF-CA1645682805}" type="slidenum">
              <a:rPr lang="en-US" smtClean="0">
                <a:latin typeface="Roboto" panose="02000000000000000000" pitchFamily="2" charset="0"/>
                <a:ea typeface="Roboto" panose="02000000000000000000" pitchFamily="2" charset="0"/>
              </a:rPr>
              <a:t>‹#›</a:t>
            </a:fld>
            <a:endParaRPr lang="en-US" dirty="0">
              <a:latin typeface="Roboto" panose="02000000000000000000" pitchFamily="2" charset="0"/>
              <a:ea typeface="Roboto" panose="02000000000000000000" pitchFamily="2" charset="0"/>
            </a:endParaRPr>
          </a:p>
        </p:txBody>
      </p:sp>
      <p:sp>
        <p:nvSpPr>
          <p:cNvPr id="3" name="Title Placeholder 2">
            <a:extLst>
              <a:ext uri="{FF2B5EF4-FFF2-40B4-BE49-F238E27FC236}">
                <a16:creationId xmlns:a16="http://schemas.microsoft.com/office/drawing/2014/main" id="{249BE8F0-75A0-A748-99AE-728CF18B0D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a:extLst>
              <a:ext uri="{FF2B5EF4-FFF2-40B4-BE49-F238E27FC236}">
                <a16:creationId xmlns:a16="http://schemas.microsoft.com/office/drawing/2014/main" id="{70FFF947-11DF-1645-95AE-F53E85B1898B}"/>
              </a:ext>
            </a:extLst>
          </p:cNvPr>
          <p:cNvPicPr>
            <a:picLocks noChangeAspect="1"/>
          </p:cNvPicPr>
          <p:nvPr userDrawn="1"/>
        </p:nvPicPr>
        <p:blipFill>
          <a:blip r:embed="rId12"/>
          <a:stretch>
            <a:fillRect/>
          </a:stretch>
        </p:blipFill>
        <p:spPr>
          <a:xfrm>
            <a:off x="10210800" y="75091"/>
            <a:ext cx="1828800" cy="382109"/>
          </a:xfrm>
          <a:prstGeom prst="rect">
            <a:avLst/>
          </a:prstGeom>
        </p:spPr>
      </p:pic>
    </p:spTree>
    <p:custDataLst>
      <p:tags r:id="rId11"/>
    </p:custData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8" r:id="rId4"/>
    <p:sldLayoutId id="2147484119" r:id="rId5"/>
    <p:sldLayoutId id="2147484122" r:id="rId6"/>
    <p:sldLayoutId id="2147484117" r:id="rId7"/>
    <p:sldLayoutId id="2147484120" r:id="rId8"/>
    <p:sldLayoutId id="2147484121" r:id="rId9"/>
  </p:sldLayoutIdLst>
  <p:hf hdr="0" ftr="0" dt="0"/>
  <p:txStyles>
    <p:titleStyle>
      <a:lvl1pPr algn="l" rtl="0" eaLnBrk="1" fontAlgn="base" hangingPunct="1">
        <a:spcBef>
          <a:spcPct val="0"/>
        </a:spcBef>
        <a:spcAft>
          <a:spcPct val="0"/>
        </a:spcAft>
        <a:defRPr sz="40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mqcc.org/resources-tool-kits/toolkit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AA07-873F-1F4F-971B-50DE1835FEE9}"/>
              </a:ext>
            </a:extLst>
          </p:cNvPr>
          <p:cNvSpPr>
            <a:spLocks noGrp="1"/>
          </p:cNvSpPr>
          <p:nvPr>
            <p:ph type="ctrTitle"/>
          </p:nvPr>
        </p:nvSpPr>
        <p:spPr/>
        <p:txBody>
          <a:bodyPr/>
          <a:lstStyle/>
          <a:p>
            <a:r>
              <a:rPr lang="en-US" dirty="0"/>
              <a:t>Improving Diagnosis and Treatment of Maternal Sepsis</a:t>
            </a:r>
          </a:p>
        </p:txBody>
      </p:sp>
      <p:sp>
        <p:nvSpPr>
          <p:cNvPr id="3" name="Subtitle 2">
            <a:extLst>
              <a:ext uri="{FF2B5EF4-FFF2-40B4-BE49-F238E27FC236}">
                <a16:creationId xmlns:a16="http://schemas.microsoft.com/office/drawing/2014/main" id="{E78FAD6E-A7A0-1840-99D5-942FB75C96ED}"/>
              </a:ext>
            </a:extLst>
          </p:cNvPr>
          <p:cNvSpPr>
            <a:spLocks noGrp="1"/>
          </p:cNvSpPr>
          <p:nvPr>
            <p:ph type="subTitle" idx="1"/>
          </p:nvPr>
        </p:nvSpPr>
        <p:spPr>
          <a:xfrm>
            <a:off x="2667000" y="4114800"/>
            <a:ext cx="8741833" cy="832284"/>
          </a:xfrm>
        </p:spPr>
        <p:txBody>
          <a:bodyPr/>
          <a:lstStyle/>
          <a:p>
            <a:pPr algn="ctr"/>
            <a:r>
              <a:rPr lang="en-US" sz="3200" dirty="0"/>
              <a:t>A CMQCC Quality Improvement Toolkit</a:t>
            </a:r>
          </a:p>
          <a:p>
            <a:endParaRPr lang="en-US" dirty="0"/>
          </a:p>
        </p:txBody>
      </p:sp>
      <p:sp>
        <p:nvSpPr>
          <p:cNvPr id="4" name="TextBox 3">
            <a:extLst>
              <a:ext uri="{FF2B5EF4-FFF2-40B4-BE49-F238E27FC236}">
                <a16:creationId xmlns:a16="http://schemas.microsoft.com/office/drawing/2014/main" id="{A9EB4D35-0F74-2C42-80A5-961DBF1638F3}"/>
              </a:ext>
            </a:extLst>
          </p:cNvPr>
          <p:cNvSpPr txBox="1"/>
          <p:nvPr/>
        </p:nvSpPr>
        <p:spPr>
          <a:xfrm>
            <a:off x="3276600" y="5254270"/>
            <a:ext cx="2855897" cy="1015663"/>
          </a:xfrm>
          <a:prstGeom prst="rect">
            <a:avLst/>
          </a:prstGeom>
          <a:noFill/>
        </p:spPr>
        <p:txBody>
          <a:bodyPr wrap="square" rtlCol="0">
            <a:spAutoFit/>
          </a:bodyPr>
          <a:lstStyle/>
          <a:p>
            <a:r>
              <a:rPr lang="en-US" sz="2000" dirty="0"/>
              <a:t>Ronald Gibbs, MD</a:t>
            </a:r>
          </a:p>
          <a:p>
            <a:r>
              <a:rPr lang="en-US" sz="2000" dirty="0"/>
              <a:t>Lori Olvera, DNP</a:t>
            </a:r>
          </a:p>
          <a:p>
            <a:r>
              <a:rPr lang="en-US" sz="2000" dirty="0"/>
              <a:t>Melissa Bauer, DO</a:t>
            </a:r>
          </a:p>
        </p:txBody>
      </p:sp>
      <p:sp>
        <p:nvSpPr>
          <p:cNvPr id="5" name="TextBox 4">
            <a:extLst>
              <a:ext uri="{FF2B5EF4-FFF2-40B4-BE49-F238E27FC236}">
                <a16:creationId xmlns:a16="http://schemas.microsoft.com/office/drawing/2014/main" id="{A3E9823F-8F93-C14D-952D-0D2A6FCBF08D}"/>
              </a:ext>
            </a:extLst>
          </p:cNvPr>
          <p:cNvSpPr txBox="1"/>
          <p:nvPr/>
        </p:nvSpPr>
        <p:spPr>
          <a:xfrm>
            <a:off x="6629400" y="5254270"/>
            <a:ext cx="3651986" cy="1292662"/>
          </a:xfrm>
          <a:prstGeom prst="rect">
            <a:avLst/>
          </a:prstGeom>
          <a:noFill/>
        </p:spPr>
        <p:txBody>
          <a:bodyPr wrap="square" rtlCol="0">
            <a:spAutoFit/>
          </a:bodyPr>
          <a:lstStyle/>
          <a:p>
            <a:r>
              <a:rPr lang="en-US" sz="2000" dirty="0"/>
              <a:t>Elliott Main, MD</a:t>
            </a:r>
            <a:br>
              <a:rPr lang="en-US" sz="2000" dirty="0"/>
            </a:br>
            <a:r>
              <a:rPr lang="en-US" sz="2000" dirty="0"/>
              <a:t>Christa Sakowski, MSN, RN Valerie Cape</a:t>
            </a:r>
          </a:p>
          <a:p>
            <a:endParaRPr lang="en-US" dirty="0"/>
          </a:p>
        </p:txBody>
      </p:sp>
      <p:sp>
        <p:nvSpPr>
          <p:cNvPr id="7" name="TextBox 6">
            <a:extLst>
              <a:ext uri="{FF2B5EF4-FFF2-40B4-BE49-F238E27FC236}">
                <a16:creationId xmlns:a16="http://schemas.microsoft.com/office/drawing/2014/main" id="{BF986B42-1FE5-3946-A585-2216A8511126}"/>
              </a:ext>
            </a:extLst>
          </p:cNvPr>
          <p:cNvSpPr txBox="1"/>
          <p:nvPr/>
        </p:nvSpPr>
        <p:spPr>
          <a:xfrm>
            <a:off x="4853693" y="4762418"/>
            <a:ext cx="3831946" cy="400110"/>
          </a:xfrm>
          <a:prstGeom prst="rect">
            <a:avLst/>
          </a:prstGeom>
          <a:noFill/>
        </p:spPr>
        <p:txBody>
          <a:bodyPr wrap="none" rtlCol="0">
            <a:spAutoFit/>
          </a:bodyPr>
          <a:lstStyle/>
          <a:p>
            <a:r>
              <a:rPr lang="en-US" sz="2000" dirty="0"/>
              <a:t>Toolkit Co-authors/Lead Editors:</a:t>
            </a:r>
          </a:p>
        </p:txBody>
      </p:sp>
    </p:spTree>
    <p:extLst>
      <p:ext uri="{BB962C8B-B14F-4D97-AF65-F5344CB8AC3E}">
        <p14:creationId xmlns:p14="http://schemas.microsoft.com/office/powerpoint/2010/main" val="153977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A56A-EB4A-0148-8260-FB322E2AC1CE}"/>
              </a:ext>
            </a:extLst>
          </p:cNvPr>
          <p:cNvSpPr>
            <a:spLocks noGrp="1"/>
          </p:cNvSpPr>
          <p:nvPr>
            <p:ph type="title"/>
          </p:nvPr>
        </p:nvSpPr>
        <p:spPr>
          <a:solidFill>
            <a:schemeClr val="accent6">
              <a:lumMod val="60000"/>
              <a:lumOff val="40000"/>
            </a:schemeClr>
          </a:solidFill>
        </p:spPr>
        <p:txBody>
          <a:bodyPr/>
          <a:lstStyle/>
          <a:p>
            <a:pPr algn="ctr"/>
            <a:r>
              <a:rPr lang="en-US" b="1" dirty="0"/>
              <a:t>Key Clinical Pearl</a:t>
            </a:r>
          </a:p>
        </p:txBody>
      </p:sp>
      <p:sp>
        <p:nvSpPr>
          <p:cNvPr id="3" name="Content Placeholder 2">
            <a:extLst>
              <a:ext uri="{FF2B5EF4-FFF2-40B4-BE49-F238E27FC236}">
                <a16:creationId xmlns:a16="http://schemas.microsoft.com/office/drawing/2014/main" id="{F81AADA6-1979-D24A-9B25-A024402917BD}"/>
              </a:ext>
            </a:extLst>
          </p:cNvPr>
          <p:cNvSpPr>
            <a:spLocks noGrp="1"/>
          </p:cNvSpPr>
          <p:nvPr>
            <p:ph idx="1"/>
          </p:nvPr>
        </p:nvSpPr>
        <p:spPr/>
        <p:txBody>
          <a:bodyPr/>
          <a:lstStyle/>
          <a:p>
            <a:endParaRPr lang="en-US" dirty="0"/>
          </a:p>
          <a:p>
            <a:pPr marL="0" indent="0">
              <a:buNone/>
            </a:pPr>
            <a:endParaRPr lang="en-US" dirty="0"/>
          </a:p>
          <a:p>
            <a:pPr marL="0" indent="0" algn="ctr">
              <a:buNone/>
            </a:pPr>
            <a:r>
              <a:rPr lang="en-US" b="1" dirty="0"/>
              <a:t>Prompt recognition and rapid treatment of </a:t>
            </a:r>
          </a:p>
          <a:p>
            <a:pPr marL="0" indent="0" algn="ctr">
              <a:buNone/>
            </a:pPr>
            <a:r>
              <a:rPr lang="en-US" b="1" dirty="0"/>
              <a:t>maternal sepsis improve outcomes</a:t>
            </a:r>
          </a:p>
          <a:p>
            <a:pPr marL="0" indent="0">
              <a:buNone/>
            </a:pPr>
            <a:endParaRPr lang="en-US" dirty="0"/>
          </a:p>
        </p:txBody>
      </p:sp>
    </p:spTree>
    <p:extLst>
      <p:ext uri="{BB962C8B-B14F-4D97-AF65-F5344CB8AC3E}">
        <p14:creationId xmlns:p14="http://schemas.microsoft.com/office/powerpoint/2010/main" val="1153700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68CB-0210-E34C-8B24-0871578F18B4}"/>
              </a:ext>
            </a:extLst>
          </p:cNvPr>
          <p:cNvSpPr>
            <a:spLocks noGrp="1"/>
          </p:cNvSpPr>
          <p:nvPr>
            <p:ph type="title"/>
          </p:nvPr>
        </p:nvSpPr>
        <p:spPr>
          <a:xfrm>
            <a:off x="628891" y="381000"/>
            <a:ext cx="10363200" cy="914400"/>
          </a:xfrm>
        </p:spPr>
        <p:txBody>
          <a:bodyPr/>
          <a:lstStyle/>
          <a:p>
            <a:r>
              <a:rPr lang="en-US" dirty="0"/>
              <a:t>Introduction</a:t>
            </a:r>
          </a:p>
        </p:txBody>
      </p:sp>
      <p:sp>
        <p:nvSpPr>
          <p:cNvPr id="3" name="Content Placeholder 2">
            <a:extLst>
              <a:ext uri="{FF2B5EF4-FFF2-40B4-BE49-F238E27FC236}">
                <a16:creationId xmlns:a16="http://schemas.microsoft.com/office/drawing/2014/main" id="{2E5CCCDE-0424-FB4A-B724-2CD77BD63C9D}"/>
              </a:ext>
            </a:extLst>
          </p:cNvPr>
          <p:cNvSpPr>
            <a:spLocks noGrp="1"/>
          </p:cNvSpPr>
          <p:nvPr>
            <p:ph idx="1"/>
          </p:nvPr>
        </p:nvSpPr>
        <p:spPr>
          <a:xfrm>
            <a:off x="628891" y="1219200"/>
            <a:ext cx="10972800" cy="4686300"/>
          </a:xfrm>
        </p:spPr>
        <p:txBody>
          <a:bodyPr/>
          <a:lstStyle/>
          <a:p>
            <a:r>
              <a:rPr lang="en-US" sz="2800" dirty="0"/>
              <a:t>Diagnosis of sepsis in pregnancy may be difficult because physiologic changes of pregnancy may mimic the signs of sepsis</a:t>
            </a:r>
          </a:p>
          <a:p>
            <a:pPr lvl="1"/>
            <a:r>
              <a:rPr lang="en-US" sz="2400" dirty="0"/>
              <a:t>Increased heart rate</a:t>
            </a:r>
          </a:p>
          <a:p>
            <a:pPr lvl="1"/>
            <a:r>
              <a:rPr lang="en-US" sz="2400" dirty="0"/>
              <a:t>Decreased blood pressure</a:t>
            </a:r>
          </a:p>
          <a:p>
            <a:pPr lvl="1"/>
            <a:r>
              <a:rPr lang="en-US" sz="2400" dirty="0"/>
              <a:t>Increased white blood cell count</a:t>
            </a:r>
          </a:p>
          <a:p>
            <a:pPr lvl="1"/>
            <a:r>
              <a:rPr lang="en-US" sz="2400" dirty="0"/>
              <a:t>Increased lactic acid levels in labor</a:t>
            </a:r>
          </a:p>
          <a:p>
            <a:r>
              <a:rPr lang="en-US" sz="2800" dirty="0"/>
              <a:t>Criteria for diagnosing sepsis in non-pregnant adults do not perform well in pregnant women </a:t>
            </a:r>
          </a:p>
          <a:p>
            <a:r>
              <a:rPr lang="en-US" sz="2800" dirty="0"/>
              <a:t>Pregnant women are at increased risk for severe outcomes in some infections such as influenza</a:t>
            </a:r>
          </a:p>
          <a:p>
            <a:pPr marL="0" indent="0">
              <a:buNone/>
            </a:pPr>
            <a:endParaRPr lang="en-US" dirty="0"/>
          </a:p>
        </p:txBody>
      </p:sp>
      <p:sp>
        <p:nvSpPr>
          <p:cNvPr id="4" name="TextBox 3">
            <a:extLst>
              <a:ext uri="{FF2B5EF4-FFF2-40B4-BE49-F238E27FC236}">
                <a16:creationId xmlns:a16="http://schemas.microsoft.com/office/drawing/2014/main" id="{871F5AD2-6D64-D247-9A74-BBCD5EC99A38}"/>
              </a:ext>
            </a:extLst>
          </p:cNvPr>
          <p:cNvSpPr txBox="1"/>
          <p:nvPr/>
        </p:nvSpPr>
        <p:spPr>
          <a:xfrm>
            <a:off x="916184" y="6286500"/>
            <a:ext cx="5237524" cy="369332"/>
          </a:xfrm>
          <a:prstGeom prst="rect">
            <a:avLst/>
          </a:prstGeom>
          <a:noFill/>
        </p:spPr>
        <p:txBody>
          <a:bodyPr wrap="none" rtlCol="0">
            <a:spAutoFit/>
          </a:bodyPr>
          <a:lstStyle/>
          <a:p>
            <a:r>
              <a:rPr lang="en-US" dirty="0"/>
              <a:t>Singer, </a:t>
            </a:r>
            <a:r>
              <a:rPr lang="en-US" dirty="0" err="1"/>
              <a:t>Deutschman</a:t>
            </a:r>
            <a:r>
              <a:rPr lang="en-US" dirty="0"/>
              <a:t>, Seymour, et al. JAMA  2016</a:t>
            </a:r>
          </a:p>
        </p:txBody>
      </p:sp>
    </p:spTree>
    <p:extLst>
      <p:ext uri="{BB962C8B-B14F-4D97-AF65-F5344CB8AC3E}">
        <p14:creationId xmlns:p14="http://schemas.microsoft.com/office/powerpoint/2010/main" val="2126021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BB2BB-6881-2F4C-816A-43D9C0748C09}"/>
              </a:ext>
            </a:extLst>
          </p:cNvPr>
          <p:cNvSpPr>
            <a:spLocks noGrp="1"/>
          </p:cNvSpPr>
          <p:nvPr>
            <p:ph type="title"/>
          </p:nvPr>
        </p:nvSpPr>
        <p:spPr>
          <a:xfrm>
            <a:off x="603813" y="685800"/>
            <a:ext cx="10363200" cy="914400"/>
          </a:xfrm>
        </p:spPr>
        <p:txBody>
          <a:bodyPr/>
          <a:lstStyle/>
          <a:p>
            <a:r>
              <a:rPr lang="en-US" dirty="0"/>
              <a:t>Definitions: 2016 Surviving Sepsis Guidelines</a:t>
            </a:r>
          </a:p>
        </p:txBody>
      </p:sp>
      <p:sp>
        <p:nvSpPr>
          <p:cNvPr id="3" name="Content Placeholder 2">
            <a:extLst>
              <a:ext uri="{FF2B5EF4-FFF2-40B4-BE49-F238E27FC236}">
                <a16:creationId xmlns:a16="http://schemas.microsoft.com/office/drawing/2014/main" id="{592AE762-7143-AF47-A340-3F282AE779FE}"/>
              </a:ext>
            </a:extLst>
          </p:cNvPr>
          <p:cNvSpPr>
            <a:spLocks noGrp="1"/>
          </p:cNvSpPr>
          <p:nvPr>
            <p:ph idx="1"/>
          </p:nvPr>
        </p:nvSpPr>
        <p:spPr>
          <a:xfrm>
            <a:off x="603813" y="1828800"/>
            <a:ext cx="10972800" cy="3886200"/>
          </a:xfrm>
        </p:spPr>
        <p:txBody>
          <a:bodyPr/>
          <a:lstStyle/>
          <a:p>
            <a:r>
              <a:rPr lang="en-US" dirty="0"/>
              <a:t>Sepsis:</a:t>
            </a:r>
          </a:p>
          <a:p>
            <a:pPr lvl="1">
              <a:buSzPct val="75000"/>
            </a:pPr>
            <a:r>
              <a:rPr lang="en-US" dirty="0"/>
              <a:t>Life threatening organ dysfunction caused by a dysregulated host response to infection</a:t>
            </a:r>
          </a:p>
          <a:p>
            <a:r>
              <a:rPr lang="en-US" dirty="0"/>
              <a:t>Septic shock:</a:t>
            </a:r>
          </a:p>
          <a:p>
            <a:pPr lvl="1">
              <a:buSzPct val="75000"/>
            </a:pPr>
            <a:r>
              <a:rPr lang="en-US" dirty="0"/>
              <a:t>Subset of sepsis with underlying circulatory and cellular metabolism abnormalities that are profound enough to substantially increase mortality</a:t>
            </a:r>
          </a:p>
          <a:p>
            <a:pPr marL="0" indent="0">
              <a:buNone/>
            </a:pPr>
            <a:endParaRPr lang="en-US" dirty="0"/>
          </a:p>
        </p:txBody>
      </p:sp>
    </p:spTree>
    <p:extLst>
      <p:ext uri="{BB962C8B-B14F-4D97-AF65-F5344CB8AC3E}">
        <p14:creationId xmlns:p14="http://schemas.microsoft.com/office/powerpoint/2010/main" val="3224355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E75EC-5647-CB4D-B525-4C512A8E155D}"/>
              </a:ext>
            </a:extLst>
          </p:cNvPr>
          <p:cNvSpPr>
            <a:spLocks noGrp="1"/>
          </p:cNvSpPr>
          <p:nvPr>
            <p:ph idx="1"/>
          </p:nvPr>
        </p:nvSpPr>
        <p:spPr/>
        <p:txBody>
          <a:bodyPr/>
          <a:lstStyle/>
          <a:p>
            <a:r>
              <a:rPr lang="en-US" dirty="0"/>
              <a:t>Historically, ‘severe sepsis’ was defined as sepsis plus end organ dysfunction*</a:t>
            </a:r>
          </a:p>
          <a:p>
            <a:r>
              <a:rPr lang="en-US" dirty="0"/>
              <a:t>New definition of sepsis focuses on end organ dysfunction**</a:t>
            </a:r>
          </a:p>
          <a:p>
            <a:r>
              <a:rPr lang="en-US" dirty="0"/>
              <a:t>The term ‘severe sepsis’ is no longer recommended**</a:t>
            </a:r>
          </a:p>
          <a:p>
            <a:pPr marL="0" indent="0">
              <a:buNone/>
            </a:pPr>
            <a:endParaRPr lang="en-US" dirty="0"/>
          </a:p>
        </p:txBody>
      </p:sp>
      <p:sp>
        <p:nvSpPr>
          <p:cNvPr id="4" name="TextBox 3">
            <a:extLst>
              <a:ext uri="{FF2B5EF4-FFF2-40B4-BE49-F238E27FC236}">
                <a16:creationId xmlns:a16="http://schemas.microsoft.com/office/drawing/2014/main" id="{3F043FD9-AA39-714E-97EF-D07C60176559}"/>
              </a:ext>
            </a:extLst>
          </p:cNvPr>
          <p:cNvSpPr txBox="1"/>
          <p:nvPr/>
        </p:nvSpPr>
        <p:spPr>
          <a:xfrm>
            <a:off x="853504" y="5850523"/>
            <a:ext cx="4057586" cy="369332"/>
          </a:xfrm>
          <a:prstGeom prst="rect">
            <a:avLst/>
          </a:prstGeom>
          <a:noFill/>
        </p:spPr>
        <p:txBody>
          <a:bodyPr wrap="none" rtlCol="0">
            <a:spAutoFit/>
          </a:bodyPr>
          <a:lstStyle/>
          <a:p>
            <a:r>
              <a:rPr lang="en-US" dirty="0"/>
              <a:t>*Bone, et al 1991; **Singer, et al 2016</a:t>
            </a:r>
          </a:p>
        </p:txBody>
      </p:sp>
    </p:spTree>
    <p:extLst>
      <p:ext uri="{BB962C8B-B14F-4D97-AF65-F5344CB8AC3E}">
        <p14:creationId xmlns:p14="http://schemas.microsoft.com/office/powerpoint/2010/main" val="2012934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BA04A-B7AD-FD4F-9853-E43F7B3ECA2B}"/>
              </a:ext>
            </a:extLst>
          </p:cNvPr>
          <p:cNvSpPr>
            <a:spLocks noGrp="1"/>
          </p:cNvSpPr>
          <p:nvPr>
            <p:ph idx="1"/>
          </p:nvPr>
        </p:nvSpPr>
        <p:spPr>
          <a:xfrm>
            <a:off x="609600" y="1565564"/>
            <a:ext cx="10972800" cy="3886200"/>
          </a:xfrm>
          <a:solidFill>
            <a:schemeClr val="bg1">
              <a:lumMod val="85000"/>
            </a:schemeClr>
          </a:solidFill>
        </p:spPr>
        <p:txBody>
          <a:bodyPr>
            <a:normAutofit/>
          </a:bodyPr>
          <a:lstStyle/>
          <a:p>
            <a:pPr marL="0" indent="0" algn="ctr">
              <a:buNone/>
            </a:pPr>
            <a:endParaRPr lang="en-US" dirty="0"/>
          </a:p>
          <a:p>
            <a:pPr marL="0" indent="0" algn="ctr">
              <a:buNone/>
            </a:pPr>
            <a:endParaRPr lang="en-US" dirty="0"/>
          </a:p>
          <a:p>
            <a:pPr marL="0" indent="0" algn="ctr">
              <a:buNone/>
            </a:pPr>
            <a:r>
              <a:rPr lang="en-US" sz="3600" dirty="0"/>
              <a:t>PART I: </a:t>
            </a:r>
            <a:br>
              <a:rPr lang="en-US" sz="3600" dirty="0"/>
            </a:br>
            <a:r>
              <a:rPr lang="en-US" sz="3600" dirty="0"/>
              <a:t>Screening and Diagnosis of Sepsis</a:t>
            </a:r>
            <a:br>
              <a:rPr lang="en-US" sz="3600" dirty="0"/>
            </a:br>
            <a:endParaRPr lang="en-US" sz="3600" dirty="0"/>
          </a:p>
          <a:p>
            <a:pPr marL="0" indent="0" algn="ctr">
              <a:buNone/>
            </a:pPr>
            <a:r>
              <a:rPr lang="en-US" sz="3600" dirty="0"/>
              <a:t>Elliott Main, MD</a:t>
            </a:r>
          </a:p>
        </p:txBody>
      </p:sp>
      <p:pic>
        <p:nvPicPr>
          <p:cNvPr id="3" name="Picture 2">
            <a:extLst>
              <a:ext uri="{FF2B5EF4-FFF2-40B4-BE49-F238E27FC236}">
                <a16:creationId xmlns:a16="http://schemas.microsoft.com/office/drawing/2014/main" id="{C65E10C5-BF25-E043-AB99-8881668D684E}"/>
              </a:ext>
            </a:extLst>
          </p:cNvPr>
          <p:cNvPicPr>
            <a:picLocks noChangeAspect="1"/>
          </p:cNvPicPr>
          <p:nvPr/>
        </p:nvPicPr>
        <p:blipFill>
          <a:blip r:embed="rId2"/>
          <a:stretch>
            <a:fillRect/>
          </a:stretch>
        </p:blipFill>
        <p:spPr>
          <a:xfrm>
            <a:off x="8647026" y="762000"/>
            <a:ext cx="3316374" cy="2209800"/>
          </a:xfrm>
          <a:prstGeom prst="rect">
            <a:avLst/>
          </a:prstGeom>
        </p:spPr>
      </p:pic>
      <p:pic>
        <p:nvPicPr>
          <p:cNvPr id="5" name="Picture 4">
            <a:extLst>
              <a:ext uri="{FF2B5EF4-FFF2-40B4-BE49-F238E27FC236}">
                <a16:creationId xmlns:a16="http://schemas.microsoft.com/office/drawing/2014/main" id="{C1F129EA-E602-E943-AB5D-DF4B7E0A80F5}"/>
              </a:ext>
            </a:extLst>
          </p:cNvPr>
          <p:cNvPicPr>
            <a:picLocks noChangeAspect="1"/>
          </p:cNvPicPr>
          <p:nvPr/>
        </p:nvPicPr>
        <p:blipFill>
          <a:blip r:embed="rId3"/>
          <a:stretch>
            <a:fillRect/>
          </a:stretch>
        </p:blipFill>
        <p:spPr>
          <a:xfrm>
            <a:off x="412830" y="4377137"/>
            <a:ext cx="3473370" cy="2252263"/>
          </a:xfrm>
          <a:prstGeom prst="rect">
            <a:avLst/>
          </a:prstGeom>
        </p:spPr>
      </p:pic>
    </p:spTree>
    <p:extLst>
      <p:ext uri="{BB962C8B-B14F-4D97-AF65-F5344CB8AC3E}">
        <p14:creationId xmlns:p14="http://schemas.microsoft.com/office/powerpoint/2010/main" val="1741193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CFC4-1912-CC45-9E9E-22D4FCD25C40}"/>
              </a:ext>
            </a:extLst>
          </p:cNvPr>
          <p:cNvSpPr>
            <a:spLocks noGrp="1"/>
          </p:cNvSpPr>
          <p:nvPr>
            <p:ph type="title"/>
          </p:nvPr>
        </p:nvSpPr>
        <p:spPr>
          <a:xfrm>
            <a:off x="609600" y="533400"/>
            <a:ext cx="10363200" cy="914400"/>
          </a:xfrm>
        </p:spPr>
        <p:txBody>
          <a:bodyPr/>
          <a:lstStyle/>
          <a:p>
            <a:r>
              <a:rPr lang="en-US" dirty="0"/>
              <a:t>PART I: Screening and Diagnosis: Key Principles</a:t>
            </a:r>
          </a:p>
        </p:txBody>
      </p:sp>
      <p:sp>
        <p:nvSpPr>
          <p:cNvPr id="3" name="Content Placeholder 2">
            <a:extLst>
              <a:ext uri="{FF2B5EF4-FFF2-40B4-BE49-F238E27FC236}">
                <a16:creationId xmlns:a16="http://schemas.microsoft.com/office/drawing/2014/main" id="{B52B560D-37E4-E94F-8858-D53631E3A99F}"/>
              </a:ext>
            </a:extLst>
          </p:cNvPr>
          <p:cNvSpPr>
            <a:spLocks noGrp="1"/>
          </p:cNvSpPr>
          <p:nvPr>
            <p:ph idx="1"/>
          </p:nvPr>
        </p:nvSpPr>
        <p:spPr>
          <a:xfrm>
            <a:off x="591273" y="1447800"/>
            <a:ext cx="10972800" cy="5105400"/>
          </a:xfrm>
        </p:spPr>
        <p:txBody>
          <a:bodyPr/>
          <a:lstStyle/>
          <a:p>
            <a:pPr marL="0" lvl="0" indent="0">
              <a:buNone/>
            </a:pPr>
            <a:r>
              <a:rPr lang="en-US" dirty="0"/>
              <a:t>1. Current screening systems perform poorly in pregnancy.</a:t>
            </a:r>
          </a:p>
          <a:p>
            <a:pPr marL="0" lvl="0" indent="0">
              <a:buNone/>
            </a:pPr>
            <a:r>
              <a:rPr lang="en-US" dirty="0"/>
              <a:t>2. We recommend a two-step approach for the diagnosis of sepsis during pregnancy and postpartum. </a:t>
            </a:r>
          </a:p>
          <a:p>
            <a:pPr lvl="1" indent="-342900"/>
            <a:r>
              <a:rPr lang="en-US" sz="2400" dirty="0"/>
              <a:t>The first screening step is limited to vital signs adjusted for pregnancy and the most recent white blood cell WBC count (within 24 hours).  </a:t>
            </a:r>
          </a:p>
          <a:p>
            <a:pPr lvl="1" indent="-342900"/>
            <a:r>
              <a:rPr lang="en-US" sz="2400" dirty="0"/>
              <a:t>The second diagnostic step uses evaluation for end organ injury with laboratory values adjusted for pregnancy where needed.</a:t>
            </a:r>
          </a:p>
          <a:p>
            <a:pPr marL="0" lvl="0" indent="0">
              <a:buNone/>
            </a:pPr>
            <a:r>
              <a:rPr lang="en-US" dirty="0"/>
              <a:t>3. The utility of lactic acid during labor is debated, but women with elevated values require careful individual consideration.</a:t>
            </a:r>
          </a:p>
          <a:p>
            <a:pPr marL="0" indent="0">
              <a:buNone/>
            </a:pPr>
            <a:endParaRPr lang="en-US" dirty="0"/>
          </a:p>
        </p:txBody>
      </p:sp>
    </p:spTree>
    <p:extLst>
      <p:ext uri="{BB962C8B-B14F-4D97-AF65-F5344CB8AC3E}">
        <p14:creationId xmlns:p14="http://schemas.microsoft.com/office/powerpoint/2010/main" val="1981588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1511-8C27-B547-98B4-47E44E8FBB2E}"/>
              </a:ext>
            </a:extLst>
          </p:cNvPr>
          <p:cNvSpPr>
            <a:spLocks noGrp="1"/>
          </p:cNvSpPr>
          <p:nvPr>
            <p:ph type="title"/>
          </p:nvPr>
        </p:nvSpPr>
        <p:spPr/>
        <p:txBody>
          <a:bodyPr>
            <a:noAutofit/>
          </a:bodyPr>
          <a:lstStyle/>
          <a:p>
            <a:r>
              <a:rPr lang="en-US" dirty="0"/>
              <a:t>CMQCC Diagnosis of Maternal Sepsis: A Two-Step Approach</a:t>
            </a:r>
          </a:p>
        </p:txBody>
      </p:sp>
      <p:sp>
        <p:nvSpPr>
          <p:cNvPr id="3" name="Content Placeholder 2">
            <a:extLst>
              <a:ext uri="{FF2B5EF4-FFF2-40B4-BE49-F238E27FC236}">
                <a16:creationId xmlns:a16="http://schemas.microsoft.com/office/drawing/2014/main" id="{CC288A72-450A-EE41-BA6A-AA552891BC05}"/>
              </a:ext>
            </a:extLst>
          </p:cNvPr>
          <p:cNvSpPr>
            <a:spLocks noGrp="1"/>
          </p:cNvSpPr>
          <p:nvPr>
            <p:ph idx="1"/>
          </p:nvPr>
        </p:nvSpPr>
        <p:spPr/>
        <p:txBody>
          <a:bodyPr/>
          <a:lstStyle/>
          <a:p>
            <a:r>
              <a:rPr lang="en-US" dirty="0"/>
              <a:t>Aims to reduce false positives  (avoid ‘alarm fatigue’) and reduce false negatives (avoid missing cases)</a:t>
            </a:r>
          </a:p>
          <a:p>
            <a:r>
              <a:rPr lang="en-US" dirty="0"/>
              <a:t>Is based on clinical practice data sets from three hospital systems in CA with adjustment for physiologic changes of pregnancy</a:t>
            </a:r>
          </a:p>
          <a:p>
            <a:r>
              <a:rPr lang="en-US" dirty="0"/>
              <a:t>Features a two-step approach: a screening step followed by a confirmatory step</a:t>
            </a:r>
          </a:p>
          <a:p>
            <a:pPr marL="0" indent="0">
              <a:buNone/>
            </a:pPr>
            <a:endParaRPr lang="en-US" dirty="0"/>
          </a:p>
        </p:txBody>
      </p:sp>
    </p:spTree>
    <p:extLst>
      <p:ext uri="{BB962C8B-B14F-4D97-AF65-F5344CB8AC3E}">
        <p14:creationId xmlns:p14="http://schemas.microsoft.com/office/powerpoint/2010/main" val="2922835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4161-545E-174B-B91D-2D01E66420D9}"/>
              </a:ext>
            </a:extLst>
          </p:cNvPr>
          <p:cNvSpPr>
            <a:spLocks noGrp="1"/>
          </p:cNvSpPr>
          <p:nvPr>
            <p:ph type="title"/>
          </p:nvPr>
        </p:nvSpPr>
        <p:spPr>
          <a:xfrm>
            <a:off x="609600" y="457200"/>
            <a:ext cx="10363200" cy="914400"/>
          </a:xfrm>
        </p:spPr>
        <p:txBody>
          <a:bodyPr/>
          <a:lstStyle/>
          <a:p>
            <a:r>
              <a:rPr lang="en-US" dirty="0"/>
              <a:t>Pregnancy adjusted vital signs</a:t>
            </a:r>
          </a:p>
        </p:txBody>
      </p:sp>
      <p:sp>
        <p:nvSpPr>
          <p:cNvPr id="3" name="Content Placeholder 2">
            <a:extLst>
              <a:ext uri="{FF2B5EF4-FFF2-40B4-BE49-F238E27FC236}">
                <a16:creationId xmlns:a16="http://schemas.microsoft.com/office/drawing/2014/main" id="{8B2C5420-DE26-BE44-91EB-2E7A93A20EB5}"/>
              </a:ext>
            </a:extLst>
          </p:cNvPr>
          <p:cNvSpPr>
            <a:spLocks noGrp="1"/>
          </p:cNvSpPr>
          <p:nvPr>
            <p:ph idx="1"/>
          </p:nvPr>
        </p:nvSpPr>
        <p:spPr>
          <a:xfrm>
            <a:off x="609600" y="1371600"/>
            <a:ext cx="10972800" cy="4648200"/>
          </a:xfrm>
        </p:spPr>
        <p:txBody>
          <a:bodyPr/>
          <a:lstStyle/>
          <a:p>
            <a:pPr marL="0" indent="0">
              <a:buNone/>
            </a:pPr>
            <a:r>
              <a:rPr lang="en-US" sz="2800" dirty="0"/>
              <a:t>Two standard deviations from the mean:</a:t>
            </a:r>
          </a:p>
          <a:p>
            <a:r>
              <a:rPr lang="en-US" sz="2800" dirty="0"/>
              <a:t>38.1</a:t>
            </a:r>
            <a:r>
              <a:rPr lang="en-US" sz="2800" baseline="30000" dirty="0"/>
              <a:t>○</a:t>
            </a:r>
            <a:r>
              <a:rPr lang="en-US" sz="2800" dirty="0"/>
              <a:t>C (100.6</a:t>
            </a:r>
            <a:r>
              <a:rPr lang="en-US" sz="2800" baseline="30000" dirty="0"/>
              <a:t>○</a:t>
            </a:r>
            <a:r>
              <a:rPr lang="en-US" sz="2800" dirty="0"/>
              <a:t>F)</a:t>
            </a:r>
          </a:p>
          <a:p>
            <a:r>
              <a:rPr lang="en-US" sz="2800" dirty="0"/>
              <a:t>Heart rate = 107 beats per minute</a:t>
            </a:r>
          </a:p>
          <a:p>
            <a:r>
              <a:rPr lang="en-US" sz="2800" dirty="0"/>
              <a:t>Respiratory rate = &gt; 24 breaths per minute</a:t>
            </a:r>
            <a:endParaRPr lang="en-US" dirty="0"/>
          </a:p>
          <a:p>
            <a:r>
              <a:rPr lang="en-US" sz="2800" dirty="0"/>
              <a:t>Assuming a normal distribution, patients meeting these thresholds for each criterion would occur 2.5% of the time.</a:t>
            </a:r>
            <a:r>
              <a:rPr lang="en-US" sz="2800" baseline="30000" dirty="0"/>
              <a:t> </a:t>
            </a:r>
            <a:r>
              <a:rPr lang="en-US" sz="2800" dirty="0"/>
              <a:t>It would be expected that approximately 2.5% or less (since two or more criteria are required) of patients may meet the proposed screening criteria due to physiological changes of pregnancy rather than infection</a:t>
            </a:r>
          </a:p>
        </p:txBody>
      </p:sp>
      <p:sp>
        <p:nvSpPr>
          <p:cNvPr id="4" name="TextBox 3">
            <a:extLst>
              <a:ext uri="{FF2B5EF4-FFF2-40B4-BE49-F238E27FC236}">
                <a16:creationId xmlns:a16="http://schemas.microsoft.com/office/drawing/2014/main" id="{2BAFE006-E9BD-8A47-95E5-378AA97B8A64}"/>
              </a:ext>
            </a:extLst>
          </p:cNvPr>
          <p:cNvSpPr txBox="1"/>
          <p:nvPr/>
        </p:nvSpPr>
        <p:spPr>
          <a:xfrm>
            <a:off x="762000" y="6248400"/>
            <a:ext cx="5160516" cy="369332"/>
          </a:xfrm>
          <a:prstGeom prst="rect">
            <a:avLst/>
          </a:prstGeom>
          <a:noFill/>
        </p:spPr>
        <p:txBody>
          <a:bodyPr wrap="none" rtlCol="0">
            <a:spAutoFit/>
          </a:bodyPr>
          <a:lstStyle/>
          <a:p>
            <a:r>
              <a:rPr lang="en-US" dirty="0"/>
              <a:t>Bauer, Bauer, Rajala, et al. </a:t>
            </a:r>
            <a:r>
              <a:rPr lang="en-US" dirty="0" err="1"/>
              <a:t>Obstet</a:t>
            </a:r>
            <a:r>
              <a:rPr lang="en-US" dirty="0"/>
              <a:t> </a:t>
            </a:r>
            <a:r>
              <a:rPr lang="en-US" dirty="0" err="1"/>
              <a:t>Gynecol</a:t>
            </a:r>
            <a:r>
              <a:rPr lang="en-US" dirty="0"/>
              <a:t> 2014</a:t>
            </a:r>
          </a:p>
        </p:txBody>
      </p:sp>
    </p:spTree>
    <p:extLst>
      <p:ext uri="{BB962C8B-B14F-4D97-AF65-F5344CB8AC3E}">
        <p14:creationId xmlns:p14="http://schemas.microsoft.com/office/powerpoint/2010/main" val="4266179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1E2EA1-46CA-D04D-8A75-BE4A844D4D9E}"/>
              </a:ext>
            </a:extLst>
          </p:cNvPr>
          <p:cNvSpPr txBox="1"/>
          <p:nvPr/>
        </p:nvSpPr>
        <p:spPr>
          <a:xfrm>
            <a:off x="7391400" y="2057400"/>
            <a:ext cx="3980577" cy="1200329"/>
          </a:xfrm>
          <a:prstGeom prst="rect">
            <a:avLst/>
          </a:prstGeom>
          <a:noFill/>
        </p:spPr>
        <p:txBody>
          <a:bodyPr wrap="none" rtlCol="0">
            <a:spAutoFit/>
          </a:bodyPr>
          <a:lstStyle/>
          <a:p>
            <a:r>
              <a:rPr lang="en-US" sz="3600" dirty="0"/>
              <a:t>Sepsis Evaluation </a:t>
            </a:r>
          </a:p>
          <a:p>
            <a:r>
              <a:rPr lang="en-US" sz="3600" dirty="0"/>
              <a:t>Flow Chart</a:t>
            </a:r>
          </a:p>
        </p:txBody>
      </p:sp>
      <p:pic>
        <p:nvPicPr>
          <p:cNvPr id="5" name="Picture 4">
            <a:extLst>
              <a:ext uri="{FF2B5EF4-FFF2-40B4-BE49-F238E27FC236}">
                <a16:creationId xmlns:a16="http://schemas.microsoft.com/office/drawing/2014/main" id="{CCF0F7E0-6115-9840-9CF7-938895BEE4A8}"/>
              </a:ext>
            </a:extLst>
          </p:cNvPr>
          <p:cNvPicPr>
            <a:picLocks noChangeAspect="1"/>
          </p:cNvPicPr>
          <p:nvPr/>
        </p:nvPicPr>
        <p:blipFill>
          <a:blip r:embed="rId2"/>
          <a:stretch>
            <a:fillRect/>
          </a:stretch>
        </p:blipFill>
        <p:spPr>
          <a:xfrm>
            <a:off x="820023" y="228600"/>
            <a:ext cx="5299364" cy="6858000"/>
          </a:xfrm>
          <a:prstGeom prst="rect">
            <a:avLst/>
          </a:prstGeom>
        </p:spPr>
      </p:pic>
    </p:spTree>
    <p:extLst>
      <p:ext uri="{BB962C8B-B14F-4D97-AF65-F5344CB8AC3E}">
        <p14:creationId xmlns:p14="http://schemas.microsoft.com/office/powerpoint/2010/main" val="2468175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A0BC3-51CC-7645-8330-CFFA2EEBBFE4}"/>
              </a:ext>
            </a:extLst>
          </p:cNvPr>
          <p:cNvSpPr>
            <a:spLocks noGrp="1"/>
          </p:cNvSpPr>
          <p:nvPr>
            <p:ph type="title"/>
          </p:nvPr>
        </p:nvSpPr>
        <p:spPr/>
        <p:txBody>
          <a:bodyPr/>
          <a:lstStyle/>
          <a:p>
            <a:r>
              <a:rPr lang="en-US" dirty="0"/>
              <a:t>Initial Sepsis Screen (Step 1)</a:t>
            </a:r>
          </a:p>
        </p:txBody>
      </p:sp>
      <p:pic>
        <p:nvPicPr>
          <p:cNvPr id="19" name="Content Placeholder 18">
            <a:extLst>
              <a:ext uri="{FF2B5EF4-FFF2-40B4-BE49-F238E27FC236}">
                <a16:creationId xmlns:a16="http://schemas.microsoft.com/office/drawing/2014/main" id="{8A94E793-7CB2-A849-BAAE-75A23CE7E2E7}"/>
              </a:ext>
            </a:extLst>
          </p:cNvPr>
          <p:cNvPicPr>
            <a:picLocks noGrp="1" noChangeAspect="1"/>
          </p:cNvPicPr>
          <p:nvPr>
            <p:ph idx="1"/>
          </p:nvPr>
        </p:nvPicPr>
        <p:blipFill>
          <a:blip r:embed="rId2"/>
          <a:stretch>
            <a:fillRect/>
          </a:stretch>
        </p:blipFill>
        <p:spPr>
          <a:xfrm>
            <a:off x="2927350" y="2044700"/>
            <a:ext cx="6826250" cy="4049238"/>
          </a:xfrm>
        </p:spPr>
      </p:pic>
    </p:spTree>
    <p:extLst>
      <p:ext uri="{BB962C8B-B14F-4D97-AF65-F5344CB8AC3E}">
        <p14:creationId xmlns:p14="http://schemas.microsoft.com/office/powerpoint/2010/main" val="4175219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4386D-7BCB-AA44-B7F4-486BAE8FC437}"/>
              </a:ext>
            </a:extLst>
          </p:cNvPr>
          <p:cNvSpPr>
            <a:spLocks noGrp="1"/>
          </p:cNvSpPr>
          <p:nvPr>
            <p:ph type="title"/>
          </p:nvPr>
        </p:nvSpPr>
        <p:spPr>
          <a:xfrm>
            <a:off x="457200" y="533400"/>
            <a:ext cx="10363200" cy="914400"/>
          </a:xfrm>
        </p:spPr>
        <p:txBody>
          <a:bodyPr/>
          <a:lstStyle/>
          <a:p>
            <a:r>
              <a:rPr lang="en-US" dirty="0"/>
              <a:t>Instructions</a:t>
            </a:r>
          </a:p>
        </p:txBody>
      </p:sp>
      <p:sp>
        <p:nvSpPr>
          <p:cNvPr id="3" name="Content Placeholder 2">
            <a:extLst>
              <a:ext uri="{FF2B5EF4-FFF2-40B4-BE49-F238E27FC236}">
                <a16:creationId xmlns:a16="http://schemas.microsoft.com/office/drawing/2014/main" id="{3E2C67C3-09A5-034A-8A89-B98F8776C263}"/>
              </a:ext>
            </a:extLst>
          </p:cNvPr>
          <p:cNvSpPr>
            <a:spLocks noGrp="1"/>
          </p:cNvSpPr>
          <p:nvPr>
            <p:ph idx="1"/>
          </p:nvPr>
        </p:nvSpPr>
        <p:spPr>
          <a:xfrm>
            <a:off x="457200" y="1371600"/>
            <a:ext cx="10972800" cy="5257800"/>
          </a:xfrm>
        </p:spPr>
        <p:txBody>
          <a:bodyPr/>
          <a:lstStyle/>
          <a:p>
            <a:pPr>
              <a:buSzPct val="125000"/>
              <a:buFont typeface="Wingdings" pitchFamily="2" charset="2"/>
              <a:buChar char="§"/>
            </a:pPr>
            <a:r>
              <a:rPr lang="en-US" sz="2800" dirty="0"/>
              <a:t>Please use the CMQCC template for any slide you use from the slide deck</a:t>
            </a:r>
          </a:p>
          <a:p>
            <a:pPr>
              <a:buSzPct val="125000"/>
              <a:buFont typeface="Wingdings" pitchFamily="2" charset="2"/>
              <a:buChar char="§"/>
            </a:pPr>
            <a:r>
              <a:rPr lang="en-US" sz="2800" dirty="0"/>
              <a:t>Please do not use the CMQCC logo if you modify a slide – feel free to use your own logo in these situations</a:t>
            </a:r>
          </a:p>
          <a:p>
            <a:pPr>
              <a:buSzPct val="125000"/>
              <a:buFont typeface="Wingdings" pitchFamily="2" charset="2"/>
              <a:buChar char="§"/>
            </a:pPr>
            <a:r>
              <a:rPr lang="en-US" sz="2800" dirty="0"/>
              <a:t>If you add slides to the slide set, please do not use the CMQCC logo</a:t>
            </a:r>
          </a:p>
          <a:p>
            <a:pPr>
              <a:buSzPct val="125000"/>
              <a:buFont typeface="Wingdings" pitchFamily="2" charset="2"/>
              <a:buChar char="§"/>
            </a:pPr>
            <a:r>
              <a:rPr lang="en-US" sz="2800" dirty="0"/>
              <a:t>Please provide us feedback and recommendations for improving the slide set</a:t>
            </a:r>
          </a:p>
          <a:p>
            <a:endParaRPr lang="en-US" dirty="0"/>
          </a:p>
        </p:txBody>
      </p:sp>
    </p:spTree>
    <p:extLst>
      <p:ext uri="{BB962C8B-B14F-4D97-AF65-F5344CB8AC3E}">
        <p14:creationId xmlns:p14="http://schemas.microsoft.com/office/powerpoint/2010/main" val="3994631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783A5-0FDD-9C41-9027-C6D3439E85DC}"/>
              </a:ext>
            </a:extLst>
          </p:cNvPr>
          <p:cNvSpPr>
            <a:spLocks noGrp="1"/>
          </p:cNvSpPr>
          <p:nvPr>
            <p:ph type="title"/>
          </p:nvPr>
        </p:nvSpPr>
        <p:spPr>
          <a:xfrm>
            <a:off x="457200" y="619991"/>
            <a:ext cx="10363200" cy="751609"/>
          </a:xfrm>
        </p:spPr>
        <p:txBody>
          <a:bodyPr>
            <a:normAutofit/>
          </a:bodyPr>
          <a:lstStyle/>
          <a:p>
            <a:r>
              <a:rPr lang="en-US" dirty="0"/>
              <a:t>Confirmation of Sepsis: Step 2</a:t>
            </a:r>
            <a:endParaRPr lang="en-US" dirty="0">
              <a:highlight>
                <a:srgbClr val="FFFF00"/>
              </a:highlight>
            </a:endParaRPr>
          </a:p>
        </p:txBody>
      </p:sp>
      <p:graphicFrame>
        <p:nvGraphicFramePr>
          <p:cNvPr id="4" name="Content Placeholder 3">
            <a:extLst>
              <a:ext uri="{FF2B5EF4-FFF2-40B4-BE49-F238E27FC236}">
                <a16:creationId xmlns:a16="http://schemas.microsoft.com/office/drawing/2014/main" id="{C806320C-C7E5-DB4F-9857-5BC5E9EACABE}"/>
              </a:ext>
            </a:extLst>
          </p:cNvPr>
          <p:cNvGraphicFramePr>
            <a:graphicFrameLocks noGrp="1"/>
          </p:cNvGraphicFramePr>
          <p:nvPr>
            <p:ph idx="1"/>
            <p:extLst>
              <p:ext uri="{D42A27DB-BD31-4B8C-83A1-F6EECF244321}">
                <p14:modId xmlns:p14="http://schemas.microsoft.com/office/powerpoint/2010/main" val="2678617250"/>
              </p:ext>
            </p:extLst>
          </p:nvPr>
        </p:nvGraphicFramePr>
        <p:xfrm>
          <a:off x="457200" y="1490167"/>
          <a:ext cx="11277600" cy="4910633"/>
        </p:xfrm>
        <a:graphic>
          <a:graphicData uri="http://schemas.openxmlformats.org/drawingml/2006/table">
            <a:tbl>
              <a:tblPr firstRow="1" bandRow="1">
                <a:tableStyleId>{C4B1156A-380E-4F78-BDF5-A606A8083BF9}</a:tableStyleId>
              </a:tblPr>
              <a:tblGrid>
                <a:gridCol w="11277600">
                  <a:extLst>
                    <a:ext uri="{9D8B030D-6E8A-4147-A177-3AD203B41FA5}">
                      <a16:colId xmlns:a16="http://schemas.microsoft.com/office/drawing/2014/main" val="2323027392"/>
                    </a:ext>
                  </a:extLst>
                </a:gridCol>
              </a:tblGrid>
              <a:tr h="609600">
                <a:tc>
                  <a:txBody>
                    <a:bodyPr/>
                    <a:lstStyle/>
                    <a:p>
                      <a:pPr marL="0" marR="0">
                        <a:spcBef>
                          <a:spcPts val="0"/>
                        </a:spcBef>
                        <a:spcAft>
                          <a:spcPts val="0"/>
                        </a:spcAft>
                      </a:pPr>
                      <a:r>
                        <a:rPr lang="en-US" sz="3200" dirty="0">
                          <a:effectLst/>
                        </a:rPr>
                        <a:t>Tests to Evaluate End Organ</a:t>
                      </a:r>
                      <a:r>
                        <a:rPr lang="en-US" sz="3600" dirty="0">
                          <a:effectLst/>
                        </a:rPr>
                        <a:t> </a:t>
                      </a:r>
                      <a:r>
                        <a:rPr lang="en-US" sz="3200" dirty="0">
                          <a:effectLst/>
                        </a:rPr>
                        <a:t>Injury</a:t>
                      </a:r>
                      <a:endParaRPr lang="en-US" sz="3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986283046"/>
                  </a:ext>
                </a:extLst>
              </a:tr>
              <a:tr h="468531">
                <a:tc>
                  <a:txBody>
                    <a:bodyPr/>
                    <a:lstStyle/>
                    <a:p>
                      <a:pPr marL="0" marR="0">
                        <a:spcBef>
                          <a:spcPts val="0"/>
                        </a:spcBef>
                        <a:spcAft>
                          <a:spcPts val="0"/>
                        </a:spcAft>
                      </a:pPr>
                      <a:r>
                        <a:rPr lang="en-US" sz="2600" i="1" dirty="0">
                          <a:effectLst/>
                        </a:rPr>
                        <a:t>Laboratory values</a:t>
                      </a:r>
                      <a:endParaRPr lang="en-US" sz="2600" b="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68017083"/>
                  </a:ext>
                </a:extLst>
              </a:tr>
              <a:tr h="468531">
                <a:tc>
                  <a:txBody>
                    <a:bodyPr/>
                    <a:lstStyle/>
                    <a:p>
                      <a:pPr marL="342900" marR="0" lvl="0" indent="-342900">
                        <a:spcBef>
                          <a:spcPts val="0"/>
                        </a:spcBef>
                        <a:spcAft>
                          <a:spcPts val="0"/>
                        </a:spcAft>
                        <a:buFont typeface="Symbol" pitchFamily="2" charset="2"/>
                        <a:buChar char=""/>
                      </a:pPr>
                      <a:r>
                        <a:rPr lang="en-US" sz="2600" dirty="0">
                          <a:effectLst/>
                        </a:rPr>
                        <a:t>CBC (including % immature neutrophils [bands], Platelets)</a:t>
                      </a:r>
                      <a:endPar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73194922"/>
                  </a:ext>
                </a:extLst>
              </a:tr>
              <a:tr h="510738">
                <a:tc>
                  <a:txBody>
                    <a:bodyPr/>
                    <a:lstStyle/>
                    <a:p>
                      <a:pPr marL="342900" marR="0" lvl="0" indent="-342900">
                        <a:spcBef>
                          <a:spcPts val="0"/>
                        </a:spcBef>
                        <a:spcAft>
                          <a:spcPts val="0"/>
                        </a:spcAft>
                        <a:buFont typeface="Symbol" pitchFamily="2" charset="2"/>
                        <a:buChar char=""/>
                      </a:pPr>
                      <a:r>
                        <a:rPr lang="en-US" sz="2600" dirty="0">
                          <a:effectLst/>
                        </a:rPr>
                        <a:t>Coagulation status (PT, INR, PTT)</a:t>
                      </a:r>
                      <a:endPar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51237116"/>
                  </a:ext>
                </a:extLst>
              </a:tr>
              <a:tr h="468531">
                <a:tc>
                  <a:txBody>
                    <a:bodyPr/>
                    <a:lstStyle/>
                    <a:p>
                      <a:pPr marL="342900" marR="0" lvl="0" indent="-342900">
                        <a:spcBef>
                          <a:spcPts val="0"/>
                        </a:spcBef>
                        <a:spcAft>
                          <a:spcPts val="0"/>
                        </a:spcAft>
                        <a:buFont typeface="Symbol" pitchFamily="2" charset="2"/>
                        <a:buChar char=""/>
                      </a:pPr>
                      <a:r>
                        <a:rPr lang="en-US" sz="2600" dirty="0">
                          <a:effectLst/>
                        </a:rPr>
                        <a:t>Comprehensive Metabolic Panel (specifically include bilirubin, creatinine)</a:t>
                      </a:r>
                      <a:endPar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8791511"/>
                  </a:ext>
                </a:extLst>
              </a:tr>
              <a:tr h="468531">
                <a:tc>
                  <a:txBody>
                    <a:bodyPr/>
                    <a:lstStyle/>
                    <a:p>
                      <a:pPr marL="342900" marR="0" lvl="0" indent="-342900">
                        <a:spcBef>
                          <a:spcPts val="0"/>
                        </a:spcBef>
                        <a:spcAft>
                          <a:spcPts val="0"/>
                        </a:spcAft>
                        <a:buFont typeface="Symbol" pitchFamily="2" charset="2"/>
                        <a:buChar char=""/>
                      </a:pPr>
                      <a:r>
                        <a:rPr lang="en-US" sz="2600" dirty="0">
                          <a:effectLst/>
                        </a:rPr>
                        <a:t>Venous Lactic Acid</a:t>
                      </a:r>
                      <a:endPar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8510729"/>
                  </a:ext>
                </a:extLst>
              </a:tr>
              <a:tr h="468531">
                <a:tc>
                  <a:txBody>
                    <a:bodyPr/>
                    <a:lstStyle/>
                    <a:p>
                      <a:pPr marL="0" marR="0">
                        <a:spcBef>
                          <a:spcPts val="0"/>
                        </a:spcBef>
                        <a:spcAft>
                          <a:spcPts val="0"/>
                        </a:spcAft>
                      </a:pPr>
                      <a:r>
                        <a:rPr lang="en-US" sz="2600" i="1" dirty="0">
                          <a:effectLst/>
                        </a:rPr>
                        <a:t>Bedside assessment</a:t>
                      </a:r>
                      <a:endParaRPr lang="en-US" sz="2600" b="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97232691"/>
                  </a:ext>
                </a:extLst>
              </a:tr>
              <a:tr h="510578">
                <a:tc>
                  <a:txBody>
                    <a:bodyPr/>
                    <a:lstStyle/>
                    <a:p>
                      <a:pPr marL="342900" marR="0" lvl="0" indent="-342900">
                        <a:spcBef>
                          <a:spcPts val="0"/>
                        </a:spcBef>
                        <a:spcAft>
                          <a:spcPts val="0"/>
                        </a:spcAft>
                        <a:buFont typeface="Symbol" pitchFamily="2" charset="2"/>
                        <a:buChar char=""/>
                      </a:pPr>
                      <a:r>
                        <a:rPr lang="en-US" sz="2600" dirty="0">
                          <a:effectLst/>
                        </a:rPr>
                        <a:t>Urine output (place Foley catheter with urometer)</a:t>
                      </a:r>
                      <a:endPar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8436723"/>
                  </a:ext>
                </a:extLst>
              </a:tr>
              <a:tr h="468531">
                <a:tc>
                  <a:txBody>
                    <a:bodyPr/>
                    <a:lstStyle/>
                    <a:p>
                      <a:pPr marL="342900" marR="0" lvl="0" indent="-342900">
                        <a:spcBef>
                          <a:spcPts val="0"/>
                        </a:spcBef>
                        <a:spcAft>
                          <a:spcPts val="0"/>
                        </a:spcAft>
                        <a:buFont typeface="Symbol" pitchFamily="2" charset="2"/>
                        <a:buChar char=""/>
                      </a:pPr>
                      <a:r>
                        <a:rPr lang="en-US" sz="2600" dirty="0">
                          <a:effectLst/>
                        </a:rPr>
                        <a:t>Pulse oximetry</a:t>
                      </a:r>
                      <a:endPar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84474365"/>
                  </a:ext>
                </a:extLst>
              </a:tr>
              <a:tr h="468531">
                <a:tc>
                  <a:txBody>
                    <a:bodyPr/>
                    <a:lstStyle/>
                    <a:p>
                      <a:pPr marL="342900" marR="0" lvl="0" indent="-342900">
                        <a:spcBef>
                          <a:spcPts val="0"/>
                        </a:spcBef>
                        <a:spcAft>
                          <a:spcPts val="0"/>
                        </a:spcAft>
                        <a:buFont typeface="Symbol" pitchFamily="2" charset="2"/>
                        <a:buChar char=""/>
                      </a:pPr>
                      <a:r>
                        <a:rPr lang="en-US" sz="2600" dirty="0">
                          <a:effectLst/>
                        </a:rPr>
                        <a:t>Mental status assessment</a:t>
                      </a:r>
                      <a:endParaRPr lang="en-US" sz="2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2008368"/>
                  </a:ext>
                </a:extLst>
              </a:tr>
            </a:tbl>
          </a:graphicData>
        </a:graphic>
      </p:graphicFrame>
    </p:spTree>
    <p:extLst>
      <p:ext uri="{BB962C8B-B14F-4D97-AF65-F5344CB8AC3E}">
        <p14:creationId xmlns:p14="http://schemas.microsoft.com/office/powerpoint/2010/main" val="316392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4323C-56FD-DE47-B239-F44C4357803C}"/>
              </a:ext>
            </a:extLst>
          </p:cNvPr>
          <p:cNvSpPr>
            <a:spLocks noGrp="1"/>
          </p:cNvSpPr>
          <p:nvPr>
            <p:ph type="title"/>
          </p:nvPr>
        </p:nvSpPr>
        <p:spPr>
          <a:xfrm>
            <a:off x="533400" y="309562"/>
            <a:ext cx="10363200" cy="914400"/>
          </a:xfrm>
        </p:spPr>
        <p:txBody>
          <a:bodyPr/>
          <a:lstStyle/>
          <a:p>
            <a:r>
              <a:rPr lang="en-US" dirty="0"/>
              <a:t>Step 2: Criteria for end organ injury</a:t>
            </a:r>
          </a:p>
        </p:txBody>
      </p:sp>
      <p:graphicFrame>
        <p:nvGraphicFramePr>
          <p:cNvPr id="4" name="Content Placeholder 3">
            <a:extLst>
              <a:ext uri="{FF2B5EF4-FFF2-40B4-BE49-F238E27FC236}">
                <a16:creationId xmlns:a16="http://schemas.microsoft.com/office/drawing/2014/main" id="{9489498E-0EA5-0743-8A95-E35641082804}"/>
              </a:ext>
            </a:extLst>
          </p:cNvPr>
          <p:cNvGraphicFramePr>
            <a:graphicFrameLocks noGrp="1"/>
          </p:cNvGraphicFramePr>
          <p:nvPr>
            <p:ph idx="1"/>
            <p:extLst>
              <p:ext uri="{D42A27DB-BD31-4B8C-83A1-F6EECF244321}">
                <p14:modId xmlns:p14="http://schemas.microsoft.com/office/powerpoint/2010/main" val="247812335"/>
              </p:ext>
            </p:extLst>
          </p:nvPr>
        </p:nvGraphicFramePr>
        <p:xfrm>
          <a:off x="381000" y="1066800"/>
          <a:ext cx="11582400" cy="5582920"/>
        </p:xfrm>
        <a:graphic>
          <a:graphicData uri="http://schemas.openxmlformats.org/drawingml/2006/table">
            <a:tbl>
              <a:tblPr firstRow="1" bandRow="1">
                <a:tableStyleId>{C4B1156A-380E-4F78-BDF5-A606A8083BF9}</a:tableStyleId>
              </a:tblPr>
              <a:tblGrid>
                <a:gridCol w="2209800">
                  <a:extLst>
                    <a:ext uri="{9D8B030D-6E8A-4147-A177-3AD203B41FA5}">
                      <a16:colId xmlns:a16="http://schemas.microsoft.com/office/drawing/2014/main" val="1016355647"/>
                    </a:ext>
                  </a:extLst>
                </a:gridCol>
                <a:gridCol w="9372600">
                  <a:extLst>
                    <a:ext uri="{9D8B030D-6E8A-4147-A177-3AD203B41FA5}">
                      <a16:colId xmlns:a16="http://schemas.microsoft.com/office/drawing/2014/main" val="3955096395"/>
                    </a:ext>
                  </a:extLst>
                </a:gridCol>
              </a:tblGrid>
              <a:tr h="370840">
                <a:tc>
                  <a:txBody>
                    <a:bodyPr/>
                    <a:lstStyle/>
                    <a:p>
                      <a:pPr marL="0" marR="0" algn="ctr">
                        <a:spcBef>
                          <a:spcPts val="0"/>
                        </a:spcBef>
                        <a:spcAft>
                          <a:spcPts val="0"/>
                        </a:spcAft>
                      </a:pPr>
                      <a:r>
                        <a:rPr lang="en-US" sz="1800" dirty="0">
                          <a:effectLst/>
                        </a:rPr>
                        <a:t>Measure of End Organ Injury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marL="0" marR="0" algn="ctr">
                        <a:spcBef>
                          <a:spcPts val="0"/>
                        </a:spcBef>
                        <a:spcAft>
                          <a:spcPts val="0"/>
                        </a:spcAft>
                      </a:pPr>
                      <a:r>
                        <a:rPr lang="en-US" sz="1800" dirty="0">
                          <a:effectLst/>
                        </a:rPr>
                        <a:t>Criteria</a:t>
                      </a:r>
                    </a:p>
                    <a:p>
                      <a:pPr marL="0" marR="0" algn="ctr">
                        <a:spcBef>
                          <a:spcPts val="0"/>
                        </a:spcBef>
                        <a:spcAft>
                          <a:spcPts val="0"/>
                        </a:spcAft>
                      </a:pPr>
                      <a:r>
                        <a:rPr lang="en-US" sz="1800" dirty="0">
                          <a:solidFill>
                            <a:srgbClr val="C00000"/>
                          </a:solidFill>
                          <a:effectLst/>
                        </a:rPr>
                        <a:t>Positive if one (1) or more criteria are met</a:t>
                      </a:r>
                      <a:endPar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2915809192"/>
                  </a:ext>
                </a:extLst>
              </a:tr>
              <a:tr h="370840">
                <a:tc>
                  <a:txBody>
                    <a:bodyPr/>
                    <a:lstStyle/>
                    <a:p>
                      <a:pPr marL="0" marR="0">
                        <a:spcBef>
                          <a:spcPts val="0"/>
                        </a:spcBef>
                        <a:spcAft>
                          <a:spcPts val="0"/>
                        </a:spcAft>
                      </a:pPr>
                      <a:r>
                        <a:rPr lang="en-US" sz="1800" dirty="0">
                          <a:effectLst/>
                        </a:rPr>
                        <a:t>Respiratory function*</a:t>
                      </a:r>
                    </a:p>
                  </a:txBody>
                  <a:tcPr marL="68580" marR="68580" marT="0" marB="0"/>
                </a:tc>
                <a:tc>
                  <a:txBody>
                    <a:bodyPr/>
                    <a:lstStyle/>
                    <a:p>
                      <a:pPr marL="342900" marR="0" lvl="0" indent="-342900">
                        <a:spcBef>
                          <a:spcPts val="0"/>
                        </a:spcBef>
                        <a:spcAft>
                          <a:spcPts val="0"/>
                        </a:spcAft>
                        <a:buFont typeface="Symbol" pitchFamily="2" charset="2"/>
                        <a:buChar char=""/>
                      </a:pPr>
                      <a:r>
                        <a:rPr lang="en-US" sz="1800" dirty="0">
                          <a:effectLst/>
                        </a:rPr>
                        <a:t>Acute respiratory failure as evidenced by acute need for invasive or non-invasive mechanical ventilation, OR </a:t>
                      </a:r>
                      <a:endParaRPr lang="en-US" sz="2000" dirty="0">
                        <a:effectLst/>
                      </a:endParaRPr>
                    </a:p>
                    <a:p>
                      <a:pPr marL="342900" marR="0" lvl="0" indent="-342900">
                        <a:spcBef>
                          <a:spcPts val="0"/>
                        </a:spcBef>
                        <a:spcAft>
                          <a:spcPts val="0"/>
                        </a:spcAft>
                        <a:buFont typeface="Symbol" pitchFamily="2" charset="2"/>
                        <a:buChar char=""/>
                      </a:pPr>
                      <a:r>
                        <a:rPr lang="en-US" sz="1800" dirty="0">
                          <a:effectLst/>
                        </a:rPr>
                        <a:t>PaO</a:t>
                      </a:r>
                      <a:r>
                        <a:rPr lang="en-US" sz="1800" baseline="-25000" dirty="0">
                          <a:effectLst/>
                        </a:rPr>
                        <a:t>2</a:t>
                      </a:r>
                      <a:r>
                        <a:rPr lang="en-US" sz="1800" dirty="0">
                          <a:effectLst/>
                        </a:rPr>
                        <a:t>/FiO</a:t>
                      </a:r>
                      <a:r>
                        <a:rPr lang="en-US" sz="1800" baseline="-25000" dirty="0">
                          <a:effectLst/>
                        </a:rPr>
                        <a:t>2</a:t>
                      </a:r>
                      <a:r>
                        <a:rPr lang="en-US" sz="1800" dirty="0">
                          <a:effectLst/>
                        </a:rPr>
                        <a:t> &lt; 300</a:t>
                      </a:r>
                      <a:endParaRPr lang="en-US" sz="20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53749925"/>
                  </a:ext>
                </a:extLst>
              </a:tr>
              <a:tr h="370840">
                <a:tc>
                  <a:txBody>
                    <a:bodyPr/>
                    <a:lstStyle/>
                    <a:p>
                      <a:pPr marL="0" marR="0">
                        <a:spcBef>
                          <a:spcPts val="0"/>
                        </a:spcBef>
                        <a:spcAft>
                          <a:spcPts val="0"/>
                        </a:spcAft>
                      </a:pPr>
                      <a:r>
                        <a:rPr lang="en-US" sz="1800">
                          <a:effectLst/>
                        </a:rPr>
                        <a:t>Coagulation status</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itchFamily="2" charset="2"/>
                        <a:buChar char=""/>
                      </a:pPr>
                      <a:r>
                        <a:rPr lang="en-US" sz="1800" dirty="0">
                          <a:effectLst/>
                        </a:rPr>
                        <a:t>Platelets &lt; 100 x 10</a:t>
                      </a:r>
                      <a:r>
                        <a:rPr lang="en-US" sz="1800" baseline="30000" dirty="0">
                          <a:effectLst/>
                        </a:rPr>
                        <a:t>9</a:t>
                      </a:r>
                      <a:r>
                        <a:rPr lang="en-US" sz="1800" dirty="0">
                          <a:effectLst/>
                        </a:rPr>
                        <a:t>/L, OR</a:t>
                      </a:r>
                      <a:endParaRPr lang="en-US" sz="2000" dirty="0">
                        <a:effectLst/>
                      </a:endParaRPr>
                    </a:p>
                    <a:p>
                      <a:pPr marL="342900" marR="0" lvl="0" indent="-342900">
                        <a:spcBef>
                          <a:spcPts val="0"/>
                        </a:spcBef>
                        <a:spcAft>
                          <a:spcPts val="0"/>
                        </a:spcAft>
                        <a:buFont typeface="Symbol" pitchFamily="2" charset="2"/>
                        <a:buChar char=""/>
                      </a:pPr>
                      <a:r>
                        <a:rPr lang="en-US" sz="1800" dirty="0">
                          <a:effectLst/>
                        </a:rPr>
                        <a:t>International Normalized Ratio (INR) &gt; 1.5, OR</a:t>
                      </a:r>
                      <a:endParaRPr lang="en-US" sz="2000" dirty="0">
                        <a:effectLst/>
                      </a:endParaRPr>
                    </a:p>
                    <a:p>
                      <a:pPr marL="342900" marR="0" lvl="0" indent="-342900">
                        <a:spcBef>
                          <a:spcPts val="0"/>
                        </a:spcBef>
                        <a:spcAft>
                          <a:spcPts val="0"/>
                        </a:spcAft>
                        <a:buFont typeface="Symbol" pitchFamily="2" charset="2"/>
                        <a:buChar char=""/>
                      </a:pPr>
                      <a:r>
                        <a:rPr lang="en-US" sz="1800" dirty="0">
                          <a:effectLst/>
                        </a:rPr>
                        <a:t>Partial Thromboplastin Time (PTT) &gt; 60 seconds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6901309"/>
                  </a:ext>
                </a:extLst>
              </a:tr>
              <a:tr h="370840">
                <a:tc>
                  <a:txBody>
                    <a:bodyPr/>
                    <a:lstStyle/>
                    <a:p>
                      <a:pPr marL="0" marR="0">
                        <a:spcBef>
                          <a:spcPts val="0"/>
                        </a:spcBef>
                        <a:spcAft>
                          <a:spcPts val="0"/>
                        </a:spcAft>
                      </a:pPr>
                      <a:r>
                        <a:rPr lang="en-US" sz="1800">
                          <a:effectLst/>
                        </a:rPr>
                        <a:t>Liver function</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itchFamily="2" charset="2"/>
                        <a:buChar char=""/>
                      </a:pPr>
                      <a:r>
                        <a:rPr lang="en-US" sz="1800" dirty="0">
                          <a:effectLst/>
                        </a:rPr>
                        <a:t>Bilirubin &gt; 2 mg/dL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27795375"/>
                  </a:ext>
                </a:extLst>
              </a:tr>
              <a:tr h="370840">
                <a:tc>
                  <a:txBody>
                    <a:bodyPr/>
                    <a:lstStyle/>
                    <a:p>
                      <a:pPr marL="0" marR="0">
                        <a:spcBef>
                          <a:spcPts val="0"/>
                        </a:spcBef>
                        <a:spcAft>
                          <a:spcPts val="0"/>
                        </a:spcAft>
                      </a:pPr>
                      <a:r>
                        <a:rPr lang="en-US" sz="1800">
                          <a:effectLst/>
                        </a:rPr>
                        <a:t>Cardiovascular function</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itchFamily="2" charset="2"/>
                        <a:buChar char=""/>
                      </a:pPr>
                      <a:r>
                        <a:rPr lang="en-US" sz="1800" dirty="0">
                          <a:effectLst/>
                        </a:rPr>
                        <a:t>Persistent hypotension after fluid administration:</a:t>
                      </a:r>
                      <a:endParaRPr lang="en-US" sz="2000" dirty="0">
                        <a:effectLst/>
                      </a:endParaRPr>
                    </a:p>
                    <a:p>
                      <a:pPr marL="742950" marR="0" lvl="1" indent="-285750">
                        <a:spcBef>
                          <a:spcPts val="0"/>
                        </a:spcBef>
                        <a:spcAft>
                          <a:spcPts val="0"/>
                        </a:spcAft>
                        <a:buFont typeface="Courier New" panose="02070309020205020404" pitchFamily="49" charset="0"/>
                        <a:buChar char="o"/>
                      </a:pPr>
                      <a:r>
                        <a:rPr lang="en-US" sz="1800" dirty="0">
                          <a:effectLst/>
                        </a:rPr>
                        <a:t>SBP &lt; 85 mm Hg, OR</a:t>
                      </a:r>
                      <a:endParaRPr lang="en-US" sz="2000" dirty="0">
                        <a:effectLst/>
                      </a:endParaRPr>
                    </a:p>
                    <a:p>
                      <a:pPr marL="742950" marR="0" lvl="1" indent="-285750">
                        <a:spcBef>
                          <a:spcPts val="0"/>
                        </a:spcBef>
                        <a:spcAft>
                          <a:spcPts val="0"/>
                        </a:spcAft>
                        <a:buFont typeface="Courier New" panose="02070309020205020404" pitchFamily="49" charset="0"/>
                        <a:buChar char="o"/>
                      </a:pPr>
                      <a:r>
                        <a:rPr lang="en-US" sz="1800" dirty="0">
                          <a:effectLst/>
                        </a:rPr>
                        <a:t>MAP &lt; 65 mm Hg, OR</a:t>
                      </a:r>
                      <a:endParaRPr lang="en-US" sz="2000" dirty="0">
                        <a:effectLst/>
                      </a:endParaRPr>
                    </a:p>
                    <a:p>
                      <a:pPr marL="742950" marR="0" lvl="1" indent="-285750">
                        <a:spcBef>
                          <a:spcPts val="0"/>
                        </a:spcBef>
                        <a:spcAft>
                          <a:spcPts val="0"/>
                        </a:spcAft>
                        <a:buFont typeface="Courier New" panose="02070309020205020404" pitchFamily="49" charset="0"/>
                        <a:buChar char="o"/>
                      </a:pPr>
                      <a:r>
                        <a:rPr lang="en-US" sz="1800" dirty="0">
                          <a:effectLst/>
                        </a:rPr>
                        <a:t>&gt; 40 mm Hg decrease in SBP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21828121"/>
                  </a:ext>
                </a:extLst>
              </a:tr>
              <a:tr h="370840">
                <a:tc>
                  <a:txBody>
                    <a:bodyPr/>
                    <a:lstStyle/>
                    <a:p>
                      <a:pPr marL="0" marR="0">
                        <a:spcBef>
                          <a:spcPts val="0"/>
                        </a:spcBef>
                        <a:spcAft>
                          <a:spcPts val="0"/>
                        </a:spcAft>
                      </a:pPr>
                      <a:r>
                        <a:rPr lang="en-US" sz="1800">
                          <a:effectLst/>
                        </a:rPr>
                        <a:t>Renal function</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itchFamily="2" charset="2"/>
                        <a:buChar char=""/>
                      </a:pPr>
                      <a:r>
                        <a:rPr lang="en-US" sz="1800" dirty="0">
                          <a:effectLst/>
                        </a:rPr>
                        <a:t>Creatinine &gt; 1.2mg/dL, OR</a:t>
                      </a:r>
                      <a:endParaRPr lang="en-US" sz="2000" dirty="0">
                        <a:effectLst/>
                      </a:endParaRPr>
                    </a:p>
                    <a:p>
                      <a:pPr marL="342900" marR="0" lvl="0" indent="-342900">
                        <a:spcBef>
                          <a:spcPts val="0"/>
                        </a:spcBef>
                        <a:spcAft>
                          <a:spcPts val="0"/>
                        </a:spcAft>
                        <a:buFont typeface="Symbol" pitchFamily="2" charset="2"/>
                        <a:buChar char=""/>
                      </a:pPr>
                      <a:r>
                        <a:rPr lang="en-US" sz="1800" dirty="0">
                          <a:effectLst/>
                        </a:rPr>
                        <a:t>Doubling of serum creatinine, OR</a:t>
                      </a:r>
                      <a:endParaRPr lang="en-US" sz="2000" dirty="0">
                        <a:effectLst/>
                      </a:endParaRPr>
                    </a:p>
                    <a:p>
                      <a:pPr marL="342900" marR="0" lvl="0" indent="-342900">
                        <a:spcBef>
                          <a:spcPts val="0"/>
                        </a:spcBef>
                        <a:spcAft>
                          <a:spcPts val="0"/>
                        </a:spcAft>
                        <a:buFont typeface="Symbol" pitchFamily="2" charset="2"/>
                        <a:buChar char=""/>
                      </a:pPr>
                      <a:r>
                        <a:rPr lang="en-US" sz="1800" dirty="0">
                          <a:effectLst/>
                        </a:rPr>
                        <a:t>Urine output less 0.5 mL/kg/hour (for 2 hours)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45524091"/>
                  </a:ext>
                </a:extLst>
              </a:tr>
              <a:tr h="370840">
                <a:tc>
                  <a:txBody>
                    <a:bodyPr/>
                    <a:lstStyle/>
                    <a:p>
                      <a:pPr marL="0" marR="0">
                        <a:spcBef>
                          <a:spcPts val="0"/>
                        </a:spcBef>
                        <a:spcAft>
                          <a:spcPts val="0"/>
                        </a:spcAft>
                      </a:pPr>
                      <a:r>
                        <a:rPr lang="en-US" sz="1800">
                          <a:effectLst/>
                        </a:rPr>
                        <a:t>Mental status assessment</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itchFamily="2" charset="2"/>
                        <a:buChar char=""/>
                      </a:pPr>
                      <a:r>
                        <a:rPr lang="en-US" sz="1800" dirty="0">
                          <a:effectLst/>
                        </a:rPr>
                        <a:t>Agitation, confusion, or unresponsiveness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48782773"/>
                  </a:ext>
                </a:extLst>
              </a:tr>
              <a:tr h="370840">
                <a:tc>
                  <a:txBody>
                    <a:bodyPr/>
                    <a:lstStyle/>
                    <a:p>
                      <a:pPr marL="0" marR="0">
                        <a:spcBef>
                          <a:spcPts val="0"/>
                        </a:spcBef>
                        <a:spcAft>
                          <a:spcPts val="0"/>
                        </a:spcAft>
                      </a:pPr>
                      <a:r>
                        <a:rPr lang="en-US" sz="1800" dirty="0">
                          <a:effectLst/>
                        </a:rPr>
                        <a:t>Lactic acid</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itchFamily="2" charset="2"/>
                        <a:buChar char=""/>
                      </a:pPr>
                      <a:r>
                        <a:rPr lang="en-US" sz="1800" dirty="0">
                          <a:effectLst/>
                        </a:rPr>
                        <a:t>&gt; 2 mmol/L in absence of labor</a:t>
                      </a:r>
                      <a:endParaRPr lang="en-US" sz="2000" dirty="0">
                        <a:effectLst/>
                      </a:endParaRPr>
                    </a:p>
                    <a:p>
                      <a:pPr marL="228600" marR="0">
                        <a:spcBef>
                          <a:spcPts val="0"/>
                        </a:spcBef>
                        <a:spcAft>
                          <a:spcPts val="0"/>
                        </a:spcAft>
                      </a:pPr>
                      <a:r>
                        <a:rPr lang="en-US" sz="1800" dirty="0">
                          <a:effectLst/>
                        </a:rPr>
                        <a:t>(Lactic acid not used for diagnosis in labor, but remains important for treatment.)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6356462"/>
                  </a:ext>
                </a:extLst>
              </a:tr>
            </a:tbl>
          </a:graphicData>
        </a:graphic>
      </p:graphicFrame>
    </p:spTree>
    <p:extLst>
      <p:ext uri="{BB962C8B-B14F-4D97-AF65-F5344CB8AC3E}">
        <p14:creationId xmlns:p14="http://schemas.microsoft.com/office/powerpoint/2010/main" val="854167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85E6-D9D3-4349-AF3C-949CFD84CA01}"/>
              </a:ext>
            </a:extLst>
          </p:cNvPr>
          <p:cNvSpPr>
            <a:spLocks noGrp="1"/>
          </p:cNvSpPr>
          <p:nvPr>
            <p:ph type="title"/>
          </p:nvPr>
        </p:nvSpPr>
        <p:spPr>
          <a:xfrm>
            <a:off x="457200" y="1447800"/>
            <a:ext cx="10363200" cy="1219200"/>
          </a:xfrm>
        </p:spPr>
        <p:txBody>
          <a:bodyPr>
            <a:noAutofit/>
          </a:bodyPr>
          <a:lstStyle/>
          <a:p>
            <a:r>
              <a:rPr lang="en-US" dirty="0"/>
              <a:t>Confirmation of </a:t>
            </a:r>
            <a:br>
              <a:rPr lang="en-US" dirty="0"/>
            </a:br>
            <a:r>
              <a:rPr lang="en-US" dirty="0"/>
              <a:t>Sepsis Evaluation:</a:t>
            </a:r>
            <a:br>
              <a:rPr lang="en-US" dirty="0"/>
            </a:br>
            <a:r>
              <a:rPr lang="en-US" dirty="0"/>
              <a:t>Step 2</a:t>
            </a:r>
          </a:p>
        </p:txBody>
      </p:sp>
      <p:pic>
        <p:nvPicPr>
          <p:cNvPr id="31" name="Content Placeholder 30">
            <a:extLst>
              <a:ext uri="{FF2B5EF4-FFF2-40B4-BE49-F238E27FC236}">
                <a16:creationId xmlns:a16="http://schemas.microsoft.com/office/drawing/2014/main" id="{8B69ADBD-7E0E-2042-942A-3354395AC3F8}"/>
              </a:ext>
            </a:extLst>
          </p:cNvPr>
          <p:cNvPicPr>
            <a:picLocks noGrp="1" noChangeAspect="1"/>
          </p:cNvPicPr>
          <p:nvPr>
            <p:ph idx="1"/>
          </p:nvPr>
        </p:nvPicPr>
        <p:blipFill>
          <a:blip r:embed="rId2"/>
          <a:stretch>
            <a:fillRect/>
          </a:stretch>
        </p:blipFill>
        <p:spPr>
          <a:xfrm>
            <a:off x="3352800" y="713660"/>
            <a:ext cx="7924800" cy="6215309"/>
          </a:xfrm>
        </p:spPr>
      </p:pic>
    </p:spTree>
    <p:extLst>
      <p:ext uri="{BB962C8B-B14F-4D97-AF65-F5344CB8AC3E}">
        <p14:creationId xmlns:p14="http://schemas.microsoft.com/office/powerpoint/2010/main" val="226782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D61D-81EE-914F-99DA-C1A3E8B85675}"/>
              </a:ext>
            </a:extLst>
          </p:cNvPr>
          <p:cNvSpPr>
            <a:spLocks noGrp="1"/>
          </p:cNvSpPr>
          <p:nvPr>
            <p:ph type="title"/>
          </p:nvPr>
        </p:nvSpPr>
        <p:spPr>
          <a:xfrm>
            <a:off x="609600" y="595132"/>
            <a:ext cx="10896600" cy="914400"/>
          </a:xfrm>
        </p:spPr>
        <p:txBody>
          <a:bodyPr>
            <a:noAutofit/>
          </a:bodyPr>
          <a:lstStyle/>
          <a:p>
            <a:pPr algn="ctr"/>
            <a:r>
              <a:rPr lang="en-US" sz="2800" dirty="0"/>
              <a:t>Performance of Two-Step System for Diagnosis of Maternal Sepsis </a:t>
            </a:r>
            <a:r>
              <a:rPr lang="en-US" sz="2000" dirty="0"/>
              <a:t>(data extracted from clinical practice data sets, not formal research studies)</a:t>
            </a:r>
          </a:p>
        </p:txBody>
      </p:sp>
      <p:graphicFrame>
        <p:nvGraphicFramePr>
          <p:cNvPr id="4" name="Content Placeholder 3">
            <a:extLst>
              <a:ext uri="{FF2B5EF4-FFF2-40B4-BE49-F238E27FC236}">
                <a16:creationId xmlns:a16="http://schemas.microsoft.com/office/drawing/2014/main" id="{6B0D3ED2-5F5B-7646-A48C-96784B1057ED}"/>
              </a:ext>
            </a:extLst>
          </p:cNvPr>
          <p:cNvGraphicFramePr>
            <a:graphicFrameLocks noGrp="1"/>
          </p:cNvGraphicFramePr>
          <p:nvPr>
            <p:ph idx="1"/>
            <p:extLst>
              <p:ext uri="{D42A27DB-BD31-4B8C-83A1-F6EECF244321}">
                <p14:modId xmlns:p14="http://schemas.microsoft.com/office/powerpoint/2010/main" val="2624286171"/>
              </p:ext>
            </p:extLst>
          </p:nvPr>
        </p:nvGraphicFramePr>
        <p:xfrm>
          <a:off x="609600" y="1534610"/>
          <a:ext cx="10744200" cy="2473960"/>
        </p:xfrm>
        <a:graphic>
          <a:graphicData uri="http://schemas.openxmlformats.org/drawingml/2006/table">
            <a:tbl>
              <a:tblPr firstRow="1" bandRow="1">
                <a:tableStyleId>{C4B1156A-380E-4F78-BDF5-A606A8083BF9}</a:tableStyleId>
              </a:tblPr>
              <a:tblGrid>
                <a:gridCol w="1371600">
                  <a:extLst>
                    <a:ext uri="{9D8B030D-6E8A-4147-A177-3AD203B41FA5}">
                      <a16:colId xmlns:a16="http://schemas.microsoft.com/office/drawing/2014/main" val="4110079977"/>
                    </a:ext>
                  </a:extLst>
                </a:gridCol>
                <a:gridCol w="1447800">
                  <a:extLst>
                    <a:ext uri="{9D8B030D-6E8A-4147-A177-3AD203B41FA5}">
                      <a16:colId xmlns:a16="http://schemas.microsoft.com/office/drawing/2014/main" val="1707286971"/>
                    </a:ext>
                  </a:extLst>
                </a:gridCol>
                <a:gridCol w="1219200">
                  <a:extLst>
                    <a:ext uri="{9D8B030D-6E8A-4147-A177-3AD203B41FA5}">
                      <a16:colId xmlns:a16="http://schemas.microsoft.com/office/drawing/2014/main" val="1941004924"/>
                    </a:ext>
                  </a:extLst>
                </a:gridCol>
                <a:gridCol w="3505200">
                  <a:extLst>
                    <a:ext uri="{9D8B030D-6E8A-4147-A177-3AD203B41FA5}">
                      <a16:colId xmlns:a16="http://schemas.microsoft.com/office/drawing/2014/main" val="3936408024"/>
                    </a:ext>
                  </a:extLst>
                </a:gridCol>
                <a:gridCol w="1447800">
                  <a:extLst>
                    <a:ext uri="{9D8B030D-6E8A-4147-A177-3AD203B41FA5}">
                      <a16:colId xmlns:a16="http://schemas.microsoft.com/office/drawing/2014/main" val="2585952230"/>
                    </a:ext>
                  </a:extLst>
                </a:gridCol>
                <a:gridCol w="1752600">
                  <a:extLst>
                    <a:ext uri="{9D8B030D-6E8A-4147-A177-3AD203B41FA5}">
                      <a16:colId xmlns:a16="http://schemas.microsoft.com/office/drawing/2014/main" val="1368801971"/>
                    </a:ext>
                  </a:extLst>
                </a:gridCol>
              </a:tblGrid>
              <a:tr h="370840">
                <a:tc>
                  <a:txBody>
                    <a:bodyPr/>
                    <a:lstStyle/>
                    <a:p>
                      <a:pPr algn="ctr"/>
                      <a:endParaRPr lang="en-US" sz="1400" b="1" baseline="0" dirty="0"/>
                    </a:p>
                  </a:txBody>
                  <a:tcPr anchor="ctr">
                    <a:solidFill>
                      <a:schemeClr val="accent2">
                        <a:lumMod val="40000"/>
                        <a:lumOff val="60000"/>
                      </a:schemeClr>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t>OB Vital Signs Screen</a:t>
                      </a:r>
                    </a:p>
                  </a:txBody>
                  <a:tcPr anchor="ctr">
                    <a:solidFill>
                      <a:schemeClr val="accent2">
                        <a:lumMod val="40000"/>
                        <a:lumOff val="60000"/>
                      </a:schemeClr>
                    </a:solidFill>
                  </a:tcPr>
                </a:tc>
                <a:tc hMerge="1">
                  <a:txBody>
                    <a:bodyPr/>
                    <a:lstStyle/>
                    <a:p>
                      <a:pPr algn="ctr"/>
                      <a:endParaRPr lang="en-US" sz="1400" b="1" dirty="0"/>
                    </a:p>
                  </a:txBody>
                  <a:tcPr>
                    <a:solidFill>
                      <a:schemeClr val="bg1">
                        <a:lumMod val="85000"/>
                      </a:schemeClr>
                    </a:solidFill>
                  </a:tcPr>
                </a:tc>
                <a:tc gridSpan="3">
                  <a:txBody>
                    <a:bodyPr/>
                    <a:lstStyle/>
                    <a:p>
                      <a:pPr algn="ctr"/>
                      <a:r>
                        <a:rPr lang="en-US" dirty="0"/>
                        <a:t>Sepsis (End Organ Injury)</a:t>
                      </a:r>
                    </a:p>
                  </a:txBody>
                  <a:tcPr anchor="ctr">
                    <a:solidFill>
                      <a:schemeClr val="accent2">
                        <a:lumMod val="40000"/>
                        <a:lumOff val="60000"/>
                      </a:schemeClr>
                    </a:solidFill>
                  </a:tcPr>
                </a:tc>
                <a:tc hMerge="1">
                  <a:txBody>
                    <a:bodyPr/>
                    <a:lstStyle/>
                    <a:p>
                      <a:endParaRPr lang="en-US" dirty="0"/>
                    </a:p>
                  </a:txBody>
                  <a:tcPr>
                    <a:solidFill>
                      <a:schemeClr val="bg1">
                        <a:lumMod val="85000"/>
                      </a:schemeClr>
                    </a:solidFill>
                  </a:tcPr>
                </a:tc>
                <a:tc hMerge="1">
                  <a:txBody>
                    <a:bodyPr/>
                    <a:lstStyle/>
                    <a:p>
                      <a:endParaRPr lang="en-US" dirty="0"/>
                    </a:p>
                  </a:txBody>
                  <a:tcPr>
                    <a:solidFill>
                      <a:schemeClr val="bg1">
                        <a:lumMod val="85000"/>
                      </a:schemeClr>
                    </a:solidFill>
                  </a:tcPr>
                </a:tc>
                <a:extLst>
                  <a:ext uri="{0D108BD9-81ED-4DB2-BD59-A6C34878D82A}">
                    <a16:rowId xmlns:a16="http://schemas.microsoft.com/office/drawing/2014/main" val="986908417"/>
                  </a:ext>
                </a:extLst>
              </a:tr>
              <a:tr h="370840">
                <a:tc>
                  <a:txBody>
                    <a:bodyPr/>
                    <a:lstStyle/>
                    <a:p>
                      <a:endParaRPr lang="en-US" sz="1800" b="1" baseline="0" dirty="0"/>
                    </a:p>
                    <a:p>
                      <a:pPr algn="ctr"/>
                      <a:r>
                        <a:rPr lang="en-US" sz="1800" b="1" baseline="0" dirty="0"/>
                        <a:t>Source</a:t>
                      </a:r>
                    </a:p>
                  </a:txBody>
                  <a:tcPr anchor="b">
                    <a:solidFill>
                      <a:schemeClr val="bg1">
                        <a:lumMod val="85000"/>
                      </a:schemeClr>
                    </a:solidFill>
                  </a:tcPr>
                </a:tc>
                <a:tc>
                  <a:txBody>
                    <a:bodyPr/>
                    <a:lstStyle/>
                    <a:p>
                      <a:pPr algn="ctr"/>
                      <a:endParaRPr lang="en-US" sz="1800" b="1" dirty="0"/>
                    </a:p>
                    <a:p>
                      <a:pPr algn="ctr"/>
                      <a:r>
                        <a:rPr lang="en-US" sz="1800" b="1" dirty="0"/>
                        <a:t>Population Screened</a:t>
                      </a:r>
                    </a:p>
                  </a:txBody>
                  <a:tcPr anchor="b">
                    <a:solidFill>
                      <a:schemeClr val="bg1">
                        <a:lumMod val="85000"/>
                      </a:schemeClr>
                    </a:solidFill>
                  </a:tcPr>
                </a:tc>
                <a:tc>
                  <a:txBody>
                    <a:bodyPr/>
                    <a:lstStyle/>
                    <a:p>
                      <a:pPr algn="ctr"/>
                      <a:endParaRPr lang="en-US" sz="1800" b="1" dirty="0"/>
                    </a:p>
                    <a:p>
                      <a:pPr algn="ctr"/>
                      <a:r>
                        <a:rPr lang="en-US" sz="1800" b="1" dirty="0"/>
                        <a:t>Screen Positive</a:t>
                      </a:r>
                    </a:p>
                  </a:txBody>
                  <a:tcPr anchor="b">
                    <a:solidFill>
                      <a:schemeClr val="bg1">
                        <a:lumMod val="85000"/>
                      </a:schemeClr>
                    </a:solidFill>
                  </a:tcPr>
                </a:tc>
                <a:tc>
                  <a:txBody>
                    <a:bodyPr/>
                    <a:lstStyle/>
                    <a:p>
                      <a:pPr algn="ctr"/>
                      <a:endParaRPr lang="en-US" sz="1800" b="1" dirty="0"/>
                    </a:p>
                    <a:p>
                      <a:pPr algn="ctr"/>
                      <a:endParaRPr lang="en-US" sz="1800" b="1" dirty="0"/>
                    </a:p>
                    <a:p>
                      <a:pPr algn="ctr"/>
                      <a:r>
                        <a:rPr lang="en-US" sz="1800" b="1" dirty="0"/>
                        <a:t>Total with End Organ injury</a:t>
                      </a:r>
                    </a:p>
                  </a:txBody>
                  <a:tcPr anchor="b">
                    <a:solidFill>
                      <a:schemeClr val="bg1">
                        <a:lumMod val="85000"/>
                      </a:schemeClr>
                    </a:solidFill>
                  </a:tcPr>
                </a:tc>
                <a:tc>
                  <a:txBody>
                    <a:bodyPr/>
                    <a:lstStyle/>
                    <a:p>
                      <a:pPr algn="ctr"/>
                      <a:r>
                        <a:rPr lang="en-US" sz="1800" b="1" dirty="0"/>
                        <a:t>Among Screen Positive (Sens)</a:t>
                      </a:r>
                    </a:p>
                  </a:txBody>
                  <a:tcPr anchor="b">
                    <a:solidFill>
                      <a:schemeClr val="bg1">
                        <a:lumMod val="85000"/>
                      </a:schemeClr>
                    </a:solidFill>
                  </a:tcPr>
                </a:tc>
                <a:tc>
                  <a:txBody>
                    <a:bodyPr/>
                    <a:lstStyle/>
                    <a:p>
                      <a:pPr algn="ctr"/>
                      <a:r>
                        <a:rPr lang="en-US" sz="1800" b="1" dirty="0"/>
                        <a:t>Not Among Screen Positive (Spec)</a:t>
                      </a:r>
                    </a:p>
                  </a:txBody>
                  <a:tcPr anchor="b">
                    <a:solidFill>
                      <a:schemeClr val="bg1">
                        <a:lumMod val="85000"/>
                      </a:schemeClr>
                    </a:solidFill>
                  </a:tcPr>
                </a:tc>
                <a:extLst>
                  <a:ext uri="{0D108BD9-81ED-4DB2-BD59-A6C34878D82A}">
                    <a16:rowId xmlns:a16="http://schemas.microsoft.com/office/drawing/2014/main" val="1227668736"/>
                  </a:ext>
                </a:extLst>
              </a:tr>
              <a:tr h="370840">
                <a:tc>
                  <a:txBody>
                    <a:bodyPr/>
                    <a:lstStyle/>
                    <a:p>
                      <a:pPr algn="ctr"/>
                      <a:r>
                        <a:rPr lang="en-US" sz="1800" baseline="0" dirty="0"/>
                        <a:t>Combined Systems*</a:t>
                      </a:r>
                      <a:endParaRPr lang="en-US" sz="1800" b="1" baseline="0" dirty="0"/>
                    </a:p>
                  </a:txBody>
                  <a:tcPr anchor="ctr">
                    <a:solidFill>
                      <a:schemeClr val="accent6">
                        <a:lumMod val="60000"/>
                        <a:lumOff val="40000"/>
                      </a:schemeClr>
                    </a:solidFill>
                  </a:tcPr>
                </a:tc>
                <a:tc>
                  <a:txBody>
                    <a:bodyPr/>
                    <a:lstStyle/>
                    <a:p>
                      <a:pPr algn="ctr"/>
                      <a:endParaRPr lang="en-US" sz="1800" dirty="0"/>
                    </a:p>
                    <a:p>
                      <a:pPr algn="ctr"/>
                      <a:r>
                        <a:rPr lang="en-US" sz="1800" dirty="0"/>
                        <a:t>14,752</a:t>
                      </a:r>
                      <a:endParaRPr lang="en-US" sz="1800" b="1" dirty="0"/>
                    </a:p>
                  </a:txBody>
                  <a:tcPr>
                    <a:solidFill>
                      <a:schemeClr val="accent6">
                        <a:lumMod val="60000"/>
                        <a:lumOff val="40000"/>
                      </a:schemeClr>
                    </a:solidFill>
                  </a:tcPr>
                </a:tc>
                <a:tc>
                  <a:txBody>
                    <a:bodyPr/>
                    <a:lstStyle/>
                    <a:p>
                      <a:pPr algn="ctr"/>
                      <a:r>
                        <a:rPr lang="en-US" sz="1800" dirty="0"/>
                        <a:t>199 (1.3%)</a:t>
                      </a:r>
                      <a:endParaRPr lang="en-US" sz="1800" b="1" dirty="0"/>
                    </a:p>
                  </a:txBody>
                  <a:tcPr anchor="ctr">
                    <a:solidFill>
                      <a:schemeClr val="accent6">
                        <a:lumMod val="60000"/>
                        <a:lumOff val="40000"/>
                      </a:schemeClr>
                    </a:solidFill>
                  </a:tcPr>
                </a:tc>
                <a:tc>
                  <a:txBody>
                    <a:bodyPr/>
                    <a:lstStyle/>
                    <a:p>
                      <a:pPr algn="ctr"/>
                      <a:r>
                        <a:rPr lang="en-US" sz="1800" dirty="0"/>
                        <a:t>33</a:t>
                      </a:r>
                    </a:p>
                    <a:p>
                      <a:pPr algn="ctr"/>
                      <a:r>
                        <a:rPr lang="en-US" sz="1800" dirty="0"/>
                        <a:t>(16.6% of screen positives) </a:t>
                      </a:r>
                    </a:p>
                    <a:p>
                      <a:pPr algn="ctr"/>
                      <a:r>
                        <a:rPr lang="en-US" sz="1800" dirty="0"/>
                        <a:t>(0.22% of all screened)</a:t>
                      </a:r>
                      <a:endParaRPr lang="en-US" sz="1800" b="1" dirty="0"/>
                    </a:p>
                  </a:txBody>
                  <a:tcPr>
                    <a:solidFill>
                      <a:schemeClr val="accent6">
                        <a:lumMod val="60000"/>
                        <a:lumOff val="40000"/>
                      </a:schemeClr>
                    </a:solidFill>
                  </a:tcPr>
                </a:tc>
                <a:tc>
                  <a:txBody>
                    <a:bodyPr/>
                    <a:lstStyle/>
                    <a:p>
                      <a:pPr algn="ctr"/>
                      <a:endParaRPr lang="en-US" sz="1800" dirty="0"/>
                    </a:p>
                    <a:p>
                      <a:pPr algn="ctr"/>
                      <a:r>
                        <a:rPr lang="en-US" sz="1800" dirty="0"/>
                        <a:t>32 (97%)</a:t>
                      </a:r>
                      <a:endParaRPr lang="en-US" sz="1800" b="1" dirty="0"/>
                    </a:p>
                  </a:txBody>
                  <a:tcPr>
                    <a:solidFill>
                      <a:schemeClr val="accent6">
                        <a:lumMod val="60000"/>
                        <a:lumOff val="40000"/>
                      </a:schemeClr>
                    </a:solidFill>
                  </a:tcPr>
                </a:tc>
                <a:tc>
                  <a:txBody>
                    <a:bodyPr/>
                    <a:lstStyle/>
                    <a:p>
                      <a:pPr algn="ctr"/>
                      <a:endParaRPr lang="en-US" sz="1800" dirty="0"/>
                    </a:p>
                    <a:p>
                      <a:pPr algn="ctr"/>
                      <a:r>
                        <a:rPr lang="en-US" sz="1800" dirty="0"/>
                        <a:t>1 (3%)</a:t>
                      </a:r>
                      <a:endParaRPr lang="en-US" sz="1800" b="1" dirty="0"/>
                    </a:p>
                  </a:txBody>
                  <a:tcPr>
                    <a:solidFill>
                      <a:schemeClr val="accent6">
                        <a:lumMod val="60000"/>
                        <a:lumOff val="40000"/>
                      </a:schemeClr>
                    </a:solidFill>
                  </a:tcPr>
                </a:tc>
                <a:extLst>
                  <a:ext uri="{0D108BD9-81ED-4DB2-BD59-A6C34878D82A}">
                    <a16:rowId xmlns:a16="http://schemas.microsoft.com/office/drawing/2014/main" val="1388064212"/>
                  </a:ext>
                </a:extLst>
              </a:tr>
            </a:tbl>
          </a:graphicData>
        </a:graphic>
      </p:graphicFrame>
      <p:sp>
        <p:nvSpPr>
          <p:cNvPr id="6" name="TextBox 5">
            <a:extLst>
              <a:ext uri="{FF2B5EF4-FFF2-40B4-BE49-F238E27FC236}">
                <a16:creationId xmlns:a16="http://schemas.microsoft.com/office/drawing/2014/main" id="{9130F263-3FBA-4C45-913A-273D0499A906}"/>
              </a:ext>
            </a:extLst>
          </p:cNvPr>
          <p:cNvSpPr txBox="1"/>
          <p:nvPr/>
        </p:nvSpPr>
        <p:spPr>
          <a:xfrm>
            <a:off x="381000" y="4147650"/>
            <a:ext cx="11201400" cy="1785104"/>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l"/>
            <a:r>
              <a:rPr lang="en-US" sz="2300" dirty="0">
                <a:solidFill>
                  <a:schemeClr val="tx1"/>
                </a:solidFill>
              </a:rPr>
              <a:t>Notes:  (1) </a:t>
            </a:r>
            <a:r>
              <a:rPr lang="en-US" sz="2300" dirty="0">
                <a:solidFill>
                  <a:srgbClr val="FF0000"/>
                </a:solidFill>
              </a:rPr>
              <a:t>Initial screen positive rate is 1.3%</a:t>
            </a:r>
          </a:p>
          <a:p>
            <a:pPr marL="1033463" indent="-1033463" algn="l"/>
            <a:r>
              <a:rPr lang="en-US" sz="2300" dirty="0">
                <a:solidFill>
                  <a:schemeClr val="tx1"/>
                </a:solidFill>
              </a:rPr>
              <a:t>	(2) Overall performance of the Two-Step System as shown above gives an approximate </a:t>
            </a:r>
            <a:r>
              <a:rPr lang="en-US" sz="2300" dirty="0">
                <a:solidFill>
                  <a:srgbClr val="FF0000"/>
                </a:solidFill>
              </a:rPr>
              <a:t>sensitivity of 97% </a:t>
            </a:r>
            <a:r>
              <a:rPr lang="en-US" sz="2300" dirty="0">
                <a:solidFill>
                  <a:schemeClr val="tx1"/>
                </a:solidFill>
              </a:rPr>
              <a:t>TP/(TP+FN) : 32/33; and an approximate </a:t>
            </a:r>
            <a:r>
              <a:rPr lang="en-US" sz="2300" dirty="0">
                <a:solidFill>
                  <a:srgbClr val="FF0000"/>
                </a:solidFill>
              </a:rPr>
              <a:t>specificity of 99% </a:t>
            </a:r>
            <a:r>
              <a:rPr lang="en-US" sz="2300" dirty="0">
                <a:solidFill>
                  <a:schemeClr val="tx1"/>
                </a:solidFill>
              </a:rPr>
              <a:t>(14,552/14,552 + 166. TN/(TN+FP).</a:t>
            </a:r>
          </a:p>
          <a:p>
            <a:pPr algn="l"/>
            <a:endParaRPr lang="en-US" dirty="0"/>
          </a:p>
        </p:txBody>
      </p:sp>
      <p:sp>
        <p:nvSpPr>
          <p:cNvPr id="7" name="TextBox 6">
            <a:extLst>
              <a:ext uri="{FF2B5EF4-FFF2-40B4-BE49-F238E27FC236}">
                <a16:creationId xmlns:a16="http://schemas.microsoft.com/office/drawing/2014/main" id="{EF44567C-6E32-7046-AD9E-8577DD7C06C1}"/>
              </a:ext>
            </a:extLst>
          </p:cNvPr>
          <p:cNvSpPr txBox="1"/>
          <p:nvPr/>
        </p:nvSpPr>
        <p:spPr>
          <a:xfrm>
            <a:off x="252046" y="6093591"/>
            <a:ext cx="11582400" cy="338554"/>
          </a:xfrm>
          <a:prstGeom prst="rect">
            <a:avLst/>
          </a:prstGeom>
          <a:noFill/>
        </p:spPr>
        <p:txBody>
          <a:bodyPr wrap="square" rtlCol="0">
            <a:spAutoFit/>
          </a:bodyPr>
          <a:lstStyle/>
          <a:p>
            <a:pPr algn="l"/>
            <a:r>
              <a:rPr lang="en-US" sz="1600" dirty="0"/>
              <a:t>* Data from Dignity Health and Sutter Health</a:t>
            </a:r>
          </a:p>
        </p:txBody>
      </p:sp>
    </p:spTree>
    <p:extLst>
      <p:ext uri="{BB962C8B-B14F-4D97-AF65-F5344CB8AC3E}">
        <p14:creationId xmlns:p14="http://schemas.microsoft.com/office/powerpoint/2010/main" val="97521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6BBD8-AD76-E447-81B4-DF3D17071C8F}"/>
              </a:ext>
            </a:extLst>
          </p:cNvPr>
          <p:cNvSpPr>
            <a:spLocks noGrp="1"/>
          </p:cNvSpPr>
          <p:nvPr>
            <p:ph type="title"/>
          </p:nvPr>
        </p:nvSpPr>
        <p:spPr/>
        <p:txBody>
          <a:bodyPr/>
          <a:lstStyle/>
          <a:p>
            <a:r>
              <a:rPr lang="en-US" dirty="0"/>
              <a:t>Advantages of Two-Step Approach</a:t>
            </a:r>
          </a:p>
        </p:txBody>
      </p:sp>
      <p:sp>
        <p:nvSpPr>
          <p:cNvPr id="3" name="Content Placeholder 2">
            <a:extLst>
              <a:ext uri="{FF2B5EF4-FFF2-40B4-BE49-F238E27FC236}">
                <a16:creationId xmlns:a16="http://schemas.microsoft.com/office/drawing/2014/main" id="{52DE8500-F15C-4C4B-9FDF-0DAA2BB0AD8D}"/>
              </a:ext>
            </a:extLst>
          </p:cNvPr>
          <p:cNvSpPr>
            <a:spLocks noGrp="1"/>
          </p:cNvSpPr>
          <p:nvPr>
            <p:ph idx="1"/>
          </p:nvPr>
        </p:nvSpPr>
        <p:spPr/>
        <p:txBody>
          <a:bodyPr/>
          <a:lstStyle/>
          <a:p>
            <a:r>
              <a:rPr lang="en-US" dirty="0"/>
              <a:t>Promotes fewer missed cases (higher sensitivity)</a:t>
            </a:r>
          </a:p>
          <a:p>
            <a:r>
              <a:rPr lang="en-US" dirty="0"/>
              <a:t>Promotes fewer false alarms (higher specificity)</a:t>
            </a:r>
          </a:p>
          <a:p>
            <a:r>
              <a:rPr lang="en-US" dirty="0"/>
              <a:t>Estimates that only 2% of patients will screen positive</a:t>
            </a:r>
          </a:p>
          <a:p>
            <a:pPr marL="0" indent="0">
              <a:buNone/>
            </a:pPr>
            <a:endParaRPr lang="en-US" dirty="0"/>
          </a:p>
        </p:txBody>
      </p:sp>
    </p:spTree>
    <p:extLst>
      <p:ext uri="{BB962C8B-B14F-4D97-AF65-F5344CB8AC3E}">
        <p14:creationId xmlns:p14="http://schemas.microsoft.com/office/powerpoint/2010/main" val="3004139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6E8C7-02F8-FC41-B9F1-8034B2CBA02D}"/>
              </a:ext>
            </a:extLst>
          </p:cNvPr>
          <p:cNvSpPr>
            <a:spLocks noGrp="1"/>
          </p:cNvSpPr>
          <p:nvPr>
            <p:ph type="title"/>
          </p:nvPr>
        </p:nvSpPr>
        <p:spPr>
          <a:solidFill>
            <a:schemeClr val="accent6">
              <a:lumMod val="60000"/>
              <a:lumOff val="40000"/>
            </a:schemeClr>
          </a:solidFill>
          <a:ln>
            <a:noFill/>
          </a:ln>
        </p:spPr>
        <p:txBody>
          <a:bodyPr/>
          <a:lstStyle/>
          <a:p>
            <a:pPr algn="ctr"/>
            <a:r>
              <a:rPr lang="en-US" b="1" dirty="0"/>
              <a:t>Key Clinical Pearls</a:t>
            </a:r>
          </a:p>
        </p:txBody>
      </p:sp>
      <p:sp>
        <p:nvSpPr>
          <p:cNvPr id="3" name="Content Placeholder 2">
            <a:extLst>
              <a:ext uri="{FF2B5EF4-FFF2-40B4-BE49-F238E27FC236}">
                <a16:creationId xmlns:a16="http://schemas.microsoft.com/office/drawing/2014/main" id="{A20AD8FF-A562-DB4C-84B8-BDC136F21A4B}"/>
              </a:ext>
            </a:extLst>
          </p:cNvPr>
          <p:cNvSpPr>
            <a:spLocks noGrp="1"/>
          </p:cNvSpPr>
          <p:nvPr>
            <p:ph idx="1"/>
          </p:nvPr>
        </p:nvSpPr>
        <p:spPr>
          <a:xfrm>
            <a:off x="685800" y="2980362"/>
            <a:ext cx="10972800" cy="3886200"/>
          </a:xfrm>
        </p:spPr>
        <p:txBody>
          <a:bodyPr/>
          <a:lstStyle/>
          <a:p>
            <a:r>
              <a:rPr lang="en-US" dirty="0"/>
              <a:t>All members of the clinical team should maintain a high index of suspicion and embrace non-hierarchical communication to detect impending sepsis</a:t>
            </a:r>
          </a:p>
          <a:p>
            <a:r>
              <a:rPr lang="en-US" dirty="0"/>
              <a:t>All team members should feel empowered to speak up and know that their input is valued by the care team </a:t>
            </a:r>
          </a:p>
          <a:p>
            <a:pPr marL="0" indent="0">
              <a:buNone/>
            </a:pPr>
            <a:endParaRPr lang="en-US" dirty="0"/>
          </a:p>
        </p:txBody>
      </p:sp>
      <p:pic>
        <p:nvPicPr>
          <p:cNvPr id="4" name="Picture 3">
            <a:extLst>
              <a:ext uri="{FF2B5EF4-FFF2-40B4-BE49-F238E27FC236}">
                <a16:creationId xmlns:a16="http://schemas.microsoft.com/office/drawing/2014/main" id="{2ED7352B-50B8-BE48-9CAB-64800A2C998F}"/>
              </a:ext>
            </a:extLst>
          </p:cNvPr>
          <p:cNvPicPr>
            <a:picLocks noChangeAspect="1"/>
          </p:cNvPicPr>
          <p:nvPr/>
        </p:nvPicPr>
        <p:blipFill>
          <a:blip r:embed="rId2"/>
          <a:stretch>
            <a:fillRect/>
          </a:stretch>
        </p:blipFill>
        <p:spPr>
          <a:xfrm>
            <a:off x="8991600" y="990600"/>
            <a:ext cx="2821063" cy="1879949"/>
          </a:xfrm>
          <a:prstGeom prst="rect">
            <a:avLst/>
          </a:prstGeom>
        </p:spPr>
      </p:pic>
    </p:spTree>
    <p:extLst>
      <p:ext uri="{BB962C8B-B14F-4D97-AF65-F5344CB8AC3E}">
        <p14:creationId xmlns:p14="http://schemas.microsoft.com/office/powerpoint/2010/main" val="3510398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BB6DDC-8121-8D43-B09C-C0AB05AE8FBD}"/>
              </a:ext>
            </a:extLst>
          </p:cNvPr>
          <p:cNvSpPr>
            <a:spLocks noGrp="1"/>
          </p:cNvSpPr>
          <p:nvPr>
            <p:ph idx="1"/>
          </p:nvPr>
        </p:nvSpPr>
        <p:spPr>
          <a:solidFill>
            <a:schemeClr val="bg1">
              <a:lumMod val="85000"/>
            </a:schemeClr>
          </a:solidFill>
        </p:spPr>
        <p:txBody>
          <a:bodyPr>
            <a:normAutofit fontScale="90000" lnSpcReduction="10000"/>
          </a:bodyPr>
          <a:lstStyle/>
          <a:p>
            <a:pPr marL="0" indent="0" algn="ctr">
              <a:buNone/>
            </a:pPr>
            <a:br>
              <a:rPr lang="en-US" dirty="0"/>
            </a:br>
            <a:endParaRPr lang="en-US" dirty="0"/>
          </a:p>
          <a:p>
            <a:pPr marL="0" indent="0" algn="ctr">
              <a:buNone/>
            </a:pPr>
            <a:r>
              <a:rPr lang="en-US" sz="3700" dirty="0"/>
              <a:t>Part II:</a:t>
            </a:r>
            <a:br>
              <a:rPr lang="en-US" sz="3700" dirty="0"/>
            </a:br>
            <a:r>
              <a:rPr lang="en-US" sz="3700" dirty="0"/>
              <a:t>Assessment and Treatment:</a:t>
            </a:r>
            <a:br>
              <a:rPr lang="en-US" sz="3700" dirty="0"/>
            </a:br>
            <a:r>
              <a:rPr lang="en-US" sz="3700" dirty="0"/>
              <a:t> Care Bundles</a:t>
            </a:r>
          </a:p>
          <a:p>
            <a:pPr marL="0" indent="0" algn="ctr">
              <a:buNone/>
            </a:pPr>
            <a:br>
              <a:rPr lang="en-US" dirty="0"/>
            </a:br>
            <a:r>
              <a:rPr lang="en-US" dirty="0"/>
              <a:t> Lori Olvera, DNP</a:t>
            </a:r>
            <a:br>
              <a:rPr lang="en-US" dirty="0"/>
            </a:br>
            <a:endParaRPr lang="en-US" dirty="0"/>
          </a:p>
        </p:txBody>
      </p:sp>
      <p:pic>
        <p:nvPicPr>
          <p:cNvPr id="5" name="Picture 4">
            <a:extLst>
              <a:ext uri="{FF2B5EF4-FFF2-40B4-BE49-F238E27FC236}">
                <a16:creationId xmlns:a16="http://schemas.microsoft.com/office/drawing/2014/main" id="{6785DECD-096E-E248-BDAD-DA9D291010C6}"/>
              </a:ext>
            </a:extLst>
          </p:cNvPr>
          <p:cNvPicPr>
            <a:picLocks noChangeAspect="1"/>
          </p:cNvPicPr>
          <p:nvPr/>
        </p:nvPicPr>
        <p:blipFill>
          <a:blip r:embed="rId2"/>
          <a:stretch>
            <a:fillRect/>
          </a:stretch>
        </p:blipFill>
        <p:spPr>
          <a:xfrm>
            <a:off x="8610600" y="1143000"/>
            <a:ext cx="2857970" cy="2133600"/>
          </a:xfrm>
          <a:prstGeom prst="rect">
            <a:avLst/>
          </a:prstGeom>
        </p:spPr>
      </p:pic>
    </p:spTree>
    <p:extLst>
      <p:ext uri="{BB962C8B-B14F-4D97-AF65-F5344CB8AC3E}">
        <p14:creationId xmlns:p14="http://schemas.microsoft.com/office/powerpoint/2010/main" val="3642957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6A550-F5B7-5347-BD7A-2AE9EC4D89A5}"/>
              </a:ext>
            </a:extLst>
          </p:cNvPr>
          <p:cNvSpPr>
            <a:spLocks noGrp="1"/>
          </p:cNvSpPr>
          <p:nvPr>
            <p:ph type="title"/>
          </p:nvPr>
        </p:nvSpPr>
        <p:spPr>
          <a:xfrm>
            <a:off x="304800" y="655638"/>
            <a:ext cx="11582400" cy="1554162"/>
          </a:xfrm>
        </p:spPr>
        <p:txBody>
          <a:bodyPr>
            <a:normAutofit/>
          </a:bodyPr>
          <a:lstStyle/>
          <a:p>
            <a:r>
              <a:rPr lang="en-US" dirty="0"/>
              <a:t>Part II: Assessment and Treatment of Maternal Sepsis: Care Bundles:  Key Principles</a:t>
            </a:r>
          </a:p>
        </p:txBody>
      </p:sp>
      <p:sp>
        <p:nvSpPr>
          <p:cNvPr id="3" name="Content Placeholder 2">
            <a:extLst>
              <a:ext uri="{FF2B5EF4-FFF2-40B4-BE49-F238E27FC236}">
                <a16:creationId xmlns:a16="http://schemas.microsoft.com/office/drawing/2014/main" id="{5FBE436E-979C-4746-AF51-AC7E74FF3B4C}"/>
              </a:ext>
            </a:extLst>
          </p:cNvPr>
          <p:cNvSpPr>
            <a:spLocks noGrp="1"/>
          </p:cNvSpPr>
          <p:nvPr>
            <p:ph idx="1"/>
          </p:nvPr>
        </p:nvSpPr>
        <p:spPr>
          <a:xfrm>
            <a:off x="609600" y="2514600"/>
            <a:ext cx="10972800" cy="3886200"/>
          </a:xfrm>
        </p:spPr>
        <p:txBody>
          <a:bodyPr/>
          <a:lstStyle/>
          <a:p>
            <a:pPr marL="0" lvl="0" indent="0">
              <a:buNone/>
            </a:pPr>
            <a:r>
              <a:rPr lang="en-US" dirty="0"/>
              <a:t>1. Act quickly upon recognition of sepsis and septic shock. </a:t>
            </a:r>
          </a:p>
          <a:p>
            <a:pPr marL="0" lvl="0" indent="0">
              <a:buNone/>
            </a:pPr>
            <a:r>
              <a:rPr lang="en-US" dirty="0"/>
              <a:t>2. Minimize time to treatment: Sepsis is a medical emergency.</a:t>
            </a:r>
          </a:p>
          <a:p>
            <a:pPr marL="0" lvl="0" indent="0">
              <a:buNone/>
            </a:pPr>
            <a:r>
              <a:rPr lang="en-US" dirty="0"/>
              <a:t>3. Monitor closely for response to or lack of response interventions.</a:t>
            </a:r>
          </a:p>
          <a:p>
            <a:pPr marL="0" lvl="0" indent="0">
              <a:buNone/>
            </a:pPr>
            <a:r>
              <a:rPr lang="en-US" dirty="0"/>
              <a:t>4. Communicate sepsis status during bedside care and handoff.</a:t>
            </a:r>
          </a:p>
          <a:p>
            <a:pPr marL="0" indent="0">
              <a:buNone/>
            </a:pPr>
            <a:endParaRPr lang="en-US" dirty="0"/>
          </a:p>
        </p:txBody>
      </p:sp>
    </p:spTree>
    <p:extLst>
      <p:ext uri="{BB962C8B-B14F-4D97-AF65-F5344CB8AC3E}">
        <p14:creationId xmlns:p14="http://schemas.microsoft.com/office/powerpoint/2010/main" val="4186237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ECB2-0106-0D4C-8EFF-7C55F91EB0E1}"/>
              </a:ext>
            </a:extLst>
          </p:cNvPr>
          <p:cNvSpPr>
            <a:spLocks noGrp="1"/>
          </p:cNvSpPr>
          <p:nvPr>
            <p:ph type="title"/>
          </p:nvPr>
        </p:nvSpPr>
        <p:spPr>
          <a:xfrm>
            <a:off x="607828" y="609600"/>
            <a:ext cx="11201400" cy="1371600"/>
          </a:xfrm>
        </p:spPr>
        <p:txBody>
          <a:bodyPr>
            <a:normAutofit/>
          </a:bodyPr>
          <a:lstStyle/>
          <a:p>
            <a:r>
              <a:rPr lang="en-US" dirty="0"/>
              <a:t>Sepsis = Screen positive with end organ injury</a:t>
            </a:r>
            <a:br>
              <a:rPr lang="en-US" dirty="0"/>
            </a:br>
            <a:r>
              <a:rPr lang="en-US" dirty="0"/>
              <a:t>First steps</a:t>
            </a:r>
            <a:endParaRPr lang="en-US" b="1" dirty="0"/>
          </a:p>
        </p:txBody>
      </p:sp>
      <p:sp>
        <p:nvSpPr>
          <p:cNvPr id="3" name="Content Placeholder 2">
            <a:extLst>
              <a:ext uri="{FF2B5EF4-FFF2-40B4-BE49-F238E27FC236}">
                <a16:creationId xmlns:a16="http://schemas.microsoft.com/office/drawing/2014/main" id="{A917AA74-E99F-3D4A-9210-720CD48DF188}"/>
              </a:ext>
            </a:extLst>
          </p:cNvPr>
          <p:cNvSpPr>
            <a:spLocks noGrp="1"/>
          </p:cNvSpPr>
          <p:nvPr>
            <p:ph idx="1"/>
          </p:nvPr>
        </p:nvSpPr>
        <p:spPr>
          <a:xfrm>
            <a:off x="603815" y="2209800"/>
            <a:ext cx="10972800" cy="3886200"/>
          </a:xfrm>
        </p:spPr>
        <p:txBody>
          <a:bodyPr/>
          <a:lstStyle/>
          <a:p>
            <a:r>
              <a:rPr lang="en-US" dirty="0"/>
              <a:t>Source-directed antibiotics if not already started</a:t>
            </a:r>
          </a:p>
          <a:p>
            <a:r>
              <a:rPr lang="en-US" dirty="0"/>
              <a:t>If source unclear, give broad spectrum antibiotics</a:t>
            </a:r>
          </a:p>
          <a:p>
            <a:r>
              <a:rPr lang="en-US" dirty="0"/>
              <a:t>Increase fluids to 30 mL/kg within 3 hours if not already done</a:t>
            </a:r>
          </a:p>
          <a:p>
            <a:r>
              <a:rPr lang="en-US" dirty="0"/>
              <a:t>Repeat lactate</a:t>
            </a:r>
          </a:p>
          <a:p>
            <a:r>
              <a:rPr lang="en-US" dirty="0"/>
              <a:t>Blood cultures, if not already drawn</a:t>
            </a:r>
          </a:p>
          <a:p>
            <a:r>
              <a:rPr lang="en-US" dirty="0"/>
              <a:t>Call for RRT to escalate care, as needed</a:t>
            </a:r>
          </a:p>
        </p:txBody>
      </p:sp>
    </p:spTree>
    <p:extLst>
      <p:ext uri="{BB962C8B-B14F-4D97-AF65-F5344CB8AC3E}">
        <p14:creationId xmlns:p14="http://schemas.microsoft.com/office/powerpoint/2010/main" val="2373361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A7D4-86D5-3648-B07C-41F123624614}"/>
              </a:ext>
            </a:extLst>
          </p:cNvPr>
          <p:cNvSpPr>
            <a:spLocks noGrp="1"/>
          </p:cNvSpPr>
          <p:nvPr>
            <p:ph type="title"/>
          </p:nvPr>
        </p:nvSpPr>
        <p:spPr>
          <a:xfrm>
            <a:off x="359048" y="533910"/>
            <a:ext cx="11250591" cy="1020762"/>
          </a:xfrm>
        </p:spPr>
        <p:txBody>
          <a:bodyPr>
            <a:noAutofit/>
          </a:bodyPr>
          <a:lstStyle/>
          <a:p>
            <a:r>
              <a:rPr lang="en-US" dirty="0"/>
              <a:t>Monitoring Recommendations Following a Positive Step 1 Initial Sepsis Screen</a:t>
            </a:r>
          </a:p>
        </p:txBody>
      </p:sp>
      <p:graphicFrame>
        <p:nvGraphicFramePr>
          <p:cNvPr id="4" name="Content Placeholder 3">
            <a:extLst>
              <a:ext uri="{FF2B5EF4-FFF2-40B4-BE49-F238E27FC236}">
                <a16:creationId xmlns:a16="http://schemas.microsoft.com/office/drawing/2014/main" id="{6C0452E3-82F4-614A-9718-9D2C44193B58}"/>
              </a:ext>
            </a:extLst>
          </p:cNvPr>
          <p:cNvGraphicFramePr>
            <a:graphicFrameLocks noGrp="1"/>
          </p:cNvGraphicFramePr>
          <p:nvPr>
            <p:ph idx="1"/>
            <p:extLst>
              <p:ext uri="{D42A27DB-BD31-4B8C-83A1-F6EECF244321}">
                <p14:modId xmlns:p14="http://schemas.microsoft.com/office/powerpoint/2010/main" val="2385792933"/>
              </p:ext>
            </p:extLst>
          </p:nvPr>
        </p:nvGraphicFramePr>
        <p:xfrm>
          <a:off x="497944" y="1689905"/>
          <a:ext cx="11389257" cy="3642360"/>
        </p:xfrm>
        <a:graphic>
          <a:graphicData uri="http://schemas.openxmlformats.org/drawingml/2006/table">
            <a:tbl>
              <a:tblPr firstRow="1" bandRow="1">
                <a:tableStyleId>{C4B1156A-380E-4F78-BDF5-A606A8083BF9}</a:tableStyleId>
              </a:tblPr>
              <a:tblGrid>
                <a:gridCol w="2725932">
                  <a:extLst>
                    <a:ext uri="{9D8B030D-6E8A-4147-A177-3AD203B41FA5}">
                      <a16:colId xmlns:a16="http://schemas.microsoft.com/office/drawing/2014/main" val="1629451026"/>
                    </a:ext>
                  </a:extLst>
                </a:gridCol>
                <a:gridCol w="2689130">
                  <a:extLst>
                    <a:ext uri="{9D8B030D-6E8A-4147-A177-3AD203B41FA5}">
                      <a16:colId xmlns:a16="http://schemas.microsoft.com/office/drawing/2014/main" val="3381088843"/>
                    </a:ext>
                  </a:extLst>
                </a:gridCol>
                <a:gridCol w="5974195">
                  <a:extLst>
                    <a:ext uri="{9D8B030D-6E8A-4147-A177-3AD203B41FA5}">
                      <a16:colId xmlns:a16="http://schemas.microsoft.com/office/drawing/2014/main" val="2750473249"/>
                    </a:ext>
                  </a:extLst>
                </a:gridCol>
              </a:tblGrid>
              <a:tr h="370840">
                <a:tc>
                  <a:txBody>
                    <a:bodyPr/>
                    <a:lstStyle/>
                    <a:p>
                      <a:pPr marL="0" marR="0" algn="ctr">
                        <a:lnSpc>
                          <a:spcPct val="107000"/>
                        </a:lnSpc>
                        <a:spcBef>
                          <a:spcPts val="0"/>
                        </a:spcBef>
                        <a:spcAft>
                          <a:spcPts val="0"/>
                        </a:spcAft>
                      </a:pPr>
                      <a:r>
                        <a:rPr lang="en-US" sz="2400" dirty="0">
                          <a:effectLst/>
                        </a:rPr>
                        <a:t>Monitoring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solidFill>
                      <a:schemeClr val="accent2">
                        <a:lumMod val="40000"/>
                        <a:lumOff val="60000"/>
                      </a:schemeClr>
                    </a:solidFill>
                  </a:tcPr>
                </a:tc>
                <a:tc>
                  <a:txBody>
                    <a:bodyPr/>
                    <a:lstStyle/>
                    <a:p>
                      <a:pPr marL="0" marR="0" algn="ctr">
                        <a:spcBef>
                          <a:spcPts val="0"/>
                        </a:spcBef>
                        <a:spcAft>
                          <a:spcPts val="0"/>
                        </a:spcAft>
                      </a:pPr>
                      <a:r>
                        <a:rPr lang="en-US" sz="2400" kern="1200" dirty="0">
                          <a:effectLst/>
                        </a:rPr>
                        <a:t>Time Frame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solidFill>
                      <a:schemeClr val="accent2">
                        <a:lumMod val="40000"/>
                        <a:lumOff val="60000"/>
                      </a:schemeClr>
                    </a:solidFill>
                  </a:tcPr>
                </a:tc>
                <a:tc>
                  <a:txBody>
                    <a:bodyPr/>
                    <a:lstStyle/>
                    <a:p>
                      <a:pPr marL="0" marR="0" algn="ctr">
                        <a:spcBef>
                          <a:spcPts val="0"/>
                        </a:spcBef>
                        <a:spcAft>
                          <a:spcPts val="0"/>
                        </a:spcAft>
                      </a:pPr>
                      <a:r>
                        <a:rPr lang="en-US" sz="2400" kern="1200" dirty="0">
                          <a:effectLst/>
                        </a:rPr>
                        <a:t>Additional Considerations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solidFill>
                      <a:schemeClr val="accent2">
                        <a:lumMod val="40000"/>
                        <a:lumOff val="60000"/>
                      </a:schemeClr>
                    </a:solidFill>
                  </a:tcPr>
                </a:tc>
                <a:extLst>
                  <a:ext uri="{0D108BD9-81ED-4DB2-BD59-A6C34878D82A}">
                    <a16:rowId xmlns:a16="http://schemas.microsoft.com/office/drawing/2014/main" val="3350216394"/>
                  </a:ext>
                </a:extLst>
              </a:tr>
              <a:tr h="370840">
                <a:tc>
                  <a:txBody>
                    <a:bodyPr/>
                    <a:lstStyle/>
                    <a:p>
                      <a:pPr marL="0" marR="0">
                        <a:spcBef>
                          <a:spcPts val="0"/>
                        </a:spcBef>
                        <a:spcAft>
                          <a:spcPts val="0"/>
                        </a:spcAft>
                      </a:pPr>
                      <a:r>
                        <a:rPr lang="en-US" sz="2000" kern="1200" dirty="0">
                          <a:effectLst/>
                        </a:rPr>
                        <a:t>Fetal Monitoring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tc>
                  <a:txBody>
                    <a:bodyPr/>
                    <a:lstStyle/>
                    <a:p>
                      <a:pPr marL="0" marR="0">
                        <a:spcBef>
                          <a:spcPts val="0"/>
                        </a:spcBef>
                        <a:spcAft>
                          <a:spcPts val="0"/>
                        </a:spcAft>
                      </a:pPr>
                      <a:r>
                        <a:rPr lang="en-US" sz="2000" kern="1200">
                          <a:effectLst/>
                        </a:rPr>
                        <a:t>Continuous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tc>
                  <a:txBody>
                    <a:bodyPr/>
                    <a:lstStyle/>
                    <a:p>
                      <a:pPr marL="0" marR="0">
                        <a:spcBef>
                          <a:spcPts val="0"/>
                        </a:spcBef>
                        <a:spcAft>
                          <a:spcPts val="0"/>
                        </a:spcAft>
                      </a:pPr>
                      <a:r>
                        <a:rPr lang="en-US" sz="2000" kern="1200">
                          <a:effectLst/>
                        </a:rPr>
                        <a:t>Antepartum/intrapartum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extLst>
                  <a:ext uri="{0D108BD9-81ED-4DB2-BD59-A6C34878D82A}">
                    <a16:rowId xmlns:a16="http://schemas.microsoft.com/office/drawing/2014/main" val="1905046045"/>
                  </a:ext>
                </a:extLst>
              </a:tr>
              <a:tr h="370840">
                <a:tc>
                  <a:txBody>
                    <a:bodyPr/>
                    <a:lstStyle/>
                    <a:p>
                      <a:pPr marL="0" marR="0">
                        <a:spcBef>
                          <a:spcPts val="0"/>
                        </a:spcBef>
                        <a:spcAft>
                          <a:spcPts val="0"/>
                        </a:spcAft>
                      </a:pPr>
                      <a:r>
                        <a:rPr lang="en-US" sz="2000" kern="1200">
                          <a:effectLst/>
                        </a:rPr>
                        <a:t>Pulse Oximetry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tc>
                  <a:txBody>
                    <a:bodyPr/>
                    <a:lstStyle/>
                    <a:p>
                      <a:pPr marL="0" marR="0">
                        <a:spcBef>
                          <a:spcPts val="0"/>
                        </a:spcBef>
                        <a:spcAft>
                          <a:spcPts val="0"/>
                        </a:spcAft>
                      </a:pPr>
                      <a:r>
                        <a:rPr lang="en-US" sz="2000" kern="1200" dirty="0">
                          <a:effectLst/>
                        </a:rPr>
                        <a:t>Continuous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tc>
                  <a:txBody>
                    <a:bodyPr/>
                    <a:lstStyle/>
                    <a:p>
                      <a:pPr marL="0" marR="0">
                        <a:lnSpc>
                          <a:spcPct val="107000"/>
                        </a:lnSpc>
                        <a:spcBef>
                          <a:spcPts val="0"/>
                        </a:spcBef>
                        <a:spcAft>
                          <a:spcPts val="0"/>
                        </a:spcAft>
                      </a:pPr>
                      <a:r>
                        <a:rPr lang="en-US" sz="2000">
                          <a:effectLst/>
                        </a:rPr>
                        <a:t>Until vital signs are normalized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extLst>
                  <a:ext uri="{0D108BD9-81ED-4DB2-BD59-A6C34878D82A}">
                    <a16:rowId xmlns:a16="http://schemas.microsoft.com/office/drawing/2014/main" val="216107509"/>
                  </a:ext>
                </a:extLst>
              </a:tr>
              <a:tr h="370840">
                <a:tc>
                  <a:txBody>
                    <a:bodyPr/>
                    <a:lstStyle/>
                    <a:p>
                      <a:pPr marL="0" marR="0">
                        <a:spcBef>
                          <a:spcPts val="0"/>
                        </a:spcBef>
                        <a:spcAft>
                          <a:spcPts val="0"/>
                        </a:spcAft>
                      </a:pPr>
                      <a:r>
                        <a:rPr lang="en-US" sz="2000" kern="1200">
                          <a:effectLst/>
                        </a:rPr>
                        <a:t>Blood Pressure (MAP)</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tc>
                  <a:txBody>
                    <a:bodyPr/>
                    <a:lstStyle/>
                    <a:p>
                      <a:pPr marL="0" marR="0">
                        <a:spcBef>
                          <a:spcPts val="0"/>
                        </a:spcBef>
                        <a:spcAft>
                          <a:spcPts val="0"/>
                        </a:spcAft>
                      </a:pPr>
                      <a:r>
                        <a:rPr lang="en-US" sz="2000" kern="1200">
                          <a:effectLst/>
                        </a:rPr>
                        <a:t>Q 30 minutes from </a:t>
                      </a:r>
                      <a:endParaRPr lang="en-US" sz="2000">
                        <a:effectLst/>
                      </a:endParaRPr>
                    </a:p>
                    <a:p>
                      <a:pPr marL="0" marR="0">
                        <a:spcBef>
                          <a:spcPts val="0"/>
                        </a:spcBef>
                        <a:spcAft>
                          <a:spcPts val="0"/>
                        </a:spcAft>
                      </a:pPr>
                      <a:r>
                        <a:rPr lang="en-US" sz="2000" kern="1200">
                          <a:effectLst/>
                        </a:rPr>
                        <a:t>‘Time Zero’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tc>
                  <a:txBody>
                    <a:bodyPr/>
                    <a:lstStyle/>
                    <a:p>
                      <a:pPr marL="0" marR="0">
                        <a:spcBef>
                          <a:spcPts val="0"/>
                        </a:spcBef>
                        <a:spcAft>
                          <a:spcPts val="0"/>
                        </a:spcAft>
                      </a:pPr>
                      <a:r>
                        <a:rPr lang="en-US" sz="2000" kern="1200" dirty="0">
                          <a:effectLst/>
                        </a:rPr>
                        <a:t>Until lactate less than 2.0 mmol/L, then Q2 h for non-laboring patients (Jones AE)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extLst>
                  <a:ext uri="{0D108BD9-81ED-4DB2-BD59-A6C34878D82A}">
                    <a16:rowId xmlns:a16="http://schemas.microsoft.com/office/drawing/2014/main" val="3832617326"/>
                  </a:ext>
                </a:extLst>
              </a:tr>
              <a:tr h="370840">
                <a:tc>
                  <a:txBody>
                    <a:bodyPr/>
                    <a:lstStyle/>
                    <a:p>
                      <a:pPr marL="0" marR="0">
                        <a:spcBef>
                          <a:spcPts val="0"/>
                        </a:spcBef>
                        <a:spcAft>
                          <a:spcPts val="0"/>
                        </a:spcAft>
                      </a:pPr>
                      <a:r>
                        <a:rPr lang="en-US" sz="2000" kern="1200" dirty="0">
                          <a:effectLst/>
                        </a:rPr>
                        <a:t>Temperature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tc>
                  <a:txBody>
                    <a:bodyPr/>
                    <a:lstStyle/>
                    <a:p>
                      <a:pPr marL="0" marR="0">
                        <a:spcBef>
                          <a:spcPts val="0"/>
                        </a:spcBef>
                        <a:spcAft>
                          <a:spcPts val="0"/>
                        </a:spcAft>
                      </a:pPr>
                      <a:r>
                        <a:rPr lang="en-US" sz="2000" kern="1200">
                          <a:effectLst/>
                        </a:rPr>
                        <a:t>Q 30 minutes from</a:t>
                      </a:r>
                      <a:endParaRPr lang="en-US" sz="2000">
                        <a:effectLst/>
                      </a:endParaRPr>
                    </a:p>
                    <a:p>
                      <a:pPr marL="0" marR="0">
                        <a:spcBef>
                          <a:spcPts val="0"/>
                        </a:spcBef>
                        <a:spcAft>
                          <a:spcPts val="0"/>
                        </a:spcAft>
                      </a:pPr>
                      <a:r>
                        <a:rPr lang="en-US" sz="2000" kern="1200">
                          <a:effectLst/>
                        </a:rPr>
                        <a:t>‘Time Zero’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tc>
                  <a:txBody>
                    <a:bodyPr/>
                    <a:lstStyle/>
                    <a:p>
                      <a:pPr marL="0" marR="0">
                        <a:spcBef>
                          <a:spcPts val="0"/>
                        </a:spcBef>
                        <a:spcAft>
                          <a:spcPts val="0"/>
                        </a:spcAft>
                      </a:pPr>
                      <a:r>
                        <a:rPr lang="en-US" sz="2000" kern="1200" dirty="0">
                          <a:effectLst/>
                        </a:rPr>
                        <a:t>Until lactate less than 2.0 mmol/L, then Q2 h for non-laboring patients*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extLst>
                  <a:ext uri="{0D108BD9-81ED-4DB2-BD59-A6C34878D82A}">
                    <a16:rowId xmlns:a16="http://schemas.microsoft.com/office/drawing/2014/main" val="2596665446"/>
                  </a:ext>
                </a:extLst>
              </a:tr>
              <a:tr h="370840">
                <a:tc>
                  <a:txBody>
                    <a:bodyPr/>
                    <a:lstStyle/>
                    <a:p>
                      <a:pPr marL="0" marR="0">
                        <a:spcBef>
                          <a:spcPts val="0"/>
                        </a:spcBef>
                        <a:spcAft>
                          <a:spcPts val="0"/>
                        </a:spcAft>
                      </a:pPr>
                      <a:r>
                        <a:rPr lang="en-US" sz="2000" kern="1200">
                          <a:effectLst/>
                        </a:rPr>
                        <a:t>Urine Output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tc>
                  <a:txBody>
                    <a:bodyPr/>
                    <a:lstStyle/>
                    <a:p>
                      <a:pPr marL="0" marR="0">
                        <a:spcBef>
                          <a:spcPts val="0"/>
                        </a:spcBef>
                        <a:spcAft>
                          <a:spcPts val="0"/>
                        </a:spcAft>
                      </a:pPr>
                      <a:r>
                        <a:rPr lang="en-US" sz="2000" kern="1200">
                          <a:effectLst/>
                        </a:rPr>
                        <a:t>Q 1 hour from</a:t>
                      </a:r>
                      <a:endParaRPr lang="en-US" sz="2000">
                        <a:effectLst/>
                      </a:endParaRPr>
                    </a:p>
                    <a:p>
                      <a:pPr marL="0" marR="0">
                        <a:spcBef>
                          <a:spcPts val="0"/>
                        </a:spcBef>
                        <a:spcAft>
                          <a:spcPts val="0"/>
                        </a:spcAft>
                      </a:pPr>
                      <a:r>
                        <a:rPr lang="en-US" sz="2000" kern="1200">
                          <a:effectLst/>
                        </a:rPr>
                        <a:t>‘Time Zero’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tc>
                  <a:txBody>
                    <a:bodyPr/>
                    <a:lstStyle/>
                    <a:p>
                      <a:pPr marL="0" marR="0">
                        <a:spcBef>
                          <a:spcPts val="0"/>
                        </a:spcBef>
                        <a:spcAft>
                          <a:spcPts val="0"/>
                        </a:spcAft>
                      </a:pPr>
                      <a:r>
                        <a:rPr lang="en-US" sz="2000" kern="1200">
                          <a:effectLst/>
                        </a:rPr>
                        <a:t>Foley catheter with urometer</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extLst>
                  <a:ext uri="{0D108BD9-81ED-4DB2-BD59-A6C34878D82A}">
                    <a16:rowId xmlns:a16="http://schemas.microsoft.com/office/drawing/2014/main" val="464013335"/>
                  </a:ext>
                </a:extLst>
              </a:tr>
              <a:tr h="370840">
                <a:tc>
                  <a:txBody>
                    <a:bodyPr/>
                    <a:lstStyle/>
                    <a:p>
                      <a:pPr marL="0" marR="0">
                        <a:spcBef>
                          <a:spcPts val="0"/>
                        </a:spcBef>
                        <a:spcAft>
                          <a:spcPts val="0"/>
                        </a:spcAft>
                      </a:pPr>
                      <a:r>
                        <a:rPr lang="en-US" sz="2000" kern="1200">
                          <a:effectLst/>
                        </a:rPr>
                        <a:t>Mental Status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tc>
                  <a:txBody>
                    <a:bodyPr/>
                    <a:lstStyle/>
                    <a:p>
                      <a:pPr marL="0" marR="0">
                        <a:spcBef>
                          <a:spcPts val="0"/>
                        </a:spcBef>
                        <a:spcAft>
                          <a:spcPts val="0"/>
                        </a:spcAft>
                      </a:pPr>
                      <a:r>
                        <a:rPr lang="en-US" sz="2000" kern="1200" dirty="0">
                          <a:effectLst/>
                        </a:rPr>
                        <a:t>Continuous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tc>
                  <a:txBody>
                    <a:bodyPr/>
                    <a:lstStyle/>
                    <a:p>
                      <a:pPr marL="0" marR="0">
                        <a:spcBef>
                          <a:spcPts val="0"/>
                        </a:spcBef>
                        <a:spcAft>
                          <a:spcPts val="0"/>
                        </a:spcAft>
                      </a:pPr>
                      <a:r>
                        <a:rPr lang="en-US" sz="2000" kern="1200" dirty="0">
                          <a:effectLst/>
                        </a:rPr>
                        <a:t>Note: agitation, confusion or unresponsiveness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535" marR="89535" marT="38100" marB="38100"/>
                </a:tc>
                <a:extLst>
                  <a:ext uri="{0D108BD9-81ED-4DB2-BD59-A6C34878D82A}">
                    <a16:rowId xmlns:a16="http://schemas.microsoft.com/office/drawing/2014/main" val="4293751718"/>
                  </a:ext>
                </a:extLst>
              </a:tr>
            </a:tbl>
          </a:graphicData>
        </a:graphic>
      </p:graphicFrame>
      <p:sp>
        <p:nvSpPr>
          <p:cNvPr id="5" name="TextBox 4">
            <a:extLst>
              <a:ext uri="{FF2B5EF4-FFF2-40B4-BE49-F238E27FC236}">
                <a16:creationId xmlns:a16="http://schemas.microsoft.com/office/drawing/2014/main" id="{A2A8C6EC-20B7-3B4A-83C1-F96AE474A6F7}"/>
              </a:ext>
            </a:extLst>
          </p:cNvPr>
          <p:cNvSpPr txBox="1"/>
          <p:nvPr/>
        </p:nvSpPr>
        <p:spPr>
          <a:xfrm>
            <a:off x="497944" y="6261904"/>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9E84BB12-DF5F-E940-BD1F-96D9983F2947}"/>
              </a:ext>
            </a:extLst>
          </p:cNvPr>
          <p:cNvSpPr txBox="1"/>
          <p:nvPr/>
        </p:nvSpPr>
        <p:spPr>
          <a:xfrm>
            <a:off x="359048" y="5332265"/>
            <a:ext cx="11313055" cy="1354217"/>
          </a:xfrm>
          <a:prstGeom prst="rect">
            <a:avLst/>
          </a:prstGeom>
          <a:noFill/>
        </p:spPr>
        <p:txBody>
          <a:bodyPr wrap="square" rtlCol="0">
            <a:spAutoFit/>
          </a:bodyPr>
          <a:lstStyle/>
          <a:p>
            <a:pPr algn="l"/>
            <a:r>
              <a:rPr lang="en-US" sz="1600" dirty="0"/>
              <a:t>The ongoing assessment recommendations are based on ‘Time Zero’. Once the patient triggers a positive Initial Sepsis Screen, ‘Time Zero’ will start. A review of nursing technique for collecting a urine sample from a Foley catheter is provided in Appendix E of the Toolkit. </a:t>
            </a:r>
          </a:p>
          <a:p>
            <a:pPr algn="l"/>
            <a:endParaRPr lang="en-US" sz="1600" dirty="0"/>
          </a:p>
          <a:p>
            <a:pPr algn="l"/>
            <a:r>
              <a:rPr lang="en-US" sz="1600" dirty="0"/>
              <a:t>*Jones, AE. </a:t>
            </a:r>
            <a:r>
              <a:rPr lang="en-US" sz="1600" dirty="0" err="1"/>
              <a:t>Acad</a:t>
            </a:r>
            <a:r>
              <a:rPr lang="en-US" sz="1600" dirty="0"/>
              <a:t> </a:t>
            </a:r>
            <a:r>
              <a:rPr lang="en-US" sz="1600" dirty="0" err="1"/>
              <a:t>Emerg</a:t>
            </a:r>
            <a:r>
              <a:rPr lang="en-US" sz="1600" dirty="0"/>
              <a:t> Med 2013</a:t>
            </a:r>
          </a:p>
        </p:txBody>
      </p:sp>
    </p:spTree>
    <p:extLst>
      <p:ext uri="{BB962C8B-B14F-4D97-AF65-F5344CB8AC3E}">
        <p14:creationId xmlns:p14="http://schemas.microsoft.com/office/powerpoint/2010/main" val="66895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5AF1-3FC5-B248-A85C-2DB908086988}"/>
              </a:ext>
            </a:extLst>
          </p:cNvPr>
          <p:cNvSpPr>
            <a:spLocks noGrp="1"/>
          </p:cNvSpPr>
          <p:nvPr>
            <p:ph type="title"/>
          </p:nvPr>
        </p:nvSpPr>
        <p:spPr>
          <a:xfrm>
            <a:off x="609600" y="609600"/>
            <a:ext cx="10363200" cy="533400"/>
          </a:xfrm>
        </p:spPr>
        <p:txBody>
          <a:bodyPr>
            <a:noAutofit/>
          </a:bodyPr>
          <a:lstStyle/>
          <a:p>
            <a:r>
              <a:rPr lang="en-US" dirty="0"/>
              <a:t>Acknowledgements</a:t>
            </a:r>
          </a:p>
        </p:txBody>
      </p:sp>
      <p:graphicFrame>
        <p:nvGraphicFramePr>
          <p:cNvPr id="4" name="Content Placeholder 3">
            <a:extLst>
              <a:ext uri="{FF2B5EF4-FFF2-40B4-BE49-F238E27FC236}">
                <a16:creationId xmlns:a16="http://schemas.microsoft.com/office/drawing/2014/main" id="{378109EE-4529-8144-B67D-640A8E2A0B30}"/>
              </a:ext>
            </a:extLst>
          </p:cNvPr>
          <p:cNvGraphicFramePr>
            <a:graphicFrameLocks noGrp="1"/>
          </p:cNvGraphicFramePr>
          <p:nvPr>
            <p:ph idx="1"/>
            <p:extLst>
              <p:ext uri="{D42A27DB-BD31-4B8C-83A1-F6EECF244321}">
                <p14:modId xmlns:p14="http://schemas.microsoft.com/office/powerpoint/2010/main" val="1541834745"/>
              </p:ext>
            </p:extLst>
          </p:nvPr>
        </p:nvGraphicFramePr>
        <p:xfrm>
          <a:off x="304800" y="1162878"/>
          <a:ext cx="10972800" cy="5608320"/>
        </p:xfrm>
        <a:graphic>
          <a:graphicData uri="http://schemas.openxmlformats.org/drawingml/2006/table">
            <a:tbl>
              <a:tblPr firstRow="1" bandRow="1">
                <a:tableStyleId>{ED083AE6-46FA-4A59-8FB0-9F97EB10719F}</a:tableStyleId>
              </a:tblPr>
              <a:tblGrid>
                <a:gridCol w="5486400">
                  <a:extLst>
                    <a:ext uri="{9D8B030D-6E8A-4147-A177-3AD203B41FA5}">
                      <a16:colId xmlns:a16="http://schemas.microsoft.com/office/drawing/2014/main" val="345792166"/>
                    </a:ext>
                  </a:extLst>
                </a:gridCol>
                <a:gridCol w="5486400">
                  <a:extLst>
                    <a:ext uri="{9D8B030D-6E8A-4147-A177-3AD203B41FA5}">
                      <a16:colId xmlns:a16="http://schemas.microsoft.com/office/drawing/2014/main" val="2069870081"/>
                    </a:ext>
                  </a:extLst>
                </a:gridCol>
              </a:tblGrid>
              <a:tr h="370840">
                <a:tc>
                  <a:txBody>
                    <a:bodyPr/>
                    <a:lstStyle/>
                    <a:p>
                      <a:r>
                        <a:rPr lang="en-US" dirty="0"/>
                        <a:t>Sepsis Task Force Advisory Group</a:t>
                      </a:r>
                      <a:endParaRPr lang="en-US" dirty="0">
                        <a:solidFill>
                          <a:schemeClr val="tx1"/>
                        </a:solidFill>
                      </a:endParaRPr>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extLst>
                  <a:ext uri="{0D108BD9-81ED-4DB2-BD59-A6C34878D82A}">
                    <a16:rowId xmlns:a16="http://schemas.microsoft.com/office/drawing/2014/main" val="2764698750"/>
                  </a:ext>
                </a:extLst>
              </a:tr>
              <a:tr h="370840">
                <a:tc>
                  <a:txBody>
                    <a:bodyPr/>
                    <a:lstStyle/>
                    <a:p>
                      <a:r>
                        <a:rPr lang="en-US" sz="1600" dirty="0"/>
                        <a:t>Gillian Abir, MBChB, Anesthesia, Stanford University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Herman Hedriana, MD, MFM, University of CA Davis</a:t>
                      </a:r>
                    </a:p>
                  </a:txBody>
                  <a:tcPr/>
                </a:tc>
                <a:extLst>
                  <a:ext uri="{0D108BD9-81ED-4DB2-BD59-A6C34878D82A}">
                    <a16:rowId xmlns:a16="http://schemas.microsoft.com/office/drawing/2014/main" val="797081998"/>
                  </a:ext>
                </a:extLst>
              </a:tr>
              <a:tr h="370840">
                <a:tc>
                  <a:txBody>
                    <a:bodyPr/>
                    <a:lstStyle/>
                    <a:p>
                      <a:r>
                        <a:rPr lang="en-US" sz="1600" dirty="0"/>
                        <a:t>Muhammad Afzal, MD, Critical Care, Sutter Health</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Beth Stephens-Hennessy, MSN, Sutter Health</a:t>
                      </a:r>
                    </a:p>
                  </a:txBody>
                  <a:tcPr/>
                </a:tc>
                <a:extLst>
                  <a:ext uri="{0D108BD9-81ED-4DB2-BD59-A6C34878D82A}">
                    <a16:rowId xmlns:a16="http://schemas.microsoft.com/office/drawing/2014/main" val="1183791821"/>
                  </a:ext>
                </a:extLst>
              </a:tr>
              <a:tr h="370840">
                <a:tc>
                  <a:txBody>
                    <a:bodyPr/>
                    <a:lstStyle/>
                    <a:p>
                      <a:r>
                        <a:rPr lang="en-US" sz="1600" dirty="0"/>
                        <a:t>Natali Aziz, MD, Maternal Fetal Medicine, Stanford University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Shanthi Kappagoda, MD, Infectious Disease, Stanford University</a:t>
                      </a:r>
                    </a:p>
                  </a:txBody>
                  <a:tcPr/>
                </a:tc>
                <a:extLst>
                  <a:ext uri="{0D108BD9-81ED-4DB2-BD59-A6C34878D82A}">
                    <a16:rowId xmlns:a16="http://schemas.microsoft.com/office/drawing/2014/main" val="3328569116"/>
                  </a:ext>
                </a:extLst>
              </a:tr>
              <a:tr h="370840">
                <a:tc>
                  <a:txBody>
                    <a:bodyPr/>
                    <a:lstStyle/>
                    <a:p>
                      <a:r>
                        <a:rPr lang="en-US" sz="1600" dirty="0"/>
                        <a:t>Melissa Bauer, DO, Anesthesiology, University of Michigan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Tom Kelly, MD, MFM, UC San Diego</a:t>
                      </a:r>
                    </a:p>
                  </a:txBody>
                  <a:tcPr/>
                </a:tc>
                <a:extLst>
                  <a:ext uri="{0D108BD9-81ED-4DB2-BD59-A6C34878D82A}">
                    <a16:rowId xmlns:a16="http://schemas.microsoft.com/office/drawing/2014/main" val="487885794"/>
                  </a:ext>
                </a:extLst>
              </a:tr>
              <a:tr h="370840">
                <a:tc>
                  <a:txBody>
                    <a:bodyPr/>
                    <a:lstStyle/>
                    <a:p>
                      <a:r>
                        <a:rPr lang="en-US" sz="1600" dirty="0"/>
                        <a:t>Valerie Cape, CMQCC, Stanford University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Michelle Khan, MD, MFM Kaiser Permanente</a:t>
                      </a:r>
                    </a:p>
                  </a:txBody>
                  <a:tcPr/>
                </a:tc>
                <a:extLst>
                  <a:ext uri="{0D108BD9-81ED-4DB2-BD59-A6C34878D82A}">
                    <a16:rowId xmlns:a16="http://schemas.microsoft.com/office/drawing/2014/main" val="2322553238"/>
                  </a:ext>
                </a:extLst>
              </a:tr>
              <a:tr h="370840">
                <a:tc>
                  <a:txBody>
                    <a:bodyPr/>
                    <a:lstStyle/>
                    <a:p>
                      <a:r>
                        <a:rPr lang="en-US" sz="1600" dirty="0"/>
                        <a:t>Holly Champagne, DNP, RNC-OB, Kaiser Permanente</a:t>
                      </a:r>
                    </a:p>
                  </a:txBody>
                  <a:tcPr/>
                </a:tc>
                <a:tc>
                  <a:txBody>
                    <a:bodyPr/>
                    <a:lstStyle/>
                    <a:p>
                      <a:r>
                        <a:rPr lang="en-US" sz="1600" dirty="0"/>
                        <a:t>Brett Laurence, MD, Infectious Disease, Sutter Health</a:t>
                      </a:r>
                    </a:p>
                  </a:txBody>
                  <a:tcPr/>
                </a:tc>
                <a:extLst>
                  <a:ext uri="{0D108BD9-81ED-4DB2-BD59-A6C34878D82A}">
                    <a16:rowId xmlns:a16="http://schemas.microsoft.com/office/drawing/2014/main" val="3267041195"/>
                  </a:ext>
                </a:extLst>
              </a:tr>
              <a:tr h="370840">
                <a:tc>
                  <a:txBody>
                    <a:bodyPr/>
                    <a:lstStyle/>
                    <a:p>
                      <a:r>
                        <a:rPr lang="en-US" sz="1600" dirty="0"/>
                        <a:t>Meyng S. Cho, MD, PharmD, Sutter Health</a:t>
                      </a:r>
                    </a:p>
                  </a:txBody>
                  <a:tcPr/>
                </a:tc>
                <a:tc>
                  <a:txBody>
                    <a:bodyPr/>
                    <a:lstStyle/>
                    <a:p>
                      <a:r>
                        <a:rPr lang="en-US" sz="1600" dirty="0"/>
                        <a:t>Elliott Main, MD, MFM, CMQCC, Stanford University</a:t>
                      </a:r>
                    </a:p>
                  </a:txBody>
                  <a:tcPr/>
                </a:tc>
                <a:extLst>
                  <a:ext uri="{0D108BD9-81ED-4DB2-BD59-A6C34878D82A}">
                    <a16:rowId xmlns:a16="http://schemas.microsoft.com/office/drawing/2014/main" val="4086120995"/>
                  </a:ext>
                </a:extLst>
              </a:tr>
              <a:tr h="370840">
                <a:tc>
                  <a:txBody>
                    <a:bodyPr/>
                    <a:lstStyle/>
                    <a:p>
                      <a:r>
                        <a:rPr lang="en-US" sz="1600" dirty="0"/>
                        <a:t>Katarina Lanner-</a:t>
                      </a:r>
                      <a:r>
                        <a:rPr lang="en-US" sz="1600" dirty="0" err="1"/>
                        <a:t>Cusin</a:t>
                      </a:r>
                      <a:r>
                        <a:rPr lang="en-US" sz="1600" dirty="0"/>
                        <a:t>, MD, FACOG, Sutter Health</a:t>
                      </a:r>
                    </a:p>
                  </a:txBody>
                  <a:tcPr/>
                </a:tc>
                <a:tc>
                  <a:txBody>
                    <a:bodyPr/>
                    <a:lstStyle/>
                    <a:p>
                      <a:r>
                        <a:rPr lang="en-US" sz="1600" dirty="0"/>
                        <a:t>Lori Olvera, DNP, RNC-OB, Sutter Health</a:t>
                      </a:r>
                    </a:p>
                  </a:txBody>
                  <a:tcPr/>
                </a:tc>
                <a:extLst>
                  <a:ext uri="{0D108BD9-81ED-4DB2-BD59-A6C34878D82A}">
                    <a16:rowId xmlns:a16="http://schemas.microsoft.com/office/drawing/2014/main" val="2017790604"/>
                  </a:ext>
                </a:extLst>
              </a:tr>
              <a:tr h="370840">
                <a:tc>
                  <a:txBody>
                    <a:bodyPr/>
                    <a:lstStyle/>
                    <a:p>
                      <a:r>
                        <a:rPr lang="en-US" sz="1600" dirty="0"/>
                        <a:t>Mary D’Alton, MD, MFM, Columbia University</a:t>
                      </a:r>
                    </a:p>
                  </a:txBody>
                  <a:tcPr/>
                </a:tc>
                <a:tc>
                  <a:txBody>
                    <a:bodyPr/>
                    <a:lstStyle/>
                    <a:p>
                      <a:r>
                        <a:rPr lang="en-US" sz="1600" dirty="0"/>
                        <a:t>Christa Sakowski, MSN, CMQCC, Stanford University</a:t>
                      </a:r>
                    </a:p>
                  </a:txBody>
                  <a:tcPr/>
                </a:tc>
                <a:extLst>
                  <a:ext uri="{0D108BD9-81ED-4DB2-BD59-A6C34878D82A}">
                    <a16:rowId xmlns:a16="http://schemas.microsoft.com/office/drawing/2014/main" val="60485524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Matthew Garabedian, MD, MFM, Kaiser Permanente</a:t>
                      </a:r>
                    </a:p>
                  </a:txBody>
                  <a:tcPr/>
                </a:tc>
                <a:tc>
                  <a:txBody>
                    <a:bodyPr/>
                    <a:lstStyle/>
                    <a:p>
                      <a:r>
                        <a:rPr lang="en-US" sz="1600" dirty="0"/>
                        <a:t>Marla Seacrist, PhD, Cal State Stanislaus</a:t>
                      </a:r>
                    </a:p>
                  </a:txBody>
                  <a:tcPr/>
                </a:tc>
                <a:extLst>
                  <a:ext uri="{0D108BD9-81ED-4DB2-BD59-A6C34878D82A}">
                    <a16:rowId xmlns:a16="http://schemas.microsoft.com/office/drawing/2014/main" val="2096468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Shabnam Gaskari, MD, PharmD, Lucile Packard Children’s Hospital</a:t>
                      </a:r>
                    </a:p>
                  </a:txBody>
                  <a:tcPr/>
                </a:tc>
                <a:tc>
                  <a:txBody>
                    <a:bodyPr/>
                    <a:lstStyle/>
                    <a:p>
                      <a:r>
                        <a:rPr lang="en-US" sz="1600" dirty="0"/>
                        <a:t>Laurence Shields, MD, MFM, Dignity Health</a:t>
                      </a:r>
                    </a:p>
                  </a:txBody>
                  <a:tcPr/>
                </a:tc>
                <a:extLst>
                  <a:ext uri="{0D108BD9-81ED-4DB2-BD59-A6C34878D82A}">
                    <a16:rowId xmlns:a16="http://schemas.microsoft.com/office/drawing/2014/main" val="59008123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Ronald Gibbs MD, MFM, Stanford University</a:t>
                      </a:r>
                    </a:p>
                  </a:txBody>
                  <a:tcPr/>
                </a:tc>
                <a:tc>
                  <a:txBody>
                    <a:bodyPr/>
                    <a:lstStyle/>
                    <a:p>
                      <a:r>
                        <a:rPr lang="en-US" sz="1600" dirty="0"/>
                        <a:t>Angelique Silva, MS, RN, University of CA Davis</a:t>
                      </a:r>
                    </a:p>
                  </a:txBody>
                  <a:tcPr/>
                </a:tc>
                <a:extLst>
                  <a:ext uri="{0D108BD9-81ED-4DB2-BD59-A6C34878D82A}">
                    <a16:rowId xmlns:a16="http://schemas.microsoft.com/office/drawing/2014/main" val="178707557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William Gilbert, MD, MFM, Sutter Health</a:t>
                      </a:r>
                    </a:p>
                  </a:txBody>
                  <a:tcPr/>
                </a:tc>
                <a:tc>
                  <a:txBody>
                    <a:bodyPr/>
                    <a:lstStyle/>
                    <a:p>
                      <a:endParaRPr lang="en-US" dirty="0"/>
                    </a:p>
                  </a:txBody>
                  <a:tcPr/>
                </a:tc>
                <a:extLst>
                  <a:ext uri="{0D108BD9-81ED-4DB2-BD59-A6C34878D82A}">
                    <a16:rowId xmlns:a16="http://schemas.microsoft.com/office/drawing/2014/main" val="2348519753"/>
                  </a:ext>
                </a:extLst>
              </a:tr>
            </a:tbl>
          </a:graphicData>
        </a:graphic>
      </p:graphicFrame>
    </p:spTree>
    <p:extLst>
      <p:ext uri="{BB962C8B-B14F-4D97-AF65-F5344CB8AC3E}">
        <p14:creationId xmlns:p14="http://schemas.microsoft.com/office/powerpoint/2010/main" val="1300364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4FD3-EB46-1B45-8AA6-35BD71C04C4F}"/>
              </a:ext>
            </a:extLst>
          </p:cNvPr>
          <p:cNvSpPr>
            <a:spLocks noGrp="1"/>
          </p:cNvSpPr>
          <p:nvPr>
            <p:ph type="title"/>
          </p:nvPr>
        </p:nvSpPr>
        <p:spPr>
          <a:xfrm>
            <a:off x="457200" y="518319"/>
            <a:ext cx="10515600" cy="944562"/>
          </a:xfrm>
        </p:spPr>
        <p:txBody>
          <a:bodyPr/>
          <a:lstStyle/>
          <a:p>
            <a:r>
              <a:rPr lang="en-US" dirty="0"/>
              <a:t>Assessment and Treatment: Cultures</a:t>
            </a:r>
            <a:endParaRPr lang="en-US" dirty="0">
              <a:highlight>
                <a:srgbClr val="FFFF00"/>
              </a:highlight>
            </a:endParaRPr>
          </a:p>
        </p:txBody>
      </p:sp>
      <p:sp>
        <p:nvSpPr>
          <p:cNvPr id="3" name="Content Placeholder 2">
            <a:extLst>
              <a:ext uri="{FF2B5EF4-FFF2-40B4-BE49-F238E27FC236}">
                <a16:creationId xmlns:a16="http://schemas.microsoft.com/office/drawing/2014/main" id="{55F6D911-9723-4944-8510-43E33AC58BD4}"/>
              </a:ext>
            </a:extLst>
          </p:cNvPr>
          <p:cNvSpPr>
            <a:spLocks noGrp="1"/>
          </p:cNvSpPr>
          <p:nvPr>
            <p:ph idx="1"/>
          </p:nvPr>
        </p:nvSpPr>
        <p:spPr>
          <a:xfrm>
            <a:off x="461682" y="1494256"/>
            <a:ext cx="10972800" cy="5211343"/>
          </a:xfrm>
        </p:spPr>
        <p:txBody>
          <a:bodyPr/>
          <a:lstStyle/>
          <a:p>
            <a:r>
              <a:rPr lang="en-US" dirty="0"/>
              <a:t>For chorioamnionitis/intraamniotic infection and endometritis, lower genital tract cultures are rarely performed because they may reflect primarily contaminating organisms </a:t>
            </a:r>
          </a:p>
          <a:p>
            <a:r>
              <a:rPr lang="en-US" dirty="0"/>
              <a:t>Patients initially diagnosed with chorioamnionitis/ endometritis generally have negative blood cultures or a positive culture is reported after a recovered patient has been discharged</a:t>
            </a:r>
          </a:p>
          <a:p>
            <a:r>
              <a:rPr lang="en-US" dirty="0"/>
              <a:t>If patient show signs of end-organ injury or septic shock, blood cultures should be obtained if not already done</a:t>
            </a:r>
          </a:p>
          <a:p>
            <a:pPr marL="0" indent="0">
              <a:buNone/>
            </a:pPr>
            <a:endParaRPr lang="en-US" dirty="0"/>
          </a:p>
        </p:txBody>
      </p:sp>
    </p:spTree>
    <p:extLst>
      <p:ext uri="{BB962C8B-B14F-4D97-AF65-F5344CB8AC3E}">
        <p14:creationId xmlns:p14="http://schemas.microsoft.com/office/powerpoint/2010/main" val="497829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50AC-B50F-8B4D-980D-FACD28936E66}"/>
              </a:ext>
            </a:extLst>
          </p:cNvPr>
          <p:cNvSpPr>
            <a:spLocks noGrp="1"/>
          </p:cNvSpPr>
          <p:nvPr>
            <p:ph type="title"/>
          </p:nvPr>
        </p:nvSpPr>
        <p:spPr>
          <a:xfrm>
            <a:off x="457200" y="515555"/>
            <a:ext cx="10515600" cy="792162"/>
          </a:xfrm>
        </p:spPr>
        <p:txBody>
          <a:bodyPr/>
          <a:lstStyle/>
          <a:p>
            <a:r>
              <a:rPr lang="en-US" dirty="0"/>
              <a:t>Assessment and Treatment: Cultures (cont)</a:t>
            </a:r>
          </a:p>
        </p:txBody>
      </p:sp>
      <p:sp>
        <p:nvSpPr>
          <p:cNvPr id="3" name="Content Placeholder 2">
            <a:extLst>
              <a:ext uri="{FF2B5EF4-FFF2-40B4-BE49-F238E27FC236}">
                <a16:creationId xmlns:a16="http://schemas.microsoft.com/office/drawing/2014/main" id="{216AACCB-73FE-374D-9322-8AA3F51CF559}"/>
              </a:ext>
            </a:extLst>
          </p:cNvPr>
          <p:cNvSpPr>
            <a:spLocks noGrp="1"/>
          </p:cNvSpPr>
          <p:nvPr>
            <p:ph idx="1"/>
          </p:nvPr>
        </p:nvSpPr>
        <p:spPr>
          <a:xfrm>
            <a:off x="457200" y="1310524"/>
            <a:ext cx="10972800" cy="3886200"/>
          </a:xfrm>
        </p:spPr>
        <p:txBody>
          <a:bodyPr/>
          <a:lstStyle/>
          <a:p>
            <a:r>
              <a:rPr lang="en-US" dirty="0"/>
              <a:t>Blood cultures should be collected prior to antibiotic administration in patients with suspected sepsis and septic shock </a:t>
            </a:r>
          </a:p>
          <a:p>
            <a:r>
              <a:rPr lang="en-US" dirty="0"/>
              <a:t>Two sets of cultures for anaerobes and aerobes should be collected</a:t>
            </a:r>
          </a:p>
          <a:p>
            <a:r>
              <a:rPr lang="en-US" dirty="0"/>
              <a:t>If the same organism is identified in both sets of blood cultures, the likelihood that the organism is causing sepsis is increased</a:t>
            </a:r>
          </a:p>
          <a:p>
            <a:pPr marL="0" indent="0">
              <a:buNone/>
            </a:pPr>
            <a:endParaRPr lang="en-US" dirty="0"/>
          </a:p>
        </p:txBody>
      </p:sp>
      <p:sp>
        <p:nvSpPr>
          <p:cNvPr id="4" name="TextBox 3">
            <a:extLst>
              <a:ext uri="{FF2B5EF4-FFF2-40B4-BE49-F238E27FC236}">
                <a16:creationId xmlns:a16="http://schemas.microsoft.com/office/drawing/2014/main" id="{19971F71-71F2-1E4D-8196-1E6FC4ACBB3F}"/>
              </a:ext>
            </a:extLst>
          </p:cNvPr>
          <p:cNvSpPr txBox="1"/>
          <p:nvPr/>
        </p:nvSpPr>
        <p:spPr>
          <a:xfrm>
            <a:off x="533400" y="5553635"/>
            <a:ext cx="8308617" cy="923330"/>
          </a:xfrm>
          <a:prstGeom prst="rect">
            <a:avLst/>
          </a:prstGeom>
          <a:noFill/>
        </p:spPr>
        <p:txBody>
          <a:bodyPr wrap="square" rtlCol="0">
            <a:spAutoFit/>
          </a:bodyPr>
          <a:lstStyle/>
          <a:p>
            <a:r>
              <a:rPr lang="en-US" dirty="0"/>
              <a:t>Note: Blood cultures should be drawn within 3 hours following a diagnosis of sepsis with organ dysfunction per CMS guidelines (CMS guidelines 5.5) </a:t>
            </a:r>
          </a:p>
          <a:p>
            <a:endParaRPr lang="en-US" dirty="0"/>
          </a:p>
        </p:txBody>
      </p:sp>
      <p:sp>
        <p:nvSpPr>
          <p:cNvPr id="6" name="TextBox 5">
            <a:extLst>
              <a:ext uri="{FF2B5EF4-FFF2-40B4-BE49-F238E27FC236}">
                <a16:creationId xmlns:a16="http://schemas.microsoft.com/office/drawing/2014/main" id="{1236FE74-200A-BD41-94AE-1CA35617405B}"/>
              </a:ext>
            </a:extLst>
          </p:cNvPr>
          <p:cNvSpPr txBox="1"/>
          <p:nvPr/>
        </p:nvSpPr>
        <p:spPr>
          <a:xfrm>
            <a:off x="461671" y="6336542"/>
            <a:ext cx="5519524" cy="646331"/>
          </a:xfrm>
          <a:prstGeom prst="rect">
            <a:avLst/>
          </a:prstGeom>
          <a:noFill/>
        </p:spPr>
        <p:txBody>
          <a:bodyPr wrap="none" rtlCol="0">
            <a:spAutoFit/>
          </a:bodyPr>
          <a:lstStyle/>
          <a:p>
            <a:r>
              <a:rPr lang="en-US" dirty="0"/>
              <a:t>Dellinger, Mitchell, Rhodes, et al. Int Care Med 2013</a:t>
            </a:r>
          </a:p>
          <a:p>
            <a:endParaRPr lang="en-US" dirty="0"/>
          </a:p>
        </p:txBody>
      </p:sp>
    </p:spTree>
    <p:extLst>
      <p:ext uri="{BB962C8B-B14F-4D97-AF65-F5344CB8AC3E}">
        <p14:creationId xmlns:p14="http://schemas.microsoft.com/office/powerpoint/2010/main" val="4257020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877CD-3D03-9A46-A7E4-F797D2C9F81A}"/>
              </a:ext>
            </a:extLst>
          </p:cNvPr>
          <p:cNvSpPr>
            <a:spLocks noGrp="1"/>
          </p:cNvSpPr>
          <p:nvPr>
            <p:ph type="title"/>
          </p:nvPr>
        </p:nvSpPr>
        <p:spPr>
          <a:xfrm>
            <a:off x="381000" y="594519"/>
            <a:ext cx="10515600" cy="792162"/>
          </a:xfrm>
        </p:spPr>
        <p:txBody>
          <a:bodyPr/>
          <a:lstStyle/>
          <a:p>
            <a:r>
              <a:rPr lang="en-US" dirty="0"/>
              <a:t>Assessment and Treatment: Fluid Management</a:t>
            </a:r>
          </a:p>
        </p:txBody>
      </p:sp>
      <p:sp>
        <p:nvSpPr>
          <p:cNvPr id="3" name="Content Placeholder 2">
            <a:extLst>
              <a:ext uri="{FF2B5EF4-FFF2-40B4-BE49-F238E27FC236}">
                <a16:creationId xmlns:a16="http://schemas.microsoft.com/office/drawing/2014/main" id="{63B1B16C-10B7-2A49-A3BF-42AEAAF13841}"/>
              </a:ext>
            </a:extLst>
          </p:cNvPr>
          <p:cNvSpPr>
            <a:spLocks noGrp="1"/>
          </p:cNvSpPr>
          <p:nvPr>
            <p:ph idx="1"/>
          </p:nvPr>
        </p:nvSpPr>
        <p:spPr>
          <a:xfrm>
            <a:off x="591671" y="1395646"/>
            <a:ext cx="10972800" cy="3886200"/>
          </a:xfrm>
        </p:spPr>
        <p:txBody>
          <a:bodyPr/>
          <a:lstStyle/>
          <a:p>
            <a:r>
              <a:rPr lang="en-US" dirty="0"/>
              <a:t>Optimize circulating volume and improve cardiac output (blood pressure) and tissue perfusion </a:t>
            </a:r>
          </a:p>
          <a:p>
            <a:r>
              <a:rPr lang="en-US" dirty="0"/>
              <a:t>Initial resuscitation includes at least 30 mL/kg of intravenous crystalloid fluid within 3 hours</a:t>
            </a:r>
          </a:p>
          <a:p>
            <a:r>
              <a:rPr lang="en-US" dirty="0"/>
              <a:t>Following initial fluid resuscitation, additional fluids should be guided by frequent reassessment of hemodynamic status </a:t>
            </a:r>
          </a:p>
          <a:p>
            <a:pPr lvl="1"/>
            <a:r>
              <a:rPr lang="en-US" dirty="0"/>
              <a:t>using non-invasive cardiac output monitor (NICOM)</a:t>
            </a:r>
          </a:p>
          <a:p>
            <a:pPr lvl="1"/>
            <a:r>
              <a:rPr lang="en-US" dirty="0"/>
              <a:t>Input and assessment from RRT </a:t>
            </a:r>
          </a:p>
          <a:p>
            <a:pPr marL="0" indent="0">
              <a:buNone/>
            </a:pPr>
            <a:endParaRPr lang="en-US" dirty="0"/>
          </a:p>
        </p:txBody>
      </p:sp>
      <p:sp>
        <p:nvSpPr>
          <p:cNvPr id="5" name="TextBox 4">
            <a:extLst>
              <a:ext uri="{FF2B5EF4-FFF2-40B4-BE49-F238E27FC236}">
                <a16:creationId xmlns:a16="http://schemas.microsoft.com/office/drawing/2014/main" id="{6E0AADD8-C3C7-A043-B3B9-68EA5F06E29A}"/>
              </a:ext>
            </a:extLst>
          </p:cNvPr>
          <p:cNvSpPr txBox="1"/>
          <p:nvPr/>
        </p:nvSpPr>
        <p:spPr>
          <a:xfrm>
            <a:off x="373612" y="6299340"/>
            <a:ext cx="4386650" cy="369332"/>
          </a:xfrm>
          <a:prstGeom prst="rect">
            <a:avLst/>
          </a:prstGeom>
          <a:noFill/>
        </p:spPr>
        <p:txBody>
          <a:bodyPr wrap="none" rtlCol="0">
            <a:spAutoFit/>
          </a:bodyPr>
          <a:lstStyle/>
          <a:p>
            <a:r>
              <a:rPr lang="en-US" dirty="0"/>
              <a:t>Levy, Evans, Rhodes. Int Care Med 2018</a:t>
            </a:r>
          </a:p>
        </p:txBody>
      </p:sp>
    </p:spTree>
    <p:extLst>
      <p:ext uri="{BB962C8B-B14F-4D97-AF65-F5344CB8AC3E}">
        <p14:creationId xmlns:p14="http://schemas.microsoft.com/office/powerpoint/2010/main" val="2977656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B51B-1E41-1440-A73F-F95ADA50C0AA}"/>
              </a:ext>
            </a:extLst>
          </p:cNvPr>
          <p:cNvSpPr>
            <a:spLocks noGrp="1"/>
          </p:cNvSpPr>
          <p:nvPr>
            <p:ph type="title"/>
          </p:nvPr>
        </p:nvSpPr>
        <p:spPr/>
        <p:txBody>
          <a:bodyPr/>
          <a:lstStyle/>
          <a:p>
            <a:r>
              <a:rPr lang="en-US" dirty="0"/>
              <a:t>Assessment and Treatment: Escalation of Care</a:t>
            </a:r>
            <a:endParaRPr lang="en-US" b="1" dirty="0"/>
          </a:p>
        </p:txBody>
      </p:sp>
      <p:graphicFrame>
        <p:nvGraphicFramePr>
          <p:cNvPr id="4" name="Content Placeholder 3">
            <a:extLst>
              <a:ext uri="{FF2B5EF4-FFF2-40B4-BE49-F238E27FC236}">
                <a16:creationId xmlns:a16="http://schemas.microsoft.com/office/drawing/2014/main" id="{8839262B-9B75-9348-BF2C-90F4A7038AEE}"/>
              </a:ext>
            </a:extLst>
          </p:cNvPr>
          <p:cNvGraphicFramePr>
            <a:graphicFrameLocks noGrp="1"/>
          </p:cNvGraphicFramePr>
          <p:nvPr>
            <p:ph idx="1"/>
            <p:extLst>
              <p:ext uri="{D42A27DB-BD31-4B8C-83A1-F6EECF244321}">
                <p14:modId xmlns:p14="http://schemas.microsoft.com/office/powerpoint/2010/main" val="3449543671"/>
              </p:ext>
            </p:extLst>
          </p:nvPr>
        </p:nvGraphicFramePr>
        <p:xfrm>
          <a:off x="533400" y="1898073"/>
          <a:ext cx="11201400" cy="3893127"/>
        </p:xfrm>
        <a:graphic>
          <a:graphicData uri="http://schemas.openxmlformats.org/drawingml/2006/table">
            <a:tbl>
              <a:tblPr firstRow="1" bandRow="1">
                <a:tableStyleId>{C4B1156A-380E-4F78-BDF5-A606A8083BF9}</a:tableStyleId>
              </a:tblPr>
              <a:tblGrid>
                <a:gridCol w="11201400">
                  <a:extLst>
                    <a:ext uri="{9D8B030D-6E8A-4147-A177-3AD203B41FA5}">
                      <a16:colId xmlns:a16="http://schemas.microsoft.com/office/drawing/2014/main" val="3731390920"/>
                    </a:ext>
                  </a:extLst>
                </a:gridCol>
              </a:tblGrid>
              <a:tr h="1152591">
                <a:tc>
                  <a:txBody>
                    <a:bodyPr/>
                    <a:lstStyle/>
                    <a:p>
                      <a:pPr marL="0" marR="0">
                        <a:spcBef>
                          <a:spcPts val="0"/>
                        </a:spcBef>
                        <a:spcAft>
                          <a:spcPts val="0"/>
                        </a:spcAft>
                      </a:pPr>
                      <a:r>
                        <a:rPr lang="en-US" sz="3200" dirty="0">
                          <a:effectLst/>
                        </a:rPr>
                        <a:t>Criteria for consideration of transfer to a higher level of care</a:t>
                      </a:r>
                      <a:endParaRPr lang="en-US" sz="3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1647336526"/>
                  </a:ext>
                </a:extLst>
              </a:tr>
              <a:tr h="1057209">
                <a:tc>
                  <a:txBody>
                    <a:bodyPr/>
                    <a:lstStyle/>
                    <a:p>
                      <a:pPr marL="342900" marR="0" lvl="0" indent="-342900">
                        <a:spcBef>
                          <a:spcPts val="0"/>
                        </a:spcBef>
                        <a:spcAft>
                          <a:spcPts val="0"/>
                        </a:spcAft>
                        <a:buFont typeface="Symbol" pitchFamily="2" charset="2"/>
                        <a:buChar char=""/>
                      </a:pPr>
                      <a:r>
                        <a:rPr lang="en-US" sz="2800" dirty="0">
                          <a:effectLst/>
                        </a:rPr>
                        <a:t>Hypotension (MAP below 65mm Hg) despite fluid resuscitation or need for administration of vasopressors</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619618"/>
                  </a:ext>
                </a:extLst>
              </a:tr>
              <a:tr h="838200">
                <a:tc>
                  <a:txBody>
                    <a:bodyPr/>
                    <a:lstStyle/>
                    <a:p>
                      <a:pPr marL="342900" marR="0" lvl="0" indent="-342900">
                        <a:spcBef>
                          <a:spcPts val="0"/>
                        </a:spcBef>
                        <a:spcAft>
                          <a:spcPts val="0"/>
                        </a:spcAft>
                        <a:buFont typeface="Symbol" pitchFamily="2" charset="2"/>
                        <a:buChar char=""/>
                      </a:pPr>
                      <a:r>
                        <a:rPr lang="en-US" sz="2800" dirty="0">
                          <a:effectLst/>
                        </a:rPr>
                        <a:t>Persistent Hypoxia (SpO</a:t>
                      </a:r>
                      <a:r>
                        <a:rPr lang="en-US" sz="2800" baseline="-25000" dirty="0">
                          <a:effectLst/>
                        </a:rPr>
                        <a:t>2</a:t>
                      </a:r>
                      <a:r>
                        <a:rPr lang="en-US" sz="2800" dirty="0">
                          <a:effectLst/>
                        </a:rPr>
                        <a:t> &lt; 92% on room air) </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01356943"/>
                  </a:ext>
                </a:extLst>
              </a:tr>
              <a:tr h="845127">
                <a:tc>
                  <a:txBody>
                    <a:bodyPr/>
                    <a:lstStyle/>
                    <a:p>
                      <a:pPr marL="342900" marR="0" lvl="0" indent="-342900">
                        <a:spcBef>
                          <a:spcPts val="0"/>
                        </a:spcBef>
                        <a:spcAft>
                          <a:spcPts val="0"/>
                        </a:spcAft>
                        <a:buFont typeface="Symbol" pitchFamily="2" charset="2"/>
                        <a:buChar char=""/>
                      </a:pPr>
                      <a:r>
                        <a:rPr lang="en-US" sz="2800" dirty="0">
                          <a:effectLst/>
                        </a:rPr>
                        <a:t>Altered mental status (combativeness, confusion, disorientation)</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7648309"/>
                  </a:ext>
                </a:extLst>
              </a:tr>
            </a:tbl>
          </a:graphicData>
        </a:graphic>
      </p:graphicFrame>
    </p:spTree>
    <p:extLst>
      <p:ext uri="{BB962C8B-B14F-4D97-AF65-F5344CB8AC3E}">
        <p14:creationId xmlns:p14="http://schemas.microsoft.com/office/powerpoint/2010/main" val="1643618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6221-A91B-AD41-ACE8-79BA22EAD1C8}"/>
              </a:ext>
            </a:extLst>
          </p:cNvPr>
          <p:cNvSpPr>
            <a:spLocks noGrp="1"/>
          </p:cNvSpPr>
          <p:nvPr>
            <p:ph type="title"/>
          </p:nvPr>
        </p:nvSpPr>
        <p:spPr>
          <a:xfrm>
            <a:off x="609600" y="658091"/>
            <a:ext cx="10363200" cy="914400"/>
          </a:xfrm>
        </p:spPr>
        <p:txBody>
          <a:bodyPr/>
          <a:lstStyle/>
          <a:p>
            <a:r>
              <a:rPr lang="en-US" dirty="0"/>
              <a:t>Rapid Response Team (RRT)</a:t>
            </a:r>
          </a:p>
        </p:txBody>
      </p:sp>
      <p:sp>
        <p:nvSpPr>
          <p:cNvPr id="3" name="Content Placeholder 2">
            <a:extLst>
              <a:ext uri="{FF2B5EF4-FFF2-40B4-BE49-F238E27FC236}">
                <a16:creationId xmlns:a16="http://schemas.microsoft.com/office/drawing/2014/main" id="{FECA614F-1ED5-EE4C-A069-017483B5EAB1}"/>
              </a:ext>
            </a:extLst>
          </p:cNvPr>
          <p:cNvSpPr>
            <a:spLocks noGrp="1"/>
          </p:cNvSpPr>
          <p:nvPr>
            <p:ph idx="1"/>
          </p:nvPr>
        </p:nvSpPr>
        <p:spPr>
          <a:xfrm>
            <a:off x="609600" y="1600200"/>
            <a:ext cx="10972800" cy="3886200"/>
          </a:xfrm>
        </p:spPr>
        <p:txBody>
          <a:bodyPr/>
          <a:lstStyle/>
          <a:p>
            <a:r>
              <a:rPr lang="en-US" dirty="0"/>
              <a:t>Usually comprised of a critical care nurse and a respiratory therapist</a:t>
            </a:r>
          </a:p>
          <a:p>
            <a:r>
              <a:rPr lang="en-US" dirty="0"/>
              <a:t>Supports the care team outside of the emergency and intensive care departments and is particularly useful for Obstetric units where critically ill patients are uncommon</a:t>
            </a:r>
          </a:p>
          <a:p>
            <a:r>
              <a:rPr lang="en-US" dirty="0"/>
              <a:t>Can:</a:t>
            </a:r>
          </a:p>
          <a:p>
            <a:pPr lvl="1"/>
            <a:r>
              <a:rPr lang="en-US" sz="2400" dirty="0"/>
              <a:t>assist with assessment of deteriorating patient</a:t>
            </a:r>
          </a:p>
          <a:p>
            <a:pPr lvl="1"/>
            <a:r>
              <a:rPr lang="en-US" sz="2400" dirty="0"/>
              <a:t>provide early intervention</a:t>
            </a:r>
          </a:p>
          <a:p>
            <a:pPr lvl="1"/>
            <a:r>
              <a:rPr lang="en-US" sz="2400" dirty="0"/>
              <a:t>make recommendations for lab tests, fluid management and treatment</a:t>
            </a:r>
          </a:p>
          <a:p>
            <a:pPr marL="0" indent="0">
              <a:buNone/>
            </a:pPr>
            <a:endParaRPr lang="en-US" dirty="0"/>
          </a:p>
        </p:txBody>
      </p:sp>
    </p:spTree>
    <p:extLst>
      <p:ext uri="{BB962C8B-B14F-4D97-AF65-F5344CB8AC3E}">
        <p14:creationId xmlns:p14="http://schemas.microsoft.com/office/powerpoint/2010/main" val="419345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3FFFE-0213-9143-8802-79E507F49C7C}"/>
              </a:ext>
            </a:extLst>
          </p:cNvPr>
          <p:cNvSpPr>
            <a:spLocks noGrp="1"/>
          </p:cNvSpPr>
          <p:nvPr>
            <p:ph type="title"/>
          </p:nvPr>
        </p:nvSpPr>
        <p:spPr>
          <a:xfrm>
            <a:off x="609600" y="533400"/>
            <a:ext cx="10363200" cy="914400"/>
          </a:xfrm>
        </p:spPr>
        <p:txBody>
          <a:bodyPr/>
          <a:lstStyle/>
          <a:p>
            <a:r>
              <a:rPr lang="en-US" dirty="0"/>
              <a:t>Escalation of Care: Transfer to ICU</a:t>
            </a:r>
          </a:p>
        </p:txBody>
      </p:sp>
      <p:sp>
        <p:nvSpPr>
          <p:cNvPr id="3" name="Content Placeholder 2">
            <a:extLst>
              <a:ext uri="{FF2B5EF4-FFF2-40B4-BE49-F238E27FC236}">
                <a16:creationId xmlns:a16="http://schemas.microsoft.com/office/drawing/2014/main" id="{EAA77DBD-CBF7-BF41-A660-6BE491E92B8F}"/>
              </a:ext>
            </a:extLst>
          </p:cNvPr>
          <p:cNvSpPr>
            <a:spLocks noGrp="1"/>
          </p:cNvSpPr>
          <p:nvPr>
            <p:ph idx="1"/>
          </p:nvPr>
        </p:nvSpPr>
        <p:spPr>
          <a:xfrm>
            <a:off x="573740" y="1485900"/>
            <a:ext cx="11237259" cy="5067300"/>
          </a:xfrm>
        </p:spPr>
        <p:txBody>
          <a:bodyPr/>
          <a:lstStyle/>
          <a:p>
            <a:r>
              <a:rPr lang="en-US" sz="3000" dirty="0"/>
              <a:t>The transfer of an obstetric patient to a higher level of care is usually sought for clinically-unstable patients</a:t>
            </a:r>
          </a:p>
          <a:p>
            <a:r>
              <a:rPr lang="en-US" sz="3000" dirty="0"/>
              <a:t>A multidisciplinary team can be included in the decision to transfer</a:t>
            </a:r>
          </a:p>
          <a:p>
            <a:r>
              <a:rPr lang="en-US" sz="3000" dirty="0"/>
              <a:t>Safe transport of a critically-ill obstetric patient to a different hospital requires continuous cardiac monitoring, pulse oximetry, venous access and assessment of vital signs</a:t>
            </a:r>
          </a:p>
          <a:p>
            <a:r>
              <a:rPr lang="en-US" sz="3000" dirty="0"/>
              <a:t>Do not delay transport of a critically-ill pregnant woman because of inability to monitor the fetus</a:t>
            </a:r>
          </a:p>
          <a:p>
            <a:r>
              <a:rPr lang="en-US" sz="3000" dirty="0">
                <a:solidFill>
                  <a:srgbClr val="FF0000"/>
                </a:solidFill>
              </a:rPr>
              <a:t>Stabilizing the mother will often stabilize the fetus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12490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B653-55B3-6E41-887A-C7FE7FE243FB}"/>
              </a:ext>
            </a:extLst>
          </p:cNvPr>
          <p:cNvSpPr>
            <a:spLocks noGrp="1"/>
          </p:cNvSpPr>
          <p:nvPr>
            <p:ph type="title"/>
          </p:nvPr>
        </p:nvSpPr>
        <p:spPr>
          <a:xfrm>
            <a:off x="381000" y="582471"/>
            <a:ext cx="11125200" cy="914400"/>
          </a:xfrm>
        </p:spPr>
        <p:txBody>
          <a:bodyPr>
            <a:noAutofit/>
          </a:bodyPr>
          <a:lstStyle/>
          <a:p>
            <a:r>
              <a:rPr lang="en-US" dirty="0"/>
              <a:t>Additional Considerations for Pregnant Women with Sepsis</a:t>
            </a:r>
          </a:p>
        </p:txBody>
      </p:sp>
      <p:graphicFrame>
        <p:nvGraphicFramePr>
          <p:cNvPr id="4" name="Content Placeholder 3">
            <a:extLst>
              <a:ext uri="{FF2B5EF4-FFF2-40B4-BE49-F238E27FC236}">
                <a16:creationId xmlns:a16="http://schemas.microsoft.com/office/drawing/2014/main" id="{98AB2893-5EA4-8943-A8AC-22F9941F183B}"/>
              </a:ext>
            </a:extLst>
          </p:cNvPr>
          <p:cNvGraphicFramePr>
            <a:graphicFrameLocks noGrp="1"/>
          </p:cNvGraphicFramePr>
          <p:nvPr>
            <p:ph idx="1"/>
            <p:extLst>
              <p:ext uri="{D42A27DB-BD31-4B8C-83A1-F6EECF244321}">
                <p14:modId xmlns:p14="http://schemas.microsoft.com/office/powerpoint/2010/main" val="2837933871"/>
              </p:ext>
            </p:extLst>
          </p:nvPr>
        </p:nvGraphicFramePr>
        <p:xfrm>
          <a:off x="457200" y="1676400"/>
          <a:ext cx="11353801" cy="4343400"/>
        </p:xfrm>
        <a:graphic>
          <a:graphicData uri="http://schemas.openxmlformats.org/drawingml/2006/table">
            <a:tbl>
              <a:tblPr firstRow="1" bandRow="1">
                <a:tableStyleId>{C4B1156A-380E-4F78-BDF5-A606A8083BF9}</a:tableStyleId>
              </a:tblPr>
              <a:tblGrid>
                <a:gridCol w="3074988">
                  <a:extLst>
                    <a:ext uri="{9D8B030D-6E8A-4147-A177-3AD203B41FA5}">
                      <a16:colId xmlns:a16="http://schemas.microsoft.com/office/drawing/2014/main" val="1707966817"/>
                    </a:ext>
                  </a:extLst>
                </a:gridCol>
                <a:gridCol w="8278813">
                  <a:extLst>
                    <a:ext uri="{9D8B030D-6E8A-4147-A177-3AD203B41FA5}">
                      <a16:colId xmlns:a16="http://schemas.microsoft.com/office/drawing/2014/main" val="3061883458"/>
                    </a:ext>
                  </a:extLst>
                </a:gridCol>
              </a:tblGrid>
              <a:tr h="715493">
                <a:tc>
                  <a:txBody>
                    <a:bodyPr/>
                    <a:lstStyle/>
                    <a:p>
                      <a:pPr marL="0" marR="0">
                        <a:spcBef>
                          <a:spcPts val="0"/>
                        </a:spcBef>
                        <a:spcAft>
                          <a:spcPts val="0"/>
                        </a:spcAft>
                      </a:pPr>
                      <a:r>
                        <a:rPr lang="en-US" sz="2000" b="0" dirty="0">
                          <a:effectLst/>
                        </a:rPr>
                        <a:t>Vasopressors</a:t>
                      </a:r>
                      <a:endPar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0020" marR="68580" marT="0" marB="0" anchor="ctr"/>
                </a:tc>
                <a:tc>
                  <a:txBody>
                    <a:bodyPr/>
                    <a:lstStyle/>
                    <a:p>
                      <a:pPr marL="0" marR="0">
                        <a:spcBef>
                          <a:spcPts val="0"/>
                        </a:spcBef>
                        <a:spcAft>
                          <a:spcPts val="0"/>
                        </a:spcAft>
                      </a:pPr>
                      <a:r>
                        <a:rPr lang="en-US" sz="2000" b="0" dirty="0">
                          <a:effectLst/>
                        </a:rPr>
                        <a:t>Norepinephrine is the pressor of choice in pregnancy and used if MAP &lt;65 mm Hg and if un</a:t>
                      </a:r>
                      <a:r>
                        <a:rPr lang="en-US" sz="1800" b="0" dirty="0">
                          <a:effectLst/>
                        </a:rPr>
                        <a:t>responsive to intravenous fluids</a:t>
                      </a:r>
                      <a:endPar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0020" marR="68580" marT="0" marB="0" anchor="ctr"/>
                </a:tc>
                <a:extLst>
                  <a:ext uri="{0D108BD9-81ED-4DB2-BD59-A6C34878D82A}">
                    <a16:rowId xmlns:a16="http://schemas.microsoft.com/office/drawing/2014/main" val="1996682305"/>
                  </a:ext>
                </a:extLst>
              </a:tr>
              <a:tr h="1073239">
                <a:tc>
                  <a:txBody>
                    <a:bodyPr/>
                    <a:lstStyle/>
                    <a:p>
                      <a:pPr marL="0" marR="0">
                        <a:spcBef>
                          <a:spcPts val="0"/>
                        </a:spcBef>
                        <a:spcAft>
                          <a:spcPts val="0"/>
                        </a:spcAft>
                      </a:pPr>
                      <a:r>
                        <a:rPr lang="en-US" sz="2000" dirty="0">
                          <a:effectLst/>
                        </a:rPr>
                        <a:t>Inotrope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0020" marR="68580" marT="0" marB="0" anchor="ctr"/>
                </a:tc>
                <a:tc>
                  <a:txBody>
                    <a:bodyPr/>
                    <a:lstStyle/>
                    <a:p>
                      <a:pPr marL="0" marR="0">
                        <a:spcBef>
                          <a:spcPts val="0"/>
                        </a:spcBef>
                        <a:spcAft>
                          <a:spcPts val="0"/>
                        </a:spcAft>
                      </a:pPr>
                      <a:r>
                        <a:rPr lang="en-US" sz="2000" dirty="0">
                          <a:effectLst/>
                        </a:rPr>
                        <a:t>Dobutamine is recommended for myocardial dysfunction or hypoperfusion despite intravenous fluids and vasopressors as it increases cardiac output.</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0020" marR="68580" marT="0" marB="0" anchor="ctr"/>
                </a:tc>
                <a:extLst>
                  <a:ext uri="{0D108BD9-81ED-4DB2-BD59-A6C34878D82A}">
                    <a16:rowId xmlns:a16="http://schemas.microsoft.com/office/drawing/2014/main" val="1847336355"/>
                  </a:ext>
                </a:extLst>
              </a:tr>
              <a:tr h="573468">
                <a:tc>
                  <a:txBody>
                    <a:bodyPr/>
                    <a:lstStyle/>
                    <a:p>
                      <a:pPr marL="0" marR="0">
                        <a:spcBef>
                          <a:spcPts val="0"/>
                        </a:spcBef>
                        <a:spcAft>
                          <a:spcPts val="0"/>
                        </a:spcAft>
                      </a:pPr>
                      <a:r>
                        <a:rPr lang="en-US" sz="2000" dirty="0">
                          <a:effectLst/>
                        </a:rPr>
                        <a:t>Glucose Control</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0020" marR="68580" marT="0" marB="0" anchor="ctr"/>
                </a:tc>
                <a:tc>
                  <a:txBody>
                    <a:bodyPr/>
                    <a:lstStyle/>
                    <a:p>
                      <a:pPr marL="0" marR="0">
                        <a:spcBef>
                          <a:spcPts val="0"/>
                        </a:spcBef>
                        <a:spcAft>
                          <a:spcPts val="0"/>
                        </a:spcAft>
                      </a:pPr>
                      <a:r>
                        <a:rPr lang="en-US" sz="2000" dirty="0">
                          <a:effectLst/>
                        </a:rPr>
                        <a:t>Avoid hyperglycemia &gt;180 mg/</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0020" marR="68580" marT="0" marB="0" anchor="ctr"/>
                </a:tc>
                <a:extLst>
                  <a:ext uri="{0D108BD9-81ED-4DB2-BD59-A6C34878D82A}">
                    <a16:rowId xmlns:a16="http://schemas.microsoft.com/office/drawing/2014/main" val="2558858566"/>
                  </a:ext>
                </a:extLst>
              </a:tr>
              <a:tr h="838200">
                <a:tc>
                  <a:txBody>
                    <a:bodyPr/>
                    <a:lstStyle/>
                    <a:p>
                      <a:pPr marL="0" marR="0">
                        <a:spcBef>
                          <a:spcPts val="0"/>
                        </a:spcBef>
                        <a:spcAft>
                          <a:spcPts val="0"/>
                        </a:spcAft>
                      </a:pPr>
                      <a:r>
                        <a:rPr lang="en-US" sz="2000">
                          <a:effectLst/>
                        </a:rPr>
                        <a:t>Maternal Temperature Control</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0020" marR="68580" marT="0" marB="0" anchor="ctr"/>
                </a:tc>
                <a:tc>
                  <a:txBody>
                    <a:bodyPr/>
                    <a:lstStyle/>
                    <a:p>
                      <a:pPr marL="0" marR="0">
                        <a:spcBef>
                          <a:spcPts val="0"/>
                        </a:spcBef>
                        <a:spcAft>
                          <a:spcPts val="0"/>
                        </a:spcAft>
                      </a:pPr>
                      <a:r>
                        <a:rPr lang="en-US" sz="2000" dirty="0">
                          <a:effectLst/>
                        </a:rPr>
                        <a:t>Reduce fetal oxygen consumption and fetal tachycardia using acetaminophen and cooling blankets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0020" marR="68580" marT="0" marB="0" anchor="ctr"/>
                </a:tc>
                <a:extLst>
                  <a:ext uri="{0D108BD9-81ED-4DB2-BD59-A6C34878D82A}">
                    <a16:rowId xmlns:a16="http://schemas.microsoft.com/office/drawing/2014/main" val="2284163025"/>
                  </a:ext>
                </a:extLst>
              </a:tr>
              <a:tr h="533400">
                <a:tc>
                  <a:txBody>
                    <a:bodyPr/>
                    <a:lstStyle/>
                    <a:p>
                      <a:pPr marL="0" marR="0">
                        <a:spcBef>
                          <a:spcPts val="0"/>
                        </a:spcBef>
                        <a:spcAft>
                          <a:spcPts val="0"/>
                        </a:spcAft>
                      </a:pPr>
                      <a:r>
                        <a:rPr lang="en-US" sz="2000">
                          <a:effectLst/>
                        </a:rPr>
                        <a:t>Fetal lung maturity</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0020" marR="68580" marT="0" marB="0" anchor="ctr"/>
                </a:tc>
                <a:tc>
                  <a:txBody>
                    <a:bodyPr/>
                    <a:lstStyle/>
                    <a:p>
                      <a:pPr marL="0" marR="0">
                        <a:spcBef>
                          <a:spcPts val="0"/>
                        </a:spcBef>
                        <a:spcAft>
                          <a:spcPts val="0"/>
                        </a:spcAft>
                      </a:pPr>
                      <a:r>
                        <a:rPr lang="en-US" sz="2000" dirty="0">
                          <a:effectLst/>
                        </a:rPr>
                        <a:t>Consider steroids for fetal lung maturity if 23-36* weeks of pregnancy</a:t>
                      </a:r>
                      <a:endParaRPr lang="en-US" sz="2000" dirty="0">
                        <a:solidFill>
                          <a:schemeClr val="tx1"/>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160020" marR="68580" marT="0" marB="0" anchor="ctr"/>
                </a:tc>
                <a:extLst>
                  <a:ext uri="{0D108BD9-81ED-4DB2-BD59-A6C34878D82A}">
                    <a16:rowId xmlns:a16="http://schemas.microsoft.com/office/drawing/2014/main" val="3395948457"/>
                  </a:ext>
                </a:extLst>
              </a:tr>
              <a:tr h="435258">
                <a:tc>
                  <a:txBody>
                    <a:bodyPr/>
                    <a:lstStyle/>
                    <a:p>
                      <a:pPr marL="0" marR="0">
                        <a:spcBef>
                          <a:spcPts val="0"/>
                        </a:spcBef>
                        <a:spcAft>
                          <a:spcPts val="0"/>
                        </a:spcAft>
                      </a:pPr>
                      <a:r>
                        <a:rPr lang="en-US" sz="2000" dirty="0">
                          <a:effectLst/>
                        </a:rPr>
                        <a:t>DVT prevention</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0020" marR="68580" marT="0" marB="0" anchor="ctr"/>
                </a:tc>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Calibri" panose="020F0502020204030204" pitchFamily="34" charset="0"/>
                        </a:rPr>
                        <a:t>Pharmacologic VTE prophylaxis and mechanical prophylaxis whenever possible</a:t>
                      </a:r>
                    </a:p>
                  </a:txBody>
                  <a:tcPr marL="160020" marR="68580" marT="0" marB="0" anchor="ctr"/>
                </a:tc>
                <a:extLst>
                  <a:ext uri="{0D108BD9-81ED-4DB2-BD59-A6C34878D82A}">
                    <a16:rowId xmlns:a16="http://schemas.microsoft.com/office/drawing/2014/main" val="372928459"/>
                  </a:ext>
                </a:extLst>
              </a:tr>
            </a:tbl>
          </a:graphicData>
        </a:graphic>
      </p:graphicFrame>
      <p:sp>
        <p:nvSpPr>
          <p:cNvPr id="5" name="TextBox 4">
            <a:extLst>
              <a:ext uri="{FF2B5EF4-FFF2-40B4-BE49-F238E27FC236}">
                <a16:creationId xmlns:a16="http://schemas.microsoft.com/office/drawing/2014/main" id="{9DB5D925-E84F-6945-8118-8E62825F1631}"/>
              </a:ext>
            </a:extLst>
          </p:cNvPr>
          <p:cNvSpPr txBox="1"/>
          <p:nvPr/>
        </p:nvSpPr>
        <p:spPr>
          <a:xfrm>
            <a:off x="429491" y="6178547"/>
            <a:ext cx="10820400" cy="646331"/>
          </a:xfrm>
          <a:prstGeom prst="rect">
            <a:avLst/>
          </a:prstGeom>
          <a:noFill/>
        </p:spPr>
        <p:txBody>
          <a:bodyPr wrap="square" rtlCol="0">
            <a:spAutoFit/>
          </a:bodyPr>
          <a:lstStyle/>
          <a:p>
            <a:pPr algn="l"/>
            <a:r>
              <a:rPr lang="en-US" dirty="0"/>
              <a:t>*</a:t>
            </a:r>
            <a:r>
              <a:rPr lang="en-US" dirty="0" err="1"/>
              <a:t>Gymafi</a:t>
            </a:r>
            <a:r>
              <a:rPr lang="en-US" dirty="0"/>
              <a:t>-Bannerman C, Thom EA, Blackwell SC et al. Antenatal Betamethasone for Women at Risk for Late Preterm Delivery. 2016 N </a:t>
            </a:r>
            <a:r>
              <a:rPr lang="en-US" dirty="0" err="1"/>
              <a:t>Eng</a:t>
            </a:r>
            <a:r>
              <a:rPr lang="en-US" dirty="0"/>
              <a:t> J Med</a:t>
            </a:r>
          </a:p>
        </p:txBody>
      </p:sp>
    </p:spTree>
    <p:extLst>
      <p:ext uri="{BB962C8B-B14F-4D97-AF65-F5344CB8AC3E}">
        <p14:creationId xmlns:p14="http://schemas.microsoft.com/office/powerpoint/2010/main" val="2047415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287E6F-0FFE-6349-8323-84443606E8F5}"/>
              </a:ext>
            </a:extLst>
          </p:cNvPr>
          <p:cNvSpPr>
            <a:spLocks noGrp="1"/>
          </p:cNvSpPr>
          <p:nvPr>
            <p:ph idx="1"/>
          </p:nvPr>
        </p:nvSpPr>
        <p:spPr>
          <a:solidFill>
            <a:schemeClr val="bg1">
              <a:lumMod val="85000"/>
            </a:schemeClr>
          </a:solidFill>
        </p:spPr>
        <p:txBody>
          <a:bodyPr>
            <a:normAutofit fontScale="85000" lnSpcReduction="20000"/>
          </a:bodyPr>
          <a:lstStyle/>
          <a:p>
            <a:pPr marL="0" indent="0" algn="ctr">
              <a:buNone/>
            </a:pPr>
            <a:endParaRPr lang="en-US" dirty="0"/>
          </a:p>
          <a:p>
            <a:pPr marL="0" indent="0" algn="ctr">
              <a:buNone/>
            </a:pPr>
            <a:endParaRPr lang="en-US" dirty="0"/>
          </a:p>
          <a:p>
            <a:pPr marL="0" indent="0" algn="ctr">
              <a:buNone/>
            </a:pPr>
            <a:endParaRPr lang="en-US" sz="3600" dirty="0"/>
          </a:p>
          <a:p>
            <a:pPr marL="0" indent="0" algn="ctr">
              <a:buNone/>
            </a:pPr>
            <a:r>
              <a:rPr lang="en-US" sz="3600" dirty="0"/>
              <a:t>Part III: </a:t>
            </a:r>
            <a:br>
              <a:rPr lang="en-US" sz="3600" dirty="0"/>
            </a:br>
            <a:r>
              <a:rPr lang="en-US" sz="3600" dirty="0"/>
              <a:t>Assessment and Treatment:</a:t>
            </a:r>
            <a:br>
              <a:rPr lang="en-US" sz="3600" dirty="0"/>
            </a:br>
            <a:r>
              <a:rPr lang="en-US" sz="3600" dirty="0"/>
              <a:t>Antibiotics and Source Control </a:t>
            </a:r>
          </a:p>
          <a:p>
            <a:pPr marL="0" indent="0" algn="ctr">
              <a:buNone/>
            </a:pPr>
            <a:br>
              <a:rPr lang="en-US" sz="3600" dirty="0"/>
            </a:br>
            <a:r>
              <a:rPr lang="en-US" sz="3600" dirty="0"/>
              <a:t>Elliott Main, MD</a:t>
            </a:r>
            <a:br>
              <a:rPr lang="en-US" sz="3600" dirty="0"/>
            </a:br>
            <a:endParaRPr lang="en-US" sz="3600" dirty="0"/>
          </a:p>
        </p:txBody>
      </p:sp>
      <p:pic>
        <p:nvPicPr>
          <p:cNvPr id="3" name="Picture 2">
            <a:extLst>
              <a:ext uri="{FF2B5EF4-FFF2-40B4-BE49-F238E27FC236}">
                <a16:creationId xmlns:a16="http://schemas.microsoft.com/office/drawing/2014/main" id="{D264B5FD-B895-4643-9E66-D2B1B704A7A7}"/>
              </a:ext>
            </a:extLst>
          </p:cNvPr>
          <p:cNvPicPr>
            <a:picLocks noChangeAspect="1"/>
          </p:cNvPicPr>
          <p:nvPr/>
        </p:nvPicPr>
        <p:blipFill>
          <a:blip r:embed="rId2"/>
          <a:stretch>
            <a:fillRect/>
          </a:stretch>
        </p:blipFill>
        <p:spPr>
          <a:xfrm>
            <a:off x="8458200" y="1219200"/>
            <a:ext cx="2884311" cy="2007428"/>
          </a:xfrm>
          <a:prstGeom prst="rect">
            <a:avLst/>
          </a:prstGeom>
        </p:spPr>
      </p:pic>
    </p:spTree>
    <p:extLst>
      <p:ext uri="{BB962C8B-B14F-4D97-AF65-F5344CB8AC3E}">
        <p14:creationId xmlns:p14="http://schemas.microsoft.com/office/powerpoint/2010/main" val="446826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BE5B-69C7-8540-ABC7-B74B8F699243}"/>
              </a:ext>
            </a:extLst>
          </p:cNvPr>
          <p:cNvSpPr>
            <a:spLocks noGrp="1"/>
          </p:cNvSpPr>
          <p:nvPr>
            <p:ph type="title"/>
          </p:nvPr>
        </p:nvSpPr>
        <p:spPr>
          <a:xfrm>
            <a:off x="457200" y="609600"/>
            <a:ext cx="10363200" cy="914400"/>
          </a:xfrm>
        </p:spPr>
        <p:txBody>
          <a:bodyPr>
            <a:noAutofit/>
          </a:bodyPr>
          <a:lstStyle/>
          <a:p>
            <a:r>
              <a:rPr lang="en-US" dirty="0"/>
              <a:t>Part III: Assessment and Treatment: Antibiotics and Source Control: Key Principles</a:t>
            </a:r>
          </a:p>
        </p:txBody>
      </p:sp>
      <p:sp>
        <p:nvSpPr>
          <p:cNvPr id="3" name="Content Placeholder 2">
            <a:extLst>
              <a:ext uri="{FF2B5EF4-FFF2-40B4-BE49-F238E27FC236}">
                <a16:creationId xmlns:a16="http://schemas.microsoft.com/office/drawing/2014/main" id="{9F451094-0030-5A40-A278-4F6E95813BC8}"/>
              </a:ext>
            </a:extLst>
          </p:cNvPr>
          <p:cNvSpPr>
            <a:spLocks noGrp="1"/>
          </p:cNvSpPr>
          <p:nvPr>
            <p:ph idx="1"/>
          </p:nvPr>
        </p:nvSpPr>
        <p:spPr>
          <a:xfrm>
            <a:off x="533400" y="1981200"/>
            <a:ext cx="11125200" cy="3886200"/>
          </a:xfrm>
        </p:spPr>
        <p:txBody>
          <a:bodyPr/>
          <a:lstStyle/>
          <a:p>
            <a:pPr marL="514350" indent="-514350">
              <a:buClr>
                <a:schemeClr val="tx1"/>
              </a:buClr>
              <a:buSzPct val="100000"/>
              <a:buFont typeface="+mj-lt"/>
              <a:buAutoNum type="arabicPeriod"/>
            </a:pPr>
            <a:r>
              <a:rPr lang="en-US" dirty="0"/>
              <a:t>Early administration of antibiotics, ideally </a:t>
            </a:r>
            <a:r>
              <a:rPr lang="en-US" u="sng" dirty="0"/>
              <a:t>within one hour of presentation</a:t>
            </a:r>
            <a:r>
              <a:rPr lang="en-US" dirty="0"/>
              <a:t>, is critically important in sepsis.</a:t>
            </a:r>
          </a:p>
          <a:p>
            <a:pPr marL="514350" indent="-514350">
              <a:buClr>
                <a:schemeClr val="tx1"/>
              </a:buClr>
              <a:buSzPct val="100000"/>
              <a:buFont typeface="+mj-lt"/>
              <a:buAutoNum type="arabicPeriod"/>
            </a:pPr>
            <a:r>
              <a:rPr lang="en-US" dirty="0"/>
              <a:t>The initial choice of antibiotics in critically-ill patients is generally empiric and broad spectrum to cover most or all likely pathogens.</a:t>
            </a:r>
          </a:p>
          <a:p>
            <a:pPr marL="514350" lvl="0" indent="-514350">
              <a:buClr>
                <a:schemeClr val="tx1"/>
              </a:buClr>
              <a:buSzPct val="100000"/>
              <a:buFont typeface="+mj-lt"/>
              <a:buAutoNum type="arabicPeriod"/>
            </a:pPr>
            <a:r>
              <a:rPr lang="en-US" dirty="0"/>
              <a:t>Assessment for source control (such as surgical/percutaneous drainage or debridement) should be initiated in a timely fashion using the least invasive approach possible.</a:t>
            </a:r>
          </a:p>
          <a:p>
            <a:pPr marL="514350" indent="-514350">
              <a:buClr>
                <a:schemeClr val="tx1"/>
              </a:buClr>
              <a:buSzPct val="100000"/>
              <a:buFont typeface="+mj-lt"/>
              <a:buAutoNum type="arabicPeriod"/>
            </a:pPr>
            <a:endParaRPr lang="en-US" dirty="0"/>
          </a:p>
        </p:txBody>
      </p:sp>
    </p:spTree>
    <p:extLst>
      <p:ext uri="{BB962C8B-B14F-4D97-AF65-F5344CB8AC3E}">
        <p14:creationId xmlns:p14="http://schemas.microsoft.com/office/powerpoint/2010/main" val="663982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2C702-DC26-574A-8B64-4C6729C5B6DF}"/>
              </a:ext>
            </a:extLst>
          </p:cNvPr>
          <p:cNvSpPr>
            <a:spLocks noGrp="1"/>
          </p:cNvSpPr>
          <p:nvPr>
            <p:ph type="title"/>
          </p:nvPr>
        </p:nvSpPr>
        <p:spPr>
          <a:xfrm>
            <a:off x="685800" y="914400"/>
            <a:ext cx="10363200" cy="914400"/>
          </a:xfrm>
        </p:spPr>
        <p:txBody>
          <a:bodyPr/>
          <a:lstStyle/>
          <a:p>
            <a:r>
              <a:rPr lang="en-US" dirty="0"/>
              <a:t>Assessment and Treatment: Antibiotics</a:t>
            </a:r>
          </a:p>
        </p:txBody>
      </p:sp>
      <p:sp>
        <p:nvSpPr>
          <p:cNvPr id="3" name="Content Placeholder 2">
            <a:extLst>
              <a:ext uri="{FF2B5EF4-FFF2-40B4-BE49-F238E27FC236}">
                <a16:creationId xmlns:a16="http://schemas.microsoft.com/office/drawing/2014/main" id="{C84BFED5-9D59-A044-841C-6D713B7F3212}"/>
              </a:ext>
            </a:extLst>
          </p:cNvPr>
          <p:cNvSpPr>
            <a:spLocks noGrp="1"/>
          </p:cNvSpPr>
          <p:nvPr>
            <p:ph idx="1"/>
          </p:nvPr>
        </p:nvSpPr>
        <p:spPr/>
        <p:txBody>
          <a:bodyPr/>
          <a:lstStyle/>
          <a:p>
            <a:r>
              <a:rPr lang="en-US" dirty="0"/>
              <a:t>As culture information becomes available and the patient stabilizes, it is often recommended that the antibiotic regimen be narrowed if possible</a:t>
            </a:r>
          </a:p>
          <a:p>
            <a:r>
              <a:rPr lang="en-US" dirty="0"/>
              <a:t>However, many pelvic infections are polymicrobial, involving aerobes and anaerobes. Cultures from the genital site may not be collected for or tested for anaerobes</a:t>
            </a:r>
          </a:p>
          <a:p>
            <a:pPr marL="0" indent="0">
              <a:buNone/>
            </a:pPr>
            <a:endParaRPr lang="en-US" dirty="0"/>
          </a:p>
        </p:txBody>
      </p:sp>
    </p:spTree>
    <p:extLst>
      <p:ext uri="{BB962C8B-B14F-4D97-AF65-F5344CB8AC3E}">
        <p14:creationId xmlns:p14="http://schemas.microsoft.com/office/powerpoint/2010/main" val="1203846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89216-FCAD-E047-82B8-937450ABB526}"/>
              </a:ext>
            </a:extLst>
          </p:cNvPr>
          <p:cNvSpPr>
            <a:spLocks noGrp="1"/>
          </p:cNvSpPr>
          <p:nvPr>
            <p:ph type="title"/>
          </p:nvPr>
        </p:nvSpPr>
        <p:spPr>
          <a:xfrm>
            <a:off x="609600" y="533400"/>
            <a:ext cx="10363200" cy="914400"/>
          </a:xfrm>
        </p:spPr>
        <p:txBody>
          <a:bodyPr/>
          <a:lstStyle/>
          <a:p>
            <a:r>
              <a:rPr lang="en-US" dirty="0"/>
              <a:t>Learning Objectives:</a:t>
            </a:r>
          </a:p>
        </p:txBody>
      </p:sp>
      <p:sp>
        <p:nvSpPr>
          <p:cNvPr id="3" name="Content Placeholder 2">
            <a:extLst>
              <a:ext uri="{FF2B5EF4-FFF2-40B4-BE49-F238E27FC236}">
                <a16:creationId xmlns:a16="http://schemas.microsoft.com/office/drawing/2014/main" id="{1C62393C-6749-D446-B104-625817036222}"/>
              </a:ext>
            </a:extLst>
          </p:cNvPr>
          <p:cNvSpPr>
            <a:spLocks noGrp="1"/>
          </p:cNvSpPr>
          <p:nvPr>
            <p:ph idx="1"/>
          </p:nvPr>
        </p:nvSpPr>
        <p:spPr>
          <a:xfrm>
            <a:off x="588380" y="1475772"/>
            <a:ext cx="10972800" cy="4800600"/>
          </a:xfrm>
        </p:spPr>
        <p:txBody>
          <a:bodyPr/>
          <a:lstStyle/>
          <a:p>
            <a:r>
              <a:rPr lang="en-US" dirty="0"/>
              <a:t>Know the importance of maternal sepsis on morbidity and mortality</a:t>
            </a:r>
          </a:p>
          <a:p>
            <a:r>
              <a:rPr lang="en-US" dirty="0"/>
              <a:t>Understand the Two-Step Method for screening and diagnosis of sepsis in pregnancy</a:t>
            </a:r>
          </a:p>
          <a:p>
            <a:r>
              <a:rPr lang="en-US" dirty="0"/>
              <a:t>Describe the pregnancy related differences in vital signs and lab values</a:t>
            </a:r>
          </a:p>
          <a:p>
            <a:r>
              <a:rPr lang="en-US" dirty="0"/>
              <a:t>Describe treatment recommendations for maternal sepsis</a:t>
            </a:r>
          </a:p>
          <a:p>
            <a:r>
              <a:rPr lang="en-US" dirty="0"/>
              <a:t>Identify steps to begin implementation on your unit</a:t>
            </a:r>
          </a:p>
        </p:txBody>
      </p:sp>
    </p:spTree>
    <p:extLst>
      <p:ext uri="{BB962C8B-B14F-4D97-AF65-F5344CB8AC3E}">
        <p14:creationId xmlns:p14="http://schemas.microsoft.com/office/powerpoint/2010/main" val="3537773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FFA2C-F279-1543-8266-91B41A2F9C20}"/>
              </a:ext>
            </a:extLst>
          </p:cNvPr>
          <p:cNvSpPr>
            <a:spLocks noGrp="1"/>
          </p:cNvSpPr>
          <p:nvPr>
            <p:ph type="title"/>
          </p:nvPr>
        </p:nvSpPr>
        <p:spPr>
          <a:xfrm>
            <a:off x="600635" y="533400"/>
            <a:ext cx="10363200" cy="914400"/>
          </a:xfrm>
        </p:spPr>
        <p:txBody>
          <a:bodyPr/>
          <a:lstStyle/>
          <a:p>
            <a:r>
              <a:rPr lang="en-US" dirty="0"/>
              <a:t>Assessment and Treatment: Antibiotics (cont)</a:t>
            </a:r>
          </a:p>
        </p:txBody>
      </p:sp>
      <p:sp>
        <p:nvSpPr>
          <p:cNvPr id="3" name="Content Placeholder 2">
            <a:extLst>
              <a:ext uri="{FF2B5EF4-FFF2-40B4-BE49-F238E27FC236}">
                <a16:creationId xmlns:a16="http://schemas.microsoft.com/office/drawing/2014/main" id="{87878F83-2803-7544-BACA-EAF756566A28}"/>
              </a:ext>
            </a:extLst>
          </p:cNvPr>
          <p:cNvSpPr>
            <a:spLocks noGrp="1"/>
          </p:cNvSpPr>
          <p:nvPr>
            <p:ph idx="1"/>
          </p:nvPr>
        </p:nvSpPr>
        <p:spPr/>
        <p:txBody>
          <a:bodyPr/>
          <a:lstStyle/>
          <a:p>
            <a:r>
              <a:rPr lang="en-US" dirty="0"/>
              <a:t>Empiric antibiotic choices should be guided by the local antibiogram</a:t>
            </a:r>
          </a:p>
          <a:p>
            <a:r>
              <a:rPr lang="en-US" dirty="0"/>
              <a:t>Recently hospitalized patients are at risk of multi-drug resistant organisms such as MRSA and extended spectrum beta-lactamase producing (ESBL) organisms</a:t>
            </a:r>
          </a:p>
          <a:p>
            <a:r>
              <a:rPr lang="en-US" dirty="0"/>
              <a:t>Initiate antibiotics for women with sepsis as quickly as possible through a sepsis order set available to clinicians</a:t>
            </a:r>
            <a:endParaRPr lang="en-US" b="1" dirty="0"/>
          </a:p>
          <a:p>
            <a:pPr marL="0" indent="0">
              <a:buNone/>
            </a:pPr>
            <a:endParaRPr lang="en-US" dirty="0"/>
          </a:p>
        </p:txBody>
      </p:sp>
    </p:spTree>
    <p:extLst>
      <p:ext uri="{BB962C8B-B14F-4D97-AF65-F5344CB8AC3E}">
        <p14:creationId xmlns:p14="http://schemas.microsoft.com/office/powerpoint/2010/main" val="566812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C28DF-2635-BA45-A2AD-78E3F2A42C9E}"/>
              </a:ext>
            </a:extLst>
          </p:cNvPr>
          <p:cNvSpPr>
            <a:spLocks noGrp="1"/>
          </p:cNvSpPr>
          <p:nvPr>
            <p:ph type="title"/>
          </p:nvPr>
        </p:nvSpPr>
        <p:spPr>
          <a:solidFill>
            <a:schemeClr val="accent6">
              <a:lumMod val="60000"/>
              <a:lumOff val="40000"/>
            </a:schemeClr>
          </a:solidFill>
        </p:spPr>
        <p:txBody>
          <a:bodyPr/>
          <a:lstStyle/>
          <a:p>
            <a:pPr algn="ctr"/>
            <a:r>
              <a:rPr lang="en-US" b="1" dirty="0"/>
              <a:t>Key Clinical Pearl</a:t>
            </a:r>
          </a:p>
        </p:txBody>
      </p:sp>
      <p:sp>
        <p:nvSpPr>
          <p:cNvPr id="3" name="Content Placeholder 2">
            <a:extLst>
              <a:ext uri="{FF2B5EF4-FFF2-40B4-BE49-F238E27FC236}">
                <a16:creationId xmlns:a16="http://schemas.microsoft.com/office/drawing/2014/main" id="{9E734881-87F9-3245-8F96-5D549C35C12D}"/>
              </a:ext>
            </a:extLst>
          </p:cNvPr>
          <p:cNvSpPr>
            <a:spLocks noGrp="1"/>
          </p:cNvSpPr>
          <p:nvPr>
            <p:ph idx="1"/>
          </p:nvPr>
        </p:nvSpPr>
        <p:spPr/>
        <p:txBody>
          <a:bodyPr/>
          <a:lstStyle/>
          <a:p>
            <a:pPr marL="0" indent="0" algn="ctr">
              <a:buNone/>
            </a:pPr>
            <a:endParaRPr lang="en-US" dirty="0"/>
          </a:p>
          <a:p>
            <a:pPr marL="0" indent="0">
              <a:buNone/>
            </a:pPr>
            <a:r>
              <a:rPr lang="en-US" b="1" dirty="0"/>
              <a:t>Necrotizing fasciitis: </a:t>
            </a:r>
            <a:r>
              <a:rPr lang="en-US" dirty="0"/>
              <a:t>Diagnosed clinically in the presence of fever, pain out of proportion to exam, crepitus, bullae, erythema, and rapid progression of findings. Prompt surgical management (with tissue pathology) confirms the diagnosis. Early debridement is critical.</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316194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37DFB-1A1B-554A-8C32-D9D6F900964D}"/>
              </a:ext>
            </a:extLst>
          </p:cNvPr>
          <p:cNvSpPr>
            <a:spLocks noGrp="1"/>
          </p:cNvSpPr>
          <p:nvPr>
            <p:ph type="title"/>
          </p:nvPr>
        </p:nvSpPr>
        <p:spPr>
          <a:xfrm>
            <a:off x="381000" y="601407"/>
            <a:ext cx="10363200" cy="914400"/>
          </a:xfrm>
        </p:spPr>
        <p:txBody>
          <a:bodyPr>
            <a:normAutofit fontScale="90000"/>
          </a:bodyPr>
          <a:lstStyle/>
          <a:p>
            <a:r>
              <a:rPr lang="en-US" sz="4000" dirty="0"/>
              <a:t>Antibiotic Regimen by Condition</a:t>
            </a:r>
            <a:br>
              <a:rPr lang="en-US" dirty="0"/>
            </a:br>
            <a:r>
              <a:rPr lang="en-US" sz="2200" dirty="0"/>
              <a:t>(See full recommendations in Toolkit)</a:t>
            </a:r>
          </a:p>
        </p:txBody>
      </p:sp>
      <p:graphicFrame>
        <p:nvGraphicFramePr>
          <p:cNvPr id="4" name="Content Placeholder 3">
            <a:extLst>
              <a:ext uri="{FF2B5EF4-FFF2-40B4-BE49-F238E27FC236}">
                <a16:creationId xmlns:a16="http://schemas.microsoft.com/office/drawing/2014/main" id="{47303668-FAEB-2A4B-8C5C-8A5E4C083D39}"/>
              </a:ext>
            </a:extLst>
          </p:cNvPr>
          <p:cNvGraphicFramePr>
            <a:graphicFrameLocks noGrp="1"/>
          </p:cNvGraphicFramePr>
          <p:nvPr>
            <p:ph idx="1"/>
            <p:extLst>
              <p:ext uri="{D42A27DB-BD31-4B8C-83A1-F6EECF244321}">
                <p14:modId xmlns:p14="http://schemas.microsoft.com/office/powerpoint/2010/main" val="3674497"/>
              </p:ext>
            </p:extLst>
          </p:nvPr>
        </p:nvGraphicFramePr>
        <p:xfrm>
          <a:off x="228600" y="1653482"/>
          <a:ext cx="11430000" cy="4851400"/>
        </p:xfrm>
        <a:graphic>
          <a:graphicData uri="http://schemas.openxmlformats.org/drawingml/2006/table">
            <a:tbl>
              <a:tblPr firstRow="1" bandRow="1">
                <a:tableStyleId>{D7AC3CCA-C797-4891-BE02-D94E43425B78}</a:tableStyleId>
              </a:tblPr>
              <a:tblGrid>
                <a:gridCol w="1981200">
                  <a:extLst>
                    <a:ext uri="{9D8B030D-6E8A-4147-A177-3AD203B41FA5}">
                      <a16:colId xmlns:a16="http://schemas.microsoft.com/office/drawing/2014/main" val="3456411945"/>
                    </a:ext>
                  </a:extLst>
                </a:gridCol>
                <a:gridCol w="4572000">
                  <a:extLst>
                    <a:ext uri="{9D8B030D-6E8A-4147-A177-3AD203B41FA5}">
                      <a16:colId xmlns:a16="http://schemas.microsoft.com/office/drawing/2014/main" val="2588148600"/>
                    </a:ext>
                  </a:extLst>
                </a:gridCol>
                <a:gridCol w="2057400">
                  <a:extLst>
                    <a:ext uri="{9D8B030D-6E8A-4147-A177-3AD203B41FA5}">
                      <a16:colId xmlns:a16="http://schemas.microsoft.com/office/drawing/2014/main" val="1346561086"/>
                    </a:ext>
                  </a:extLst>
                </a:gridCol>
                <a:gridCol w="2819400">
                  <a:extLst>
                    <a:ext uri="{9D8B030D-6E8A-4147-A177-3AD203B41FA5}">
                      <a16:colId xmlns:a16="http://schemas.microsoft.com/office/drawing/2014/main" val="517299812"/>
                    </a:ext>
                  </a:extLst>
                </a:gridCol>
              </a:tblGrid>
              <a:tr h="370840">
                <a:tc>
                  <a:txBody>
                    <a:bodyPr/>
                    <a:lstStyle/>
                    <a:p>
                      <a:pPr algn="ctr"/>
                      <a:r>
                        <a:rPr lang="en-US" dirty="0"/>
                        <a:t>Condition</a:t>
                      </a:r>
                    </a:p>
                  </a:txBody>
                  <a:tcPr>
                    <a:solidFill>
                      <a:schemeClr val="accent2">
                        <a:lumMod val="40000"/>
                        <a:lumOff val="60000"/>
                      </a:schemeClr>
                    </a:solidFill>
                  </a:tcPr>
                </a:tc>
                <a:tc>
                  <a:txBody>
                    <a:bodyPr/>
                    <a:lstStyle/>
                    <a:p>
                      <a:pPr algn="ctr"/>
                      <a:r>
                        <a:rPr lang="en-US" dirty="0"/>
                        <a:t>Antibiotic Choices</a:t>
                      </a:r>
                    </a:p>
                  </a:txBody>
                  <a:tcPr>
                    <a:solidFill>
                      <a:schemeClr val="accent2">
                        <a:lumMod val="40000"/>
                        <a:lumOff val="60000"/>
                      </a:schemeClr>
                    </a:solidFill>
                  </a:tcPr>
                </a:tc>
                <a:tc>
                  <a:txBody>
                    <a:bodyPr/>
                    <a:lstStyle/>
                    <a:p>
                      <a:pPr algn="ctr"/>
                      <a:r>
                        <a:rPr lang="en-US" dirty="0"/>
                        <a:t>Duration</a:t>
                      </a:r>
                    </a:p>
                  </a:txBody>
                  <a:tcPr>
                    <a:solidFill>
                      <a:schemeClr val="accent2">
                        <a:lumMod val="40000"/>
                        <a:lumOff val="60000"/>
                      </a:schemeClr>
                    </a:solidFill>
                  </a:tcPr>
                </a:tc>
                <a:tc>
                  <a:txBody>
                    <a:bodyPr/>
                    <a:lstStyle/>
                    <a:p>
                      <a:pPr algn="ctr"/>
                      <a:r>
                        <a:rPr lang="en-US" dirty="0"/>
                        <a:t>Notes</a:t>
                      </a:r>
                    </a:p>
                  </a:txBody>
                  <a:tcPr>
                    <a:solidFill>
                      <a:schemeClr val="accent2">
                        <a:lumMod val="40000"/>
                        <a:lumOff val="60000"/>
                      </a:schemeClr>
                    </a:solidFill>
                  </a:tcPr>
                </a:tc>
                <a:extLst>
                  <a:ext uri="{0D108BD9-81ED-4DB2-BD59-A6C34878D82A}">
                    <a16:rowId xmlns:a16="http://schemas.microsoft.com/office/drawing/2014/main" val="2671933607"/>
                  </a:ext>
                </a:extLst>
              </a:tr>
              <a:tr h="370840">
                <a:tc>
                  <a:txBody>
                    <a:bodyPr/>
                    <a:lstStyle/>
                    <a:p>
                      <a:r>
                        <a:rPr lang="en-US" dirty="0"/>
                        <a:t>Chorioamnionitis / intraamniotic infection (Plante, et al 2019, ACOG)</a:t>
                      </a:r>
                    </a:p>
                  </a:txBody>
                  <a:tcPr/>
                </a:tc>
                <a:tc>
                  <a:txBody>
                    <a:bodyPr/>
                    <a:lstStyle/>
                    <a:p>
                      <a:r>
                        <a:rPr lang="en-US" dirty="0"/>
                        <a:t>Ampicillin 2 g IV q6h</a:t>
                      </a:r>
                    </a:p>
                    <a:p>
                      <a:endParaRPr lang="en-US" dirty="0"/>
                    </a:p>
                    <a:p>
                      <a:r>
                        <a:rPr lang="en-US" b="1" dirty="0"/>
                        <a:t>PLUS</a:t>
                      </a:r>
                    </a:p>
                    <a:p>
                      <a:endParaRPr lang="en-US" b="1" dirty="0"/>
                    </a:p>
                    <a:p>
                      <a:r>
                        <a:rPr lang="en-US" dirty="0"/>
                        <a:t>Gentamicin 2 mg/kg IV load, then 5mg/kg every 24h</a:t>
                      </a:r>
                    </a:p>
                    <a:p>
                      <a:r>
                        <a:rPr lang="en-US" dirty="0"/>
                        <a:t>____________________</a:t>
                      </a:r>
                    </a:p>
                    <a:p>
                      <a:r>
                        <a:rPr lang="en-US" dirty="0"/>
                        <a:t>Alternate regimens: (Based on local antibiotic resistance patterns)</a:t>
                      </a:r>
                    </a:p>
                    <a:p>
                      <a:endParaRPr lang="en-US" dirty="0"/>
                    </a:p>
                    <a:p>
                      <a:r>
                        <a:rPr lang="en-US" dirty="0"/>
                        <a:t>Ampicillin-sulbactam 3g IV q6h OR</a:t>
                      </a:r>
                    </a:p>
                    <a:p>
                      <a:endParaRPr lang="en-US" dirty="0"/>
                    </a:p>
                    <a:p>
                      <a:r>
                        <a:rPr lang="en-US" dirty="0"/>
                        <a:t>Piperacillin-tazobactam 3.375g IV q6h OR</a:t>
                      </a:r>
                    </a:p>
                    <a:p>
                      <a:endParaRPr lang="en-US" dirty="0"/>
                    </a:p>
                    <a:p>
                      <a:r>
                        <a:rPr lang="en-US" dirty="0"/>
                        <a:t>Cefoxitin 2g IV q6H OR</a:t>
                      </a:r>
                    </a:p>
                  </a:txBody>
                  <a:tcPr/>
                </a:tc>
                <a:tc>
                  <a:txBody>
                    <a:bodyPr/>
                    <a:lstStyle/>
                    <a:p>
                      <a:r>
                        <a:rPr lang="en-US" dirty="0"/>
                        <a:t>Generally limited to the peripartum period</a:t>
                      </a:r>
                    </a:p>
                    <a:p>
                      <a:endParaRPr lang="en-US" dirty="0"/>
                    </a:p>
                    <a:p>
                      <a:endParaRPr lang="en-US" dirty="0"/>
                    </a:p>
                    <a:p>
                      <a:r>
                        <a:rPr lang="en-US" dirty="0"/>
                        <a:t>Duration of therapy is unclear, but there are some recommendations to continue until afebrile for 24h</a:t>
                      </a:r>
                    </a:p>
                  </a:txBody>
                  <a:tcPr/>
                </a:tc>
                <a:tc>
                  <a:txBody>
                    <a:bodyPr/>
                    <a:lstStyle/>
                    <a:p>
                      <a:r>
                        <a:rPr lang="en-US" dirty="0"/>
                        <a:t>For post-cesarean delivery: one additional dose of the chosen regimen is indicated. Add clindamycin 90 mg IV or</a:t>
                      </a:r>
                    </a:p>
                    <a:p>
                      <a:r>
                        <a:rPr lang="en-US" dirty="0"/>
                        <a:t>Metronidazole 500 mg IV for at least one additional dose.</a:t>
                      </a:r>
                    </a:p>
                    <a:p>
                      <a:endParaRPr lang="en-US" dirty="0"/>
                    </a:p>
                    <a:p>
                      <a:r>
                        <a:rPr lang="en-US" dirty="0"/>
                        <a:t>For post-vaginal delivery:</a:t>
                      </a:r>
                    </a:p>
                    <a:p>
                      <a:r>
                        <a:rPr lang="en-US" dirty="0"/>
                        <a:t>No additional antibiotic doses required, but if additional doses of antibiotics are given, clindamycin is not indicated.</a:t>
                      </a:r>
                    </a:p>
                  </a:txBody>
                  <a:tcPr/>
                </a:tc>
                <a:extLst>
                  <a:ext uri="{0D108BD9-81ED-4DB2-BD59-A6C34878D82A}">
                    <a16:rowId xmlns:a16="http://schemas.microsoft.com/office/drawing/2014/main" val="3092880490"/>
                  </a:ext>
                </a:extLst>
              </a:tr>
            </a:tbl>
          </a:graphicData>
        </a:graphic>
      </p:graphicFrame>
      <p:sp>
        <p:nvSpPr>
          <p:cNvPr id="5" name="TextBox 4">
            <a:extLst>
              <a:ext uri="{FF2B5EF4-FFF2-40B4-BE49-F238E27FC236}">
                <a16:creationId xmlns:a16="http://schemas.microsoft.com/office/drawing/2014/main" id="{78BED1D0-768C-844B-88D0-5CD9D2691211}"/>
              </a:ext>
            </a:extLst>
          </p:cNvPr>
          <p:cNvSpPr txBox="1"/>
          <p:nvPr/>
        </p:nvSpPr>
        <p:spPr>
          <a:xfrm rot="19553434">
            <a:off x="285367" y="3351601"/>
            <a:ext cx="3683866" cy="923330"/>
          </a:xfrm>
          <a:prstGeom prst="rect">
            <a:avLst/>
          </a:prstGeom>
          <a:noFill/>
          <a:ln w="12700">
            <a:solidFill>
              <a:schemeClr val="tx1"/>
            </a:solidFill>
          </a:ln>
        </p:spPr>
        <p:txBody>
          <a:bodyPr wrap="square" rtlCol="0">
            <a:spAutoFit/>
          </a:bodyPr>
          <a:lstStyle/>
          <a:p>
            <a:r>
              <a:rPr lang="en-US" sz="5400" dirty="0">
                <a:latin typeface="Stencil" pitchFamily="82" charset="77"/>
                <a:cs typeface="Arial Hebrew" pitchFamily="2" charset="-79"/>
              </a:rPr>
              <a:t>Sample</a:t>
            </a:r>
            <a:endParaRPr lang="en-US" sz="4000" dirty="0">
              <a:latin typeface="Stencil" pitchFamily="82" charset="77"/>
              <a:cs typeface="Arial Hebrew" pitchFamily="2" charset="-79"/>
            </a:endParaRPr>
          </a:p>
        </p:txBody>
      </p:sp>
    </p:spTree>
    <p:extLst>
      <p:ext uri="{BB962C8B-B14F-4D97-AF65-F5344CB8AC3E}">
        <p14:creationId xmlns:p14="http://schemas.microsoft.com/office/powerpoint/2010/main" val="2083872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52D6-374C-1A46-88A6-D9FD21AFDF2B}"/>
              </a:ext>
            </a:extLst>
          </p:cNvPr>
          <p:cNvSpPr>
            <a:spLocks noGrp="1"/>
          </p:cNvSpPr>
          <p:nvPr>
            <p:ph type="title"/>
          </p:nvPr>
        </p:nvSpPr>
        <p:spPr>
          <a:xfrm>
            <a:off x="457200" y="460094"/>
            <a:ext cx="10363200" cy="914400"/>
          </a:xfrm>
        </p:spPr>
        <p:txBody>
          <a:bodyPr/>
          <a:lstStyle/>
          <a:p>
            <a:r>
              <a:rPr lang="en-US" dirty="0"/>
              <a:t>Antibiotic regimens by source of infection</a:t>
            </a:r>
          </a:p>
        </p:txBody>
      </p:sp>
      <p:graphicFrame>
        <p:nvGraphicFramePr>
          <p:cNvPr id="4" name="Content Placeholder 3">
            <a:extLst>
              <a:ext uri="{FF2B5EF4-FFF2-40B4-BE49-F238E27FC236}">
                <a16:creationId xmlns:a16="http://schemas.microsoft.com/office/drawing/2014/main" id="{E1A10D7C-2FBF-0941-A7EF-02C3E5CA1A7E}"/>
              </a:ext>
            </a:extLst>
          </p:cNvPr>
          <p:cNvGraphicFramePr>
            <a:graphicFrameLocks noGrp="1"/>
          </p:cNvGraphicFramePr>
          <p:nvPr>
            <p:ph idx="1"/>
            <p:extLst>
              <p:ext uri="{D42A27DB-BD31-4B8C-83A1-F6EECF244321}">
                <p14:modId xmlns:p14="http://schemas.microsoft.com/office/powerpoint/2010/main" val="1316955906"/>
              </p:ext>
            </p:extLst>
          </p:nvPr>
        </p:nvGraphicFramePr>
        <p:xfrm>
          <a:off x="450448" y="1219200"/>
          <a:ext cx="11360552" cy="5166360"/>
        </p:xfrm>
        <a:graphic>
          <a:graphicData uri="http://schemas.openxmlformats.org/drawingml/2006/table">
            <a:tbl>
              <a:tblPr firstRow="1" bandRow="1">
                <a:tableStyleId>{C4B1156A-380E-4F78-BDF5-A606A8083BF9}</a:tableStyleId>
              </a:tblPr>
              <a:tblGrid>
                <a:gridCol w="2208996">
                  <a:extLst>
                    <a:ext uri="{9D8B030D-6E8A-4147-A177-3AD203B41FA5}">
                      <a16:colId xmlns:a16="http://schemas.microsoft.com/office/drawing/2014/main" val="2090321005"/>
                    </a:ext>
                  </a:extLst>
                </a:gridCol>
                <a:gridCol w="9151556">
                  <a:extLst>
                    <a:ext uri="{9D8B030D-6E8A-4147-A177-3AD203B41FA5}">
                      <a16:colId xmlns:a16="http://schemas.microsoft.com/office/drawing/2014/main" val="532280054"/>
                    </a:ext>
                  </a:extLst>
                </a:gridCol>
              </a:tblGrid>
              <a:tr h="370840">
                <a:tc>
                  <a:txBody>
                    <a:bodyPr/>
                    <a:lstStyle/>
                    <a:p>
                      <a:r>
                        <a:rPr lang="en-US" dirty="0"/>
                        <a:t>Source infection</a:t>
                      </a:r>
                    </a:p>
                  </a:txBody>
                  <a:tcPr>
                    <a:solidFill>
                      <a:schemeClr val="accent2">
                        <a:lumMod val="40000"/>
                        <a:lumOff val="60000"/>
                      </a:schemeClr>
                    </a:solidFill>
                  </a:tcPr>
                </a:tc>
                <a:tc>
                  <a:txBody>
                    <a:bodyPr/>
                    <a:lstStyle/>
                    <a:p>
                      <a:r>
                        <a:rPr lang="en-US" dirty="0"/>
                        <a:t>Recommended antibiotics</a:t>
                      </a:r>
                    </a:p>
                  </a:txBody>
                  <a:tcPr>
                    <a:solidFill>
                      <a:schemeClr val="accent2">
                        <a:lumMod val="40000"/>
                        <a:lumOff val="60000"/>
                      </a:schemeClr>
                    </a:solidFill>
                  </a:tcPr>
                </a:tc>
                <a:extLst>
                  <a:ext uri="{0D108BD9-81ED-4DB2-BD59-A6C34878D82A}">
                    <a16:rowId xmlns:a16="http://schemas.microsoft.com/office/drawing/2014/main" val="2286602973"/>
                  </a:ext>
                </a:extLst>
              </a:tr>
              <a:tr h="370840">
                <a:tc>
                  <a:txBody>
                    <a:bodyPr/>
                    <a:lstStyle/>
                    <a:p>
                      <a:r>
                        <a:rPr lang="en-US" sz="1600" dirty="0"/>
                        <a:t>Abdominal infections</a:t>
                      </a:r>
                    </a:p>
                  </a:txBody>
                  <a:tcPr/>
                </a:tc>
                <a:tc>
                  <a:txBody>
                    <a:bodyPr/>
                    <a:lstStyle/>
                    <a:p>
                      <a:r>
                        <a:rPr lang="en-US" sz="1600" dirty="0"/>
                        <a:t>Ceftriaxone, cefotaxime, ceftazidime, or cefepime plus metronidazole;</a:t>
                      </a:r>
                    </a:p>
                  </a:txBody>
                  <a:tcPr/>
                </a:tc>
                <a:extLst>
                  <a:ext uri="{0D108BD9-81ED-4DB2-BD59-A6C34878D82A}">
                    <a16:rowId xmlns:a16="http://schemas.microsoft.com/office/drawing/2014/main" val="1628552396"/>
                  </a:ext>
                </a:extLst>
              </a:tr>
              <a:tr h="370840">
                <a:tc>
                  <a:txBody>
                    <a:bodyPr/>
                    <a:lstStyle/>
                    <a:p>
                      <a:endParaRPr lang="en-US" sz="1600" dirty="0"/>
                    </a:p>
                  </a:txBody>
                  <a:tcPr/>
                </a:tc>
                <a:tc>
                  <a:txBody>
                    <a:bodyPr/>
                    <a:lstStyle/>
                    <a:p>
                      <a:r>
                        <a:rPr lang="en-US" sz="1600" dirty="0"/>
                        <a:t>Complicated cases may require monotherapy with a carbapenem or piperacillin-tazobactam</a:t>
                      </a:r>
                    </a:p>
                  </a:txBody>
                  <a:tcPr>
                    <a:solidFill>
                      <a:schemeClr val="accent6">
                        <a:lumMod val="20000"/>
                        <a:lumOff val="80000"/>
                      </a:schemeClr>
                    </a:solidFill>
                  </a:tcPr>
                </a:tc>
                <a:extLst>
                  <a:ext uri="{0D108BD9-81ED-4DB2-BD59-A6C34878D82A}">
                    <a16:rowId xmlns:a16="http://schemas.microsoft.com/office/drawing/2014/main" val="2762207323"/>
                  </a:ext>
                </a:extLst>
              </a:tr>
              <a:tr h="370840">
                <a:tc>
                  <a:txBody>
                    <a:bodyPr/>
                    <a:lstStyle/>
                    <a:p>
                      <a:r>
                        <a:rPr lang="en-US" sz="1600" dirty="0"/>
                        <a:t>Chorioamnionitis</a:t>
                      </a:r>
                    </a:p>
                  </a:txBody>
                  <a:tcPr/>
                </a:tc>
                <a:tc>
                  <a:txBody>
                    <a:bodyPr/>
                    <a:lstStyle/>
                    <a:p>
                      <a:r>
                        <a:rPr lang="en-US" sz="1600" dirty="0"/>
                        <a:t>Ampicillin plus gentamicin. Add anaerobic coverage with clindamycin or metronidazole if cesarean delivery required</a:t>
                      </a:r>
                    </a:p>
                  </a:txBody>
                  <a:tcPr/>
                </a:tc>
                <a:extLst>
                  <a:ext uri="{0D108BD9-81ED-4DB2-BD59-A6C34878D82A}">
                    <a16:rowId xmlns:a16="http://schemas.microsoft.com/office/drawing/2014/main" val="252604209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Community- acquired pneumonia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Cefotaxime, ceftriaxone, ertapenem, or ampicillin plus azithromycin, clarithromycin, or erythromycin</a:t>
                      </a:r>
                    </a:p>
                  </a:txBody>
                  <a:tcPr/>
                </a:tc>
                <a:extLst>
                  <a:ext uri="{0D108BD9-81ED-4DB2-BD59-A6C34878D82A}">
                    <a16:rowId xmlns:a16="http://schemas.microsoft.com/office/drawing/2014/main" val="94432221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Endomyometritis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Ampicillin, gentamicin, and metronidazole (or clindamycin); </a:t>
                      </a:r>
                      <a:r>
                        <a:rPr lang="en-US" sz="1600" b="1" dirty="0">
                          <a:solidFill>
                            <a:srgbClr val="0070C0"/>
                          </a:solidFill>
                        </a:rPr>
                        <a:t>Alternatively, may use cefotaxime or ceftriaxone plus metronidazole</a:t>
                      </a:r>
                      <a:endParaRPr lang="en-US" sz="1600" dirty="0"/>
                    </a:p>
                  </a:txBody>
                  <a:tcPr/>
                </a:tc>
                <a:extLst>
                  <a:ext uri="{0D108BD9-81ED-4DB2-BD59-A6C34878D82A}">
                    <a16:rowId xmlns:a16="http://schemas.microsoft.com/office/drawing/2014/main" val="179387353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Hospital-acquired pneumonia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Low risk patients: Piperacillin-tazobactam, meropenem, imipenem, or cefepime</a:t>
                      </a:r>
                    </a:p>
                  </a:txBody>
                  <a:tcPr/>
                </a:tc>
                <a:extLst>
                  <a:ext uri="{0D108BD9-81ED-4DB2-BD59-A6C34878D82A}">
                    <a16:rowId xmlns:a16="http://schemas.microsoft.com/office/drawing/2014/main" val="180257877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High mortality risk patients: double coverage for pseudomonas (beta lactam plus an aminoglycoside or a quinolone) and MRSA coverage with vancomycin or linezolid</a:t>
                      </a:r>
                    </a:p>
                  </a:txBody>
                  <a:tcPr>
                    <a:solidFill>
                      <a:schemeClr val="accent6">
                        <a:lumMod val="20000"/>
                        <a:lumOff val="80000"/>
                      </a:schemeClr>
                    </a:solidFill>
                  </a:tcPr>
                </a:tc>
                <a:extLst>
                  <a:ext uri="{0D108BD9-81ED-4DB2-BD59-A6C34878D82A}">
                    <a16:rowId xmlns:a16="http://schemas.microsoft.com/office/drawing/2014/main" val="94538563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Skin and soft tissues (necrotizing)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Vancomycin plus piperacillin-tazobactam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If Streptococcus Group A or Clostridium perfringens are present, use penicillin G plus clindamycin</a:t>
                      </a:r>
                    </a:p>
                  </a:txBody>
                  <a:tcPr/>
                </a:tc>
                <a:extLst>
                  <a:ext uri="{0D108BD9-81ED-4DB2-BD59-A6C34878D82A}">
                    <a16:rowId xmlns:a16="http://schemas.microsoft.com/office/drawing/2014/main" val="113914276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Urinary tract infections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Gentamicin with ampicillin; </a:t>
                      </a:r>
                      <a:r>
                        <a:rPr lang="en-US" sz="1600" b="1" dirty="0">
                          <a:solidFill>
                            <a:srgbClr val="0070C0"/>
                          </a:solidFill>
                        </a:rPr>
                        <a:t>Alternatively, may use monotherapy with a carbapenem or piperacillin-tazobactam</a:t>
                      </a:r>
                      <a:endParaRPr lang="en-US" sz="1600" dirty="0"/>
                    </a:p>
                  </a:txBody>
                  <a:tcPr/>
                </a:tc>
                <a:extLst>
                  <a:ext uri="{0D108BD9-81ED-4DB2-BD59-A6C34878D82A}">
                    <a16:rowId xmlns:a16="http://schemas.microsoft.com/office/drawing/2014/main" val="1186035110"/>
                  </a:ext>
                </a:extLst>
              </a:tr>
            </a:tbl>
          </a:graphicData>
        </a:graphic>
      </p:graphicFrame>
      <p:sp>
        <p:nvSpPr>
          <p:cNvPr id="6" name="TextBox 5">
            <a:extLst>
              <a:ext uri="{FF2B5EF4-FFF2-40B4-BE49-F238E27FC236}">
                <a16:creationId xmlns:a16="http://schemas.microsoft.com/office/drawing/2014/main" id="{1A7B4AC7-77C6-E649-B83F-860900DBE5C4}"/>
              </a:ext>
            </a:extLst>
          </p:cNvPr>
          <p:cNvSpPr txBox="1"/>
          <p:nvPr/>
        </p:nvSpPr>
        <p:spPr>
          <a:xfrm>
            <a:off x="609600" y="6439735"/>
            <a:ext cx="4087466" cy="307777"/>
          </a:xfrm>
          <a:prstGeom prst="rect">
            <a:avLst/>
          </a:prstGeom>
          <a:noFill/>
        </p:spPr>
        <p:txBody>
          <a:bodyPr wrap="none" rtlCol="0">
            <a:spAutoFit/>
          </a:bodyPr>
          <a:lstStyle/>
          <a:p>
            <a:r>
              <a:rPr lang="en-US" sz="1400" dirty="0"/>
              <a:t>Plante, Pacheco, Louis, 2019 A J </a:t>
            </a:r>
            <a:r>
              <a:rPr lang="en-US" sz="1400" dirty="0" err="1"/>
              <a:t>Obstet</a:t>
            </a:r>
            <a:r>
              <a:rPr lang="en-US" sz="1400" dirty="0"/>
              <a:t> </a:t>
            </a:r>
            <a:r>
              <a:rPr lang="en-US" sz="1400" dirty="0" err="1"/>
              <a:t>Gynecol</a:t>
            </a:r>
            <a:endParaRPr lang="en-US" sz="1400" dirty="0"/>
          </a:p>
        </p:txBody>
      </p:sp>
    </p:spTree>
    <p:extLst>
      <p:ext uri="{BB962C8B-B14F-4D97-AF65-F5344CB8AC3E}">
        <p14:creationId xmlns:p14="http://schemas.microsoft.com/office/powerpoint/2010/main" val="1151324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566F-7FEB-0945-A53E-19FD594F2721}"/>
              </a:ext>
            </a:extLst>
          </p:cNvPr>
          <p:cNvSpPr>
            <a:spLocks noGrp="1"/>
          </p:cNvSpPr>
          <p:nvPr>
            <p:ph type="title"/>
          </p:nvPr>
        </p:nvSpPr>
        <p:spPr>
          <a:xfrm>
            <a:off x="616352" y="533400"/>
            <a:ext cx="10363200" cy="914400"/>
          </a:xfrm>
        </p:spPr>
        <p:txBody>
          <a:bodyPr/>
          <a:lstStyle/>
          <a:p>
            <a:r>
              <a:rPr lang="en-US" dirty="0"/>
              <a:t>Antibiotics and Source Control</a:t>
            </a:r>
          </a:p>
        </p:txBody>
      </p:sp>
      <p:sp>
        <p:nvSpPr>
          <p:cNvPr id="3" name="Content Placeholder 2">
            <a:extLst>
              <a:ext uri="{FF2B5EF4-FFF2-40B4-BE49-F238E27FC236}">
                <a16:creationId xmlns:a16="http://schemas.microsoft.com/office/drawing/2014/main" id="{A2112BB2-3B14-A645-A492-BCEC66087BE1}"/>
              </a:ext>
            </a:extLst>
          </p:cNvPr>
          <p:cNvSpPr>
            <a:spLocks noGrp="1"/>
          </p:cNvSpPr>
          <p:nvPr>
            <p:ph idx="1"/>
          </p:nvPr>
        </p:nvSpPr>
        <p:spPr/>
        <p:txBody>
          <a:bodyPr/>
          <a:lstStyle/>
          <a:p>
            <a:pPr marL="0" indent="0">
              <a:buNone/>
            </a:pPr>
            <a:r>
              <a:rPr lang="en-US" dirty="0"/>
              <a:t>If patient has no improvement with initial resuscitation with antibiotics/fluids:</a:t>
            </a:r>
          </a:p>
          <a:p>
            <a:pPr lvl="0"/>
            <a:r>
              <a:rPr lang="en-US" sz="2800" dirty="0"/>
              <a:t>Patients with identified sources of infection that are amenable to percutaneous drainage should undergo consultation with Interventional Radiology and assessment for possible drainage </a:t>
            </a:r>
          </a:p>
          <a:p>
            <a:pPr lvl="1"/>
            <a:r>
              <a:rPr lang="en-US" dirty="0"/>
              <a:t>Infectious disease consultation may be appropriate</a:t>
            </a:r>
          </a:p>
          <a:p>
            <a:pPr marL="0" indent="0">
              <a:buNone/>
            </a:pPr>
            <a:endParaRPr lang="en-US" dirty="0"/>
          </a:p>
        </p:txBody>
      </p:sp>
    </p:spTree>
    <p:extLst>
      <p:ext uri="{BB962C8B-B14F-4D97-AF65-F5344CB8AC3E}">
        <p14:creationId xmlns:p14="http://schemas.microsoft.com/office/powerpoint/2010/main" val="1604921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666E6-3E8C-D745-8516-3A72F44A1AB2}"/>
              </a:ext>
            </a:extLst>
          </p:cNvPr>
          <p:cNvSpPr>
            <a:spLocks noGrp="1"/>
          </p:cNvSpPr>
          <p:nvPr>
            <p:ph type="title"/>
          </p:nvPr>
        </p:nvSpPr>
        <p:spPr>
          <a:xfrm>
            <a:off x="457200" y="381000"/>
            <a:ext cx="10363200" cy="914400"/>
          </a:xfrm>
        </p:spPr>
        <p:txBody>
          <a:bodyPr/>
          <a:lstStyle/>
          <a:p>
            <a:r>
              <a:rPr lang="en-US" dirty="0"/>
              <a:t>Source control (cont)</a:t>
            </a:r>
            <a:endParaRPr lang="en-US" b="1" dirty="0"/>
          </a:p>
        </p:txBody>
      </p:sp>
      <p:sp>
        <p:nvSpPr>
          <p:cNvPr id="3" name="Content Placeholder 2">
            <a:extLst>
              <a:ext uri="{FF2B5EF4-FFF2-40B4-BE49-F238E27FC236}">
                <a16:creationId xmlns:a16="http://schemas.microsoft.com/office/drawing/2014/main" id="{C84C45CA-F5C7-3B48-952F-C0690B79C16C}"/>
              </a:ext>
            </a:extLst>
          </p:cNvPr>
          <p:cNvSpPr>
            <a:spLocks noGrp="1"/>
          </p:cNvSpPr>
          <p:nvPr>
            <p:ph idx="1"/>
          </p:nvPr>
        </p:nvSpPr>
        <p:spPr>
          <a:xfrm>
            <a:off x="609600" y="1279967"/>
            <a:ext cx="10972800" cy="4800600"/>
          </a:xfrm>
        </p:spPr>
        <p:txBody>
          <a:bodyPr/>
          <a:lstStyle/>
          <a:p>
            <a:pPr lvl="0"/>
            <a:r>
              <a:rPr lang="en-US" dirty="0"/>
              <a:t>Patients with identified sources of infection requiring surgery should undergo consultation with:</a:t>
            </a:r>
          </a:p>
          <a:p>
            <a:pPr lvl="1"/>
            <a:r>
              <a:rPr lang="en-US" sz="2600" dirty="0"/>
              <a:t>Gynecologic surgeon for procedures such as D&amp;C for retained products, hysterectomy for necrotizing Group A streptococcal uterine infection, or drainage of pelvic or perineal abscess not amenable to percutaneous draining by Interventional Radiology</a:t>
            </a:r>
          </a:p>
          <a:p>
            <a:pPr lvl="1"/>
            <a:r>
              <a:rPr lang="en-US" sz="2600" dirty="0"/>
              <a:t>General surgeon for procedures such as drainage of abdominal abscess, appendectomy, cholecystectomy, or debridement for necrotizing fasciitis</a:t>
            </a:r>
          </a:p>
          <a:p>
            <a:pPr lvl="1"/>
            <a:r>
              <a:rPr lang="en-US" sz="2600" dirty="0"/>
              <a:t>Early surgical consultation is strongly recommended for any concerns regarding necrotizing skin and soft tissue infections</a:t>
            </a:r>
          </a:p>
          <a:p>
            <a:pPr marL="0" indent="0">
              <a:buNone/>
            </a:pPr>
            <a:endParaRPr lang="en-US" dirty="0"/>
          </a:p>
        </p:txBody>
      </p:sp>
    </p:spTree>
    <p:extLst>
      <p:ext uri="{BB962C8B-B14F-4D97-AF65-F5344CB8AC3E}">
        <p14:creationId xmlns:p14="http://schemas.microsoft.com/office/powerpoint/2010/main" val="243819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06C0F2-7B29-084C-8994-B90E894605A7}"/>
              </a:ext>
            </a:extLst>
          </p:cNvPr>
          <p:cNvSpPr>
            <a:spLocks noGrp="1"/>
          </p:cNvSpPr>
          <p:nvPr>
            <p:ph idx="1"/>
          </p:nvPr>
        </p:nvSpPr>
        <p:spPr>
          <a:solidFill>
            <a:schemeClr val="bg1">
              <a:lumMod val="85000"/>
            </a:schemeClr>
          </a:solidFill>
        </p:spPr>
        <p:txBody>
          <a:bodyPr>
            <a:normAutofit/>
          </a:bodyPr>
          <a:lstStyle/>
          <a:p>
            <a:pPr marL="0" indent="0" algn="ctr">
              <a:buNone/>
            </a:pPr>
            <a:endParaRPr lang="en-US" dirty="0"/>
          </a:p>
          <a:p>
            <a:pPr marL="0" indent="0" algn="ctr">
              <a:buNone/>
            </a:pPr>
            <a:endParaRPr lang="en-US" dirty="0"/>
          </a:p>
          <a:p>
            <a:pPr marL="0" indent="0" algn="ctr">
              <a:spcBef>
                <a:spcPts val="0"/>
              </a:spcBef>
              <a:spcAft>
                <a:spcPts val="1200"/>
              </a:spcAft>
              <a:buNone/>
            </a:pPr>
            <a:r>
              <a:rPr lang="en-US" sz="3600" dirty="0"/>
              <a:t>PART IV: </a:t>
            </a:r>
            <a:br>
              <a:rPr lang="en-US" sz="3600" dirty="0"/>
            </a:br>
            <a:r>
              <a:rPr lang="en-US" sz="3600" dirty="0"/>
              <a:t> Obstetric Considerations</a:t>
            </a:r>
          </a:p>
          <a:p>
            <a:pPr marL="0" indent="0" algn="ctr">
              <a:spcBef>
                <a:spcPts val="0"/>
              </a:spcBef>
              <a:spcAft>
                <a:spcPts val="1200"/>
              </a:spcAft>
              <a:buNone/>
            </a:pPr>
            <a:r>
              <a:rPr lang="en-US" sz="3600" dirty="0"/>
              <a:t>Elliott Main, MD </a:t>
            </a:r>
            <a:br>
              <a:rPr lang="en-US" sz="3600" dirty="0"/>
            </a:br>
            <a:endParaRPr lang="en-US" sz="3600" dirty="0"/>
          </a:p>
        </p:txBody>
      </p:sp>
    </p:spTree>
    <p:extLst>
      <p:ext uri="{BB962C8B-B14F-4D97-AF65-F5344CB8AC3E}">
        <p14:creationId xmlns:p14="http://schemas.microsoft.com/office/powerpoint/2010/main" val="2325732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0A41B-C1FB-DB4D-9658-07CC42030B02}"/>
              </a:ext>
            </a:extLst>
          </p:cNvPr>
          <p:cNvSpPr>
            <a:spLocks noGrp="1"/>
          </p:cNvSpPr>
          <p:nvPr>
            <p:ph type="title"/>
          </p:nvPr>
        </p:nvSpPr>
        <p:spPr>
          <a:xfrm>
            <a:off x="609600" y="609600"/>
            <a:ext cx="11201400" cy="1143000"/>
          </a:xfrm>
        </p:spPr>
        <p:txBody>
          <a:bodyPr>
            <a:noAutofit/>
          </a:bodyPr>
          <a:lstStyle/>
          <a:p>
            <a:r>
              <a:rPr lang="en-US" dirty="0"/>
              <a:t>PART IV: Obstetric Considerations: Key Principles</a:t>
            </a:r>
          </a:p>
        </p:txBody>
      </p:sp>
      <p:sp>
        <p:nvSpPr>
          <p:cNvPr id="3" name="Content Placeholder 2">
            <a:extLst>
              <a:ext uri="{FF2B5EF4-FFF2-40B4-BE49-F238E27FC236}">
                <a16:creationId xmlns:a16="http://schemas.microsoft.com/office/drawing/2014/main" id="{A7114C91-8500-A34A-8E22-689EC56B1EB1}"/>
              </a:ext>
            </a:extLst>
          </p:cNvPr>
          <p:cNvSpPr>
            <a:spLocks noGrp="1"/>
          </p:cNvSpPr>
          <p:nvPr>
            <p:ph idx="1"/>
          </p:nvPr>
        </p:nvSpPr>
        <p:spPr/>
        <p:txBody>
          <a:bodyPr/>
          <a:lstStyle/>
          <a:p>
            <a:pPr marL="0" indent="0">
              <a:buNone/>
            </a:pPr>
            <a:r>
              <a:rPr lang="en-US" dirty="0"/>
              <a:t>1. The timing of delivery in a pregnant woman who is septic should be individualized, taking into consideration gestational age and maternal-fetal status. </a:t>
            </a:r>
          </a:p>
          <a:p>
            <a:pPr marL="0" indent="0">
              <a:buNone/>
            </a:pPr>
            <a:r>
              <a:rPr lang="en-US" dirty="0"/>
              <a:t>2. A careful assessment individualized to patient should be made for use of neuraxial procedures.</a:t>
            </a:r>
          </a:p>
        </p:txBody>
      </p:sp>
    </p:spTree>
    <p:extLst>
      <p:ext uri="{BB962C8B-B14F-4D97-AF65-F5344CB8AC3E}">
        <p14:creationId xmlns:p14="http://schemas.microsoft.com/office/powerpoint/2010/main" val="993849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4A01E-3814-BF4D-AF6E-95697575A2EF}"/>
              </a:ext>
            </a:extLst>
          </p:cNvPr>
          <p:cNvSpPr>
            <a:spLocks noGrp="1"/>
          </p:cNvSpPr>
          <p:nvPr>
            <p:ph type="title"/>
          </p:nvPr>
        </p:nvSpPr>
        <p:spPr>
          <a:xfrm>
            <a:off x="457200" y="533400"/>
            <a:ext cx="10363200" cy="914400"/>
          </a:xfrm>
        </p:spPr>
        <p:txBody>
          <a:bodyPr/>
          <a:lstStyle/>
          <a:p>
            <a:r>
              <a:rPr lang="en-US" dirty="0"/>
              <a:t>Obstetric Considerations: Indications for delivery</a:t>
            </a:r>
          </a:p>
        </p:txBody>
      </p:sp>
      <p:sp>
        <p:nvSpPr>
          <p:cNvPr id="3" name="Content Placeholder 2">
            <a:extLst>
              <a:ext uri="{FF2B5EF4-FFF2-40B4-BE49-F238E27FC236}">
                <a16:creationId xmlns:a16="http://schemas.microsoft.com/office/drawing/2014/main" id="{372034FC-F99F-E84D-96AD-3B6A569C1F82}"/>
              </a:ext>
            </a:extLst>
          </p:cNvPr>
          <p:cNvSpPr>
            <a:spLocks noGrp="1"/>
          </p:cNvSpPr>
          <p:nvPr>
            <p:ph idx="1"/>
          </p:nvPr>
        </p:nvSpPr>
        <p:spPr>
          <a:xfrm>
            <a:off x="457200" y="1485900"/>
            <a:ext cx="10972800" cy="3886200"/>
          </a:xfrm>
        </p:spPr>
        <p:txBody>
          <a:bodyPr/>
          <a:lstStyle/>
          <a:p>
            <a:r>
              <a:rPr lang="en-US" dirty="0"/>
              <a:t>Sepsis is not an immediate indication for delivery </a:t>
            </a:r>
          </a:p>
          <a:p>
            <a:r>
              <a:rPr lang="en-US" dirty="0"/>
              <a:t>The timing of delivery in a septic pregnant woman should be individualized</a:t>
            </a:r>
          </a:p>
          <a:p>
            <a:pPr lvl="1"/>
            <a:r>
              <a:rPr lang="en-US" sz="2400" dirty="0"/>
              <a:t>Consider gestational age and maternal-fetal status</a:t>
            </a:r>
          </a:p>
          <a:p>
            <a:pPr lvl="1"/>
            <a:r>
              <a:rPr lang="en-US" sz="2400" dirty="0"/>
              <a:t>Improving maternal hemodynamics often improves fetal status </a:t>
            </a:r>
          </a:p>
          <a:p>
            <a:pPr lvl="1"/>
            <a:r>
              <a:rPr lang="en-US" sz="2400" dirty="0"/>
              <a:t>Cesarean delivery is usually reserved for supervening obstetric indications after the patient is stabilized</a:t>
            </a:r>
          </a:p>
          <a:p>
            <a:r>
              <a:rPr lang="en-US" dirty="0"/>
              <a:t>Corticosteroids for fetal lung maturity are not contraindicated</a:t>
            </a:r>
          </a:p>
          <a:p>
            <a:pPr marL="0" indent="0">
              <a:buNone/>
            </a:pPr>
            <a:endParaRPr lang="en-US" dirty="0"/>
          </a:p>
        </p:txBody>
      </p:sp>
      <p:sp>
        <p:nvSpPr>
          <p:cNvPr id="5" name="TextBox 4">
            <a:extLst>
              <a:ext uri="{FF2B5EF4-FFF2-40B4-BE49-F238E27FC236}">
                <a16:creationId xmlns:a16="http://schemas.microsoft.com/office/drawing/2014/main" id="{DBB980B5-BAA2-E348-8FC4-F4D40F3FA1AC}"/>
              </a:ext>
            </a:extLst>
          </p:cNvPr>
          <p:cNvSpPr txBox="1"/>
          <p:nvPr/>
        </p:nvSpPr>
        <p:spPr>
          <a:xfrm>
            <a:off x="990600" y="6248400"/>
            <a:ext cx="4839658" cy="338554"/>
          </a:xfrm>
          <a:prstGeom prst="rect">
            <a:avLst/>
          </a:prstGeom>
          <a:noFill/>
        </p:spPr>
        <p:txBody>
          <a:bodyPr wrap="square" rtlCol="0">
            <a:spAutoFit/>
          </a:bodyPr>
          <a:lstStyle/>
          <a:p>
            <a:r>
              <a:rPr lang="en-US" sz="1600" dirty="0"/>
              <a:t>Plante, Pacheco, Louis. 2019 Am J </a:t>
            </a:r>
            <a:r>
              <a:rPr lang="en-US" sz="1600" dirty="0" err="1"/>
              <a:t>Obstet</a:t>
            </a:r>
            <a:r>
              <a:rPr lang="en-US" sz="1600" dirty="0"/>
              <a:t> </a:t>
            </a:r>
            <a:r>
              <a:rPr lang="en-US" sz="1600" dirty="0" err="1"/>
              <a:t>Gynecol</a:t>
            </a:r>
            <a:endParaRPr lang="en-US" sz="1600" dirty="0"/>
          </a:p>
        </p:txBody>
      </p:sp>
    </p:spTree>
    <p:extLst>
      <p:ext uri="{BB962C8B-B14F-4D97-AF65-F5344CB8AC3E}">
        <p14:creationId xmlns:p14="http://schemas.microsoft.com/office/powerpoint/2010/main" val="2144634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D22B1-4752-4440-B11A-658E103D96F3}"/>
              </a:ext>
            </a:extLst>
          </p:cNvPr>
          <p:cNvSpPr>
            <a:spLocks noGrp="1"/>
          </p:cNvSpPr>
          <p:nvPr>
            <p:ph type="title"/>
          </p:nvPr>
        </p:nvSpPr>
        <p:spPr>
          <a:xfrm>
            <a:off x="457200" y="533400"/>
            <a:ext cx="10363200" cy="914400"/>
          </a:xfrm>
        </p:spPr>
        <p:txBody>
          <a:bodyPr>
            <a:normAutofit/>
          </a:bodyPr>
          <a:lstStyle/>
          <a:p>
            <a:r>
              <a:rPr lang="en-US" dirty="0"/>
              <a:t>Obstetric Considerations: Septic Shock patients</a:t>
            </a:r>
          </a:p>
        </p:txBody>
      </p:sp>
      <p:sp>
        <p:nvSpPr>
          <p:cNvPr id="3" name="Content Placeholder 2">
            <a:extLst>
              <a:ext uri="{FF2B5EF4-FFF2-40B4-BE49-F238E27FC236}">
                <a16:creationId xmlns:a16="http://schemas.microsoft.com/office/drawing/2014/main" id="{17D874C1-F29F-A04B-996F-54F971C2B427}"/>
              </a:ext>
            </a:extLst>
          </p:cNvPr>
          <p:cNvSpPr>
            <a:spLocks noGrp="1"/>
          </p:cNvSpPr>
          <p:nvPr>
            <p:ph idx="1"/>
          </p:nvPr>
        </p:nvSpPr>
        <p:spPr/>
        <p:txBody>
          <a:bodyPr/>
          <a:lstStyle/>
          <a:p>
            <a:r>
              <a:rPr lang="en-US" dirty="0"/>
              <a:t>In patients with sepsis or septic shock, strongly consider avoiding neuraxial procedures </a:t>
            </a:r>
          </a:p>
          <a:p>
            <a:r>
              <a:rPr lang="en-US" dirty="0"/>
              <a:t>The physiologic status of the patient with sepsis or septic shock is compromised </a:t>
            </a:r>
          </a:p>
          <a:p>
            <a:r>
              <a:rPr lang="en-US" dirty="0"/>
              <a:t>Cardiovascular effects of a neuraxial block technique may cause further detriment with high potential for maternal (and fetal) morbidity and mortality</a:t>
            </a:r>
          </a:p>
          <a:p>
            <a:pPr marL="0" indent="0">
              <a:buNone/>
            </a:pPr>
            <a:endParaRPr lang="en-US" dirty="0"/>
          </a:p>
        </p:txBody>
      </p:sp>
    </p:spTree>
    <p:extLst>
      <p:ext uri="{BB962C8B-B14F-4D97-AF65-F5344CB8AC3E}">
        <p14:creationId xmlns:p14="http://schemas.microsoft.com/office/powerpoint/2010/main" val="3926435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70DE649-0F5F-1442-9E9D-6B4461E2E170}"/>
              </a:ext>
            </a:extLst>
          </p:cNvPr>
          <p:cNvSpPr>
            <a:spLocks noGrp="1"/>
          </p:cNvSpPr>
          <p:nvPr>
            <p:ph idx="1"/>
          </p:nvPr>
        </p:nvSpPr>
        <p:spPr>
          <a:xfrm>
            <a:off x="381000" y="1143000"/>
            <a:ext cx="11277600" cy="5334000"/>
          </a:xfrm>
          <a:solidFill>
            <a:schemeClr val="accent3">
              <a:lumMod val="85000"/>
            </a:schemeClr>
          </a:solidFill>
        </p:spPr>
        <p:txBody>
          <a:bodyPr/>
          <a:lstStyle/>
          <a:p>
            <a:r>
              <a:rPr lang="en-US" dirty="0"/>
              <a:t>Introduction</a:t>
            </a:r>
          </a:p>
          <a:p>
            <a:r>
              <a:rPr lang="en-US" dirty="0"/>
              <a:t>Part I: Screening and Diagnosis of Sepsis</a:t>
            </a:r>
          </a:p>
          <a:p>
            <a:r>
              <a:rPr lang="en-US" dirty="0"/>
              <a:t>Part II: Assessment and Treatment: Care Bundles</a:t>
            </a:r>
          </a:p>
          <a:p>
            <a:r>
              <a:rPr lang="en-US" dirty="0"/>
              <a:t>Part III: Assessment and Treatment: Antibiotics and Source Control</a:t>
            </a:r>
          </a:p>
          <a:p>
            <a:r>
              <a:rPr lang="en-US" dirty="0"/>
              <a:t>Part IV: Obstetric considerations</a:t>
            </a:r>
          </a:p>
          <a:p>
            <a:r>
              <a:rPr lang="en-US" dirty="0"/>
              <a:t>Part V: Discharge education</a:t>
            </a:r>
          </a:p>
          <a:p>
            <a:r>
              <a:rPr lang="en-US" dirty="0"/>
              <a:t>Summary</a:t>
            </a:r>
          </a:p>
          <a:p>
            <a:r>
              <a:rPr lang="en-US" dirty="0"/>
              <a:t>Case Presentation</a:t>
            </a:r>
          </a:p>
        </p:txBody>
      </p:sp>
    </p:spTree>
    <p:extLst>
      <p:ext uri="{BB962C8B-B14F-4D97-AF65-F5344CB8AC3E}">
        <p14:creationId xmlns:p14="http://schemas.microsoft.com/office/powerpoint/2010/main" val="1505219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A612AA-4C99-ED46-A4AA-C753D39FB564}"/>
              </a:ext>
            </a:extLst>
          </p:cNvPr>
          <p:cNvSpPr>
            <a:spLocks noGrp="1"/>
          </p:cNvSpPr>
          <p:nvPr>
            <p:ph idx="1"/>
          </p:nvPr>
        </p:nvSpPr>
        <p:spPr>
          <a:solidFill>
            <a:schemeClr val="bg1">
              <a:lumMod val="85000"/>
            </a:schemeClr>
          </a:solidFill>
        </p:spPr>
        <p:txBody>
          <a:bodyPr>
            <a:normAutofit/>
          </a:bodyPr>
          <a:lstStyle/>
          <a:p>
            <a:pPr algn="ctr"/>
            <a:endParaRPr lang="en-US" dirty="0"/>
          </a:p>
          <a:p>
            <a:pPr marL="0" indent="0" algn="ctr">
              <a:buNone/>
            </a:pPr>
            <a:endParaRPr lang="en-US" dirty="0"/>
          </a:p>
          <a:p>
            <a:pPr marL="0" indent="0" algn="ctr">
              <a:buNone/>
            </a:pPr>
            <a:r>
              <a:rPr lang="en-US" sz="3600" dirty="0"/>
              <a:t>Part V:</a:t>
            </a:r>
            <a:br>
              <a:rPr lang="en-US" sz="3600" dirty="0"/>
            </a:br>
            <a:r>
              <a:rPr lang="en-US" sz="3600" dirty="0"/>
              <a:t>Discharge education</a:t>
            </a:r>
          </a:p>
          <a:p>
            <a:pPr marL="0" indent="0" algn="ctr">
              <a:buNone/>
            </a:pPr>
            <a:r>
              <a:rPr lang="en-US" sz="3600" dirty="0"/>
              <a:t>Christa Sakowski, MSN, RN</a:t>
            </a:r>
            <a:br>
              <a:rPr lang="en-US" sz="3600" dirty="0"/>
            </a:br>
            <a:endParaRPr lang="en-US" sz="3600" dirty="0"/>
          </a:p>
        </p:txBody>
      </p:sp>
    </p:spTree>
    <p:extLst>
      <p:ext uri="{BB962C8B-B14F-4D97-AF65-F5344CB8AC3E}">
        <p14:creationId xmlns:p14="http://schemas.microsoft.com/office/powerpoint/2010/main" val="2476309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7386-F8F9-6A46-849B-0E7A7CEC0F82}"/>
              </a:ext>
            </a:extLst>
          </p:cNvPr>
          <p:cNvSpPr>
            <a:spLocks noGrp="1"/>
          </p:cNvSpPr>
          <p:nvPr>
            <p:ph type="title"/>
          </p:nvPr>
        </p:nvSpPr>
        <p:spPr/>
        <p:txBody>
          <a:bodyPr>
            <a:noAutofit/>
          </a:bodyPr>
          <a:lstStyle/>
          <a:p>
            <a:r>
              <a:rPr lang="en-US" dirty="0"/>
              <a:t>Part V: Discharge Education: Key Principles</a:t>
            </a:r>
          </a:p>
        </p:txBody>
      </p:sp>
      <p:sp>
        <p:nvSpPr>
          <p:cNvPr id="3" name="Content Placeholder 2">
            <a:extLst>
              <a:ext uri="{FF2B5EF4-FFF2-40B4-BE49-F238E27FC236}">
                <a16:creationId xmlns:a16="http://schemas.microsoft.com/office/drawing/2014/main" id="{D18CEF3A-639D-A045-A980-976DB0FC38F0}"/>
              </a:ext>
            </a:extLst>
          </p:cNvPr>
          <p:cNvSpPr>
            <a:spLocks noGrp="1"/>
          </p:cNvSpPr>
          <p:nvPr>
            <p:ph idx="1"/>
          </p:nvPr>
        </p:nvSpPr>
        <p:spPr/>
        <p:txBody>
          <a:bodyPr/>
          <a:lstStyle/>
          <a:p>
            <a:pPr marL="0" lvl="0" indent="0">
              <a:buNone/>
            </a:pPr>
            <a:r>
              <a:rPr lang="en-US" dirty="0"/>
              <a:t>1. Every woman and at least one support person should receive discharge instructions on the danger signs of sepsis.</a:t>
            </a:r>
          </a:p>
          <a:p>
            <a:pPr marL="0" lvl="0" indent="0">
              <a:buNone/>
            </a:pPr>
            <a:r>
              <a:rPr lang="en-US" dirty="0"/>
              <a:t>2. Instructions at every point of care should include ways to decrease infection risk, such as frequent hand washing.</a:t>
            </a:r>
          </a:p>
          <a:p>
            <a:pPr marL="0" lvl="0" indent="0">
              <a:buNone/>
            </a:pPr>
            <a:r>
              <a:rPr lang="en-US" dirty="0"/>
              <a:t>3. For women who have had sepsis, planned follow-up contact should be made within 3-4 days after discharge.</a:t>
            </a:r>
          </a:p>
          <a:p>
            <a:pPr marL="0" indent="0">
              <a:buNone/>
            </a:pPr>
            <a:endParaRPr lang="en-US" dirty="0"/>
          </a:p>
        </p:txBody>
      </p:sp>
    </p:spTree>
    <p:extLst>
      <p:ext uri="{BB962C8B-B14F-4D97-AF65-F5344CB8AC3E}">
        <p14:creationId xmlns:p14="http://schemas.microsoft.com/office/powerpoint/2010/main" val="96297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CE0DA-7863-F041-8368-337657A9008F}"/>
              </a:ext>
            </a:extLst>
          </p:cNvPr>
          <p:cNvSpPr>
            <a:spLocks noGrp="1"/>
          </p:cNvSpPr>
          <p:nvPr>
            <p:ph type="title"/>
          </p:nvPr>
        </p:nvSpPr>
        <p:spPr>
          <a:xfrm>
            <a:off x="609600" y="685800"/>
            <a:ext cx="10363200" cy="800100"/>
          </a:xfrm>
          <a:solidFill>
            <a:schemeClr val="accent6">
              <a:lumMod val="60000"/>
              <a:lumOff val="40000"/>
            </a:schemeClr>
          </a:solidFill>
          <a:ln>
            <a:noFill/>
          </a:ln>
        </p:spPr>
        <p:txBody>
          <a:bodyPr/>
          <a:lstStyle/>
          <a:p>
            <a:pPr algn="ctr"/>
            <a:r>
              <a:rPr lang="en-US" b="1" dirty="0"/>
              <a:t>Key Clinical Pearls Summary</a:t>
            </a:r>
          </a:p>
        </p:txBody>
      </p:sp>
      <p:sp>
        <p:nvSpPr>
          <p:cNvPr id="3" name="Content Placeholder 2">
            <a:extLst>
              <a:ext uri="{FF2B5EF4-FFF2-40B4-BE49-F238E27FC236}">
                <a16:creationId xmlns:a16="http://schemas.microsoft.com/office/drawing/2014/main" id="{BA8D280B-9829-5B4B-AB48-89FBADE86330}"/>
              </a:ext>
            </a:extLst>
          </p:cNvPr>
          <p:cNvSpPr>
            <a:spLocks noGrp="1"/>
          </p:cNvSpPr>
          <p:nvPr>
            <p:ph idx="1"/>
          </p:nvPr>
        </p:nvSpPr>
        <p:spPr>
          <a:xfrm>
            <a:off x="596096" y="1485900"/>
            <a:ext cx="10972800" cy="3886200"/>
          </a:xfrm>
        </p:spPr>
        <p:txBody>
          <a:bodyPr/>
          <a:lstStyle/>
          <a:p>
            <a:r>
              <a:rPr lang="en-US" sz="2400" i="1" dirty="0"/>
              <a:t>Prompt recognition and rapid treatment of maternal sepsis improves outcomes</a:t>
            </a:r>
          </a:p>
          <a:p>
            <a:r>
              <a:rPr lang="en-US" sz="2400" dirty="0"/>
              <a:t>None of the systems performs satisfactorily in pregnant women as they have low detection rate (low sensitivity) or high false positive (false alarms)</a:t>
            </a:r>
          </a:p>
          <a:p>
            <a:pPr lvl="0"/>
            <a:r>
              <a:rPr lang="en-US" sz="2400" i="1" dirty="0"/>
              <a:t>With suspected infection, a MAP &lt; 65 mm Hg is sufficient to initiate the sepsis protocol even if other sepsis screening criteria are not met</a:t>
            </a:r>
          </a:p>
          <a:p>
            <a:r>
              <a:rPr lang="en-US" sz="2400" dirty="0"/>
              <a:t>CMQCC recommends a new two-step approach to diagnosis of maternal sepsis</a:t>
            </a:r>
          </a:p>
          <a:p>
            <a:r>
              <a:rPr lang="en-US" sz="2400" dirty="0"/>
              <a:t>A screen is considered positive if two or more values meet the criteria listed (heart rate and respiratory rate are sustained for 15 minutes)</a:t>
            </a:r>
          </a:p>
          <a:p>
            <a:r>
              <a:rPr lang="en-US" sz="2400" i="1" dirty="0"/>
              <a:t>If there is concern with a patient’s clinical status and suspected infection, it may be sufficient to proceed to Step 2 for further evaluation</a:t>
            </a:r>
          </a:p>
          <a:p>
            <a:endParaRPr lang="en-US" b="1" dirty="0"/>
          </a:p>
        </p:txBody>
      </p:sp>
    </p:spTree>
    <p:extLst>
      <p:ext uri="{BB962C8B-B14F-4D97-AF65-F5344CB8AC3E}">
        <p14:creationId xmlns:p14="http://schemas.microsoft.com/office/powerpoint/2010/main" val="3973876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E69B-6381-1441-89AD-D786844E5F50}"/>
              </a:ext>
            </a:extLst>
          </p:cNvPr>
          <p:cNvSpPr>
            <a:spLocks noGrp="1"/>
          </p:cNvSpPr>
          <p:nvPr>
            <p:ph type="title"/>
          </p:nvPr>
        </p:nvSpPr>
        <p:spPr>
          <a:solidFill>
            <a:schemeClr val="accent6">
              <a:lumMod val="60000"/>
              <a:lumOff val="40000"/>
            </a:schemeClr>
          </a:solidFill>
        </p:spPr>
        <p:txBody>
          <a:bodyPr/>
          <a:lstStyle/>
          <a:p>
            <a:pPr algn="ctr"/>
            <a:r>
              <a:rPr lang="en-US" b="1" dirty="0"/>
              <a:t>Key Clinical Pearls Summary</a:t>
            </a:r>
          </a:p>
        </p:txBody>
      </p:sp>
      <p:sp>
        <p:nvSpPr>
          <p:cNvPr id="3" name="Content Placeholder 2">
            <a:extLst>
              <a:ext uri="{FF2B5EF4-FFF2-40B4-BE49-F238E27FC236}">
                <a16:creationId xmlns:a16="http://schemas.microsoft.com/office/drawing/2014/main" id="{24AC689A-5CB3-6E4D-8465-541A3ABC70A7}"/>
              </a:ext>
            </a:extLst>
          </p:cNvPr>
          <p:cNvSpPr>
            <a:spLocks noGrp="1"/>
          </p:cNvSpPr>
          <p:nvPr>
            <p:ph idx="1"/>
          </p:nvPr>
        </p:nvSpPr>
        <p:spPr/>
        <p:txBody>
          <a:bodyPr/>
          <a:lstStyle/>
          <a:p>
            <a:r>
              <a:rPr lang="en-US" sz="2400" i="1" dirty="0"/>
              <a:t>Two-Step Approach promotes fewer missed cases (higher sensitivity) and fewer false alarms (higher specificity)</a:t>
            </a:r>
          </a:p>
          <a:p>
            <a:r>
              <a:rPr lang="en-US" sz="2400" dirty="0"/>
              <a:t>Two-Step Approach estimates that only 2% of patients will screen positive</a:t>
            </a:r>
          </a:p>
          <a:p>
            <a:r>
              <a:rPr lang="en-US" sz="2400" i="1" dirty="0"/>
              <a:t>Early administration of antibiotics is critically important in sepsis, ideally within one hour of presentation</a:t>
            </a:r>
          </a:p>
          <a:p>
            <a:pPr lvl="0"/>
            <a:r>
              <a:rPr lang="en-US" sz="2400" dirty="0"/>
              <a:t>The initial choice of antibiotics in critically ill patients is generally empiric and broad spectrum to cover most or all likely pathogens</a:t>
            </a:r>
          </a:p>
          <a:p>
            <a:pPr lvl="0"/>
            <a:r>
              <a:rPr lang="en-US" sz="2400" i="1" dirty="0"/>
              <a:t>Assessment for source control (such as surgical/percutaneous drainage or debridement) should be initiated in a timely fashion and using the least invasive approach possible</a:t>
            </a:r>
          </a:p>
          <a:p>
            <a:endParaRPr lang="en-US" dirty="0"/>
          </a:p>
        </p:txBody>
      </p:sp>
    </p:spTree>
    <p:extLst>
      <p:ext uri="{BB962C8B-B14F-4D97-AF65-F5344CB8AC3E}">
        <p14:creationId xmlns:p14="http://schemas.microsoft.com/office/powerpoint/2010/main" val="3039336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30A61F-06DD-E645-BD74-4D3C21C3CC58}"/>
              </a:ext>
            </a:extLst>
          </p:cNvPr>
          <p:cNvSpPr txBox="1">
            <a:spLocks/>
          </p:cNvSpPr>
          <p:nvPr/>
        </p:nvSpPr>
        <p:spPr bwMode="auto">
          <a:xfrm>
            <a:off x="1219200" y="2057400"/>
            <a:ext cx="10058400" cy="3733800"/>
          </a:xfrm>
          <a:prstGeom prst="rect">
            <a:avLst/>
          </a:prstGeom>
          <a:solidFill>
            <a:schemeClr val="bg1">
              <a:lumMod val="8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0" indent="0" algn="ctr">
              <a:buFont typeface="Wingdings" charset="2"/>
              <a:buNone/>
            </a:pPr>
            <a:endParaRPr lang="en-US" kern="0" dirty="0"/>
          </a:p>
          <a:p>
            <a:pPr marL="0" indent="0" algn="ctr">
              <a:buFont typeface="Wingdings" charset="2"/>
              <a:buNone/>
            </a:pPr>
            <a:endParaRPr lang="en-US" kern="0" dirty="0"/>
          </a:p>
          <a:p>
            <a:pPr marL="0" indent="0" algn="ctr">
              <a:spcBef>
                <a:spcPts val="0"/>
              </a:spcBef>
              <a:spcAft>
                <a:spcPts val="1200"/>
              </a:spcAft>
              <a:buFont typeface="Wingdings" charset="2"/>
              <a:buNone/>
            </a:pPr>
            <a:r>
              <a:rPr lang="en-US" sz="3600" kern="0" dirty="0"/>
              <a:t>Case Presentation</a:t>
            </a:r>
            <a:br>
              <a:rPr lang="en-US" sz="3600" kern="0" dirty="0"/>
            </a:br>
            <a:br>
              <a:rPr lang="en-US" sz="3600" kern="0" dirty="0"/>
            </a:br>
            <a:r>
              <a:rPr lang="en-US" sz="3600" kern="0" dirty="0"/>
              <a:t>Lori Olvera, DNP</a:t>
            </a:r>
            <a:br>
              <a:rPr lang="en-US" sz="3600" kern="0" dirty="0"/>
            </a:br>
            <a:endParaRPr lang="en-US" sz="3600" kern="0" dirty="0"/>
          </a:p>
        </p:txBody>
      </p:sp>
    </p:spTree>
    <p:extLst>
      <p:ext uri="{BB962C8B-B14F-4D97-AF65-F5344CB8AC3E}">
        <p14:creationId xmlns:p14="http://schemas.microsoft.com/office/powerpoint/2010/main" val="1485431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0157B-CB5D-2247-BE9D-2BCD88C4D7A6}"/>
              </a:ext>
            </a:extLst>
          </p:cNvPr>
          <p:cNvSpPr>
            <a:spLocks noGrp="1"/>
          </p:cNvSpPr>
          <p:nvPr>
            <p:ph type="title"/>
          </p:nvPr>
        </p:nvSpPr>
        <p:spPr/>
        <p:txBody>
          <a:bodyPr/>
          <a:lstStyle/>
          <a:p>
            <a:r>
              <a:rPr lang="en-US" dirty="0"/>
              <a:t>Case Presentation #1:</a:t>
            </a:r>
          </a:p>
        </p:txBody>
      </p:sp>
      <p:sp>
        <p:nvSpPr>
          <p:cNvPr id="3" name="Content Placeholder 2">
            <a:extLst>
              <a:ext uri="{FF2B5EF4-FFF2-40B4-BE49-F238E27FC236}">
                <a16:creationId xmlns:a16="http://schemas.microsoft.com/office/drawing/2014/main" id="{0F5C455C-2FC2-B946-AB08-689AFDEF7D65}"/>
              </a:ext>
            </a:extLst>
          </p:cNvPr>
          <p:cNvSpPr>
            <a:spLocks noGrp="1"/>
          </p:cNvSpPr>
          <p:nvPr>
            <p:ph idx="1"/>
          </p:nvPr>
        </p:nvSpPr>
        <p:spPr/>
        <p:txBody>
          <a:bodyPr/>
          <a:lstStyle/>
          <a:p>
            <a:r>
              <a:rPr lang="en-US" dirty="0"/>
              <a:t>26 yo, G2P1, hospitalized with preterm rupture of membranes at 32 weeks</a:t>
            </a:r>
          </a:p>
          <a:p>
            <a:r>
              <a:rPr lang="en-US" dirty="0"/>
              <a:t>Day 8: felt warm with heart racing</a:t>
            </a:r>
          </a:p>
          <a:p>
            <a:r>
              <a:rPr lang="en-US" dirty="0"/>
              <a:t>Vital signs: T = 97.8F, HR 130/min; RR 22/min; BP 115/62; FHR=160/min</a:t>
            </a:r>
          </a:p>
          <a:p>
            <a:r>
              <a:rPr lang="en-US" dirty="0"/>
              <a:t>Contractions every 3 minutes</a:t>
            </a:r>
          </a:p>
          <a:p>
            <a:r>
              <a:rPr lang="en-US" dirty="0"/>
              <a:t>Cervical exam 3/80/-1</a:t>
            </a:r>
          </a:p>
          <a:p>
            <a:pPr marL="0" indent="0">
              <a:buNone/>
            </a:pPr>
            <a:endParaRPr lang="en-US" dirty="0"/>
          </a:p>
        </p:txBody>
      </p:sp>
    </p:spTree>
    <p:extLst>
      <p:ext uri="{BB962C8B-B14F-4D97-AF65-F5344CB8AC3E}">
        <p14:creationId xmlns:p14="http://schemas.microsoft.com/office/powerpoint/2010/main" val="2450154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FDD26-D1C1-9A4E-B841-12C256740562}"/>
              </a:ext>
            </a:extLst>
          </p:cNvPr>
          <p:cNvSpPr>
            <a:spLocks noGrp="1"/>
          </p:cNvSpPr>
          <p:nvPr>
            <p:ph type="title"/>
          </p:nvPr>
        </p:nvSpPr>
        <p:spPr/>
        <p:txBody>
          <a:bodyPr/>
          <a:lstStyle/>
          <a:p>
            <a:r>
              <a:rPr lang="en-US" dirty="0"/>
              <a:t>Case #1 (cont)</a:t>
            </a:r>
          </a:p>
        </p:txBody>
      </p:sp>
      <p:sp>
        <p:nvSpPr>
          <p:cNvPr id="3" name="Content Placeholder 2">
            <a:extLst>
              <a:ext uri="{FF2B5EF4-FFF2-40B4-BE49-F238E27FC236}">
                <a16:creationId xmlns:a16="http://schemas.microsoft.com/office/drawing/2014/main" id="{7F404B49-D8CC-FF40-8916-BA67906B3DD7}"/>
              </a:ext>
            </a:extLst>
          </p:cNvPr>
          <p:cNvSpPr>
            <a:spLocks noGrp="1"/>
          </p:cNvSpPr>
          <p:nvPr>
            <p:ph idx="1"/>
          </p:nvPr>
        </p:nvSpPr>
        <p:spPr/>
        <p:txBody>
          <a:bodyPr/>
          <a:lstStyle/>
          <a:p>
            <a:r>
              <a:rPr lang="en-US" dirty="0"/>
              <a:t>WBC = 22,000/mm</a:t>
            </a:r>
            <a:r>
              <a:rPr lang="en-US" baseline="30000" dirty="0"/>
              <a:t>3</a:t>
            </a:r>
          </a:p>
          <a:p>
            <a:r>
              <a:rPr lang="en-US" dirty="0"/>
              <a:t>Patient screen positive but no sepsis confirmation performed due to no fever or clear source of infection </a:t>
            </a:r>
          </a:p>
          <a:p>
            <a:r>
              <a:rPr lang="en-US" dirty="0"/>
              <a:t>Elevated WBC attributed to betamethasone 4 days prior</a:t>
            </a:r>
          </a:p>
          <a:p>
            <a:r>
              <a:rPr lang="en-US" dirty="0"/>
              <a:t>2 hrs later, repeat cesarean performed for non-reassuring fetal heart rate tracing</a:t>
            </a:r>
          </a:p>
          <a:p>
            <a:pPr marL="0" indent="0">
              <a:buNone/>
            </a:pPr>
            <a:endParaRPr lang="en-US" dirty="0"/>
          </a:p>
        </p:txBody>
      </p:sp>
    </p:spTree>
    <p:extLst>
      <p:ext uri="{BB962C8B-B14F-4D97-AF65-F5344CB8AC3E}">
        <p14:creationId xmlns:p14="http://schemas.microsoft.com/office/powerpoint/2010/main" val="1409893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26833-9FBC-764C-8D8A-3411B700C43F}"/>
              </a:ext>
            </a:extLst>
          </p:cNvPr>
          <p:cNvSpPr>
            <a:spLocks noGrp="1"/>
          </p:cNvSpPr>
          <p:nvPr>
            <p:ph type="title"/>
          </p:nvPr>
        </p:nvSpPr>
        <p:spPr/>
        <p:txBody>
          <a:bodyPr/>
          <a:lstStyle/>
          <a:p>
            <a:r>
              <a:rPr lang="en-US" dirty="0"/>
              <a:t>Case #1 (cont)</a:t>
            </a:r>
          </a:p>
        </p:txBody>
      </p:sp>
      <p:sp>
        <p:nvSpPr>
          <p:cNvPr id="3" name="Content Placeholder 2">
            <a:extLst>
              <a:ext uri="{FF2B5EF4-FFF2-40B4-BE49-F238E27FC236}">
                <a16:creationId xmlns:a16="http://schemas.microsoft.com/office/drawing/2014/main" id="{62372AEC-E648-EB47-B0E6-351F4636F966}"/>
              </a:ext>
            </a:extLst>
          </p:cNvPr>
          <p:cNvSpPr>
            <a:spLocks noGrp="1"/>
          </p:cNvSpPr>
          <p:nvPr>
            <p:ph idx="1"/>
          </p:nvPr>
        </p:nvSpPr>
        <p:spPr/>
        <p:txBody>
          <a:bodyPr/>
          <a:lstStyle/>
          <a:p>
            <a:r>
              <a:rPr lang="en-US" dirty="0"/>
              <a:t>Infant Apgar 1/8</a:t>
            </a:r>
          </a:p>
          <a:p>
            <a:r>
              <a:rPr lang="en-US" dirty="0"/>
              <a:t>In recovery room, temperature 101.8F, HR 120/min; BP 88/40 (MAP 56 mm Hg); RR 36</a:t>
            </a:r>
          </a:p>
          <a:p>
            <a:r>
              <a:rPr lang="en-US" dirty="0"/>
              <a:t>RRT called</a:t>
            </a:r>
          </a:p>
          <a:p>
            <a:r>
              <a:rPr lang="en-US" dirty="0"/>
              <a:t>IV fluids at 30 mL/kg + zosyn administered for unknown source of infection</a:t>
            </a:r>
          </a:p>
          <a:p>
            <a:r>
              <a:rPr lang="en-US" dirty="0"/>
              <a:t>Lactate = 9 mmol/L, urine output 10 mL/hr</a:t>
            </a:r>
          </a:p>
          <a:p>
            <a:pPr marL="0" indent="0">
              <a:buNone/>
            </a:pPr>
            <a:endParaRPr lang="en-US" dirty="0"/>
          </a:p>
        </p:txBody>
      </p:sp>
    </p:spTree>
    <p:extLst>
      <p:ext uri="{BB962C8B-B14F-4D97-AF65-F5344CB8AC3E}">
        <p14:creationId xmlns:p14="http://schemas.microsoft.com/office/powerpoint/2010/main" val="2053341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58F5-A97E-E64E-9423-6CEC025075C8}"/>
              </a:ext>
            </a:extLst>
          </p:cNvPr>
          <p:cNvSpPr>
            <a:spLocks noGrp="1"/>
          </p:cNvSpPr>
          <p:nvPr>
            <p:ph type="title"/>
          </p:nvPr>
        </p:nvSpPr>
        <p:spPr/>
        <p:txBody>
          <a:bodyPr/>
          <a:lstStyle/>
          <a:p>
            <a:r>
              <a:rPr lang="en-US" dirty="0"/>
              <a:t>Case #1 (cont)</a:t>
            </a:r>
          </a:p>
        </p:txBody>
      </p:sp>
      <p:sp>
        <p:nvSpPr>
          <p:cNvPr id="3" name="Content Placeholder 2">
            <a:extLst>
              <a:ext uri="{FF2B5EF4-FFF2-40B4-BE49-F238E27FC236}">
                <a16:creationId xmlns:a16="http://schemas.microsoft.com/office/drawing/2014/main" id="{DF1522F6-9984-9C48-AEBD-1C0DDC4F5E71}"/>
              </a:ext>
            </a:extLst>
          </p:cNvPr>
          <p:cNvSpPr>
            <a:spLocks noGrp="1"/>
          </p:cNvSpPr>
          <p:nvPr>
            <p:ph idx="1"/>
          </p:nvPr>
        </p:nvSpPr>
        <p:spPr/>
        <p:txBody>
          <a:bodyPr/>
          <a:lstStyle/>
          <a:p>
            <a:r>
              <a:rPr lang="en-US" dirty="0"/>
              <a:t>Patient bleeding at incision site</a:t>
            </a:r>
          </a:p>
          <a:p>
            <a:r>
              <a:rPr lang="en-US" dirty="0"/>
              <a:t>Patient transferred to ICU and stabilized on broad spectrum antibiotics and supportive care</a:t>
            </a:r>
          </a:p>
          <a:p>
            <a:r>
              <a:rPr lang="en-US" dirty="0"/>
              <a:t>Final diagnosis: septic shock due to chorioamnionitis with bacteremia with Group B streptococci and E. coli</a:t>
            </a:r>
          </a:p>
          <a:p>
            <a:endParaRPr lang="en-US" dirty="0"/>
          </a:p>
        </p:txBody>
      </p:sp>
    </p:spTree>
    <p:extLst>
      <p:ext uri="{BB962C8B-B14F-4D97-AF65-F5344CB8AC3E}">
        <p14:creationId xmlns:p14="http://schemas.microsoft.com/office/powerpoint/2010/main" val="19867975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043E-89B9-D849-8104-2EDA41AEC112}"/>
              </a:ext>
            </a:extLst>
          </p:cNvPr>
          <p:cNvSpPr>
            <a:spLocks noGrp="1"/>
          </p:cNvSpPr>
          <p:nvPr>
            <p:ph type="title"/>
          </p:nvPr>
        </p:nvSpPr>
        <p:spPr/>
        <p:txBody>
          <a:bodyPr/>
          <a:lstStyle/>
          <a:p>
            <a:r>
              <a:rPr lang="en-US" dirty="0"/>
              <a:t>Case #1: Lessons Learned</a:t>
            </a:r>
          </a:p>
        </p:txBody>
      </p:sp>
      <p:sp>
        <p:nvSpPr>
          <p:cNvPr id="3" name="Content Placeholder 2">
            <a:extLst>
              <a:ext uri="{FF2B5EF4-FFF2-40B4-BE49-F238E27FC236}">
                <a16:creationId xmlns:a16="http://schemas.microsoft.com/office/drawing/2014/main" id="{3397DE10-B409-2646-B239-3BD05CE8CBD2}"/>
              </a:ext>
            </a:extLst>
          </p:cNvPr>
          <p:cNvSpPr>
            <a:spLocks noGrp="1"/>
          </p:cNvSpPr>
          <p:nvPr>
            <p:ph idx="1"/>
          </p:nvPr>
        </p:nvSpPr>
        <p:spPr/>
        <p:txBody>
          <a:bodyPr/>
          <a:lstStyle/>
          <a:p>
            <a:r>
              <a:rPr lang="en-US" dirty="0"/>
              <a:t>No fever initially but patient met initial screening criteria for sepsis</a:t>
            </a:r>
          </a:p>
          <a:p>
            <a:r>
              <a:rPr lang="en-US" dirty="0"/>
              <a:t>With lack of sepsis confirmation testing, missed opportunities for earlier treatment with fluids and broader spectrum antibiotics to avoid progression to septic shock</a:t>
            </a:r>
          </a:p>
          <a:p>
            <a:r>
              <a:rPr lang="en-US" dirty="0"/>
              <a:t>Elevated white count explained away as due to betamethasone</a:t>
            </a:r>
          </a:p>
          <a:p>
            <a:endParaRPr lang="en-US" dirty="0"/>
          </a:p>
        </p:txBody>
      </p:sp>
    </p:spTree>
    <p:extLst>
      <p:ext uri="{BB962C8B-B14F-4D97-AF65-F5344CB8AC3E}">
        <p14:creationId xmlns:p14="http://schemas.microsoft.com/office/powerpoint/2010/main" val="572456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1030CD5-5D52-C547-B0A1-DF3EA9986F94}"/>
              </a:ext>
            </a:extLst>
          </p:cNvPr>
          <p:cNvSpPr txBox="1">
            <a:spLocks/>
          </p:cNvSpPr>
          <p:nvPr/>
        </p:nvSpPr>
        <p:spPr bwMode="auto">
          <a:xfrm>
            <a:off x="1752600" y="1790700"/>
            <a:ext cx="8153400" cy="4267200"/>
          </a:xfrm>
          <a:prstGeom prst="rect">
            <a:avLst/>
          </a:prstGeom>
          <a:solidFill>
            <a:schemeClr val="accent3">
              <a:lumMod val="85000"/>
            </a:schemeClr>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0" indent="0" algn="ctr">
              <a:buNone/>
            </a:pPr>
            <a:endParaRPr lang="en-US" kern="0" dirty="0"/>
          </a:p>
          <a:p>
            <a:pPr marL="0" indent="0" algn="ctr">
              <a:buNone/>
            </a:pPr>
            <a:endParaRPr lang="en-US" kern="0" dirty="0"/>
          </a:p>
          <a:p>
            <a:pPr marL="0" indent="0" algn="ctr">
              <a:buNone/>
            </a:pPr>
            <a:endParaRPr lang="en-US" kern="0" dirty="0"/>
          </a:p>
          <a:p>
            <a:pPr marL="0" indent="0" algn="ctr">
              <a:buNone/>
            </a:pPr>
            <a:r>
              <a:rPr lang="en-US" kern="0" dirty="0"/>
              <a:t>Introduction</a:t>
            </a:r>
          </a:p>
          <a:p>
            <a:pPr marL="0" indent="0" algn="ctr">
              <a:buNone/>
            </a:pPr>
            <a:r>
              <a:rPr lang="en-US" kern="0" dirty="0"/>
              <a:t>Christa Sakowski, MSN, RN</a:t>
            </a:r>
          </a:p>
        </p:txBody>
      </p:sp>
    </p:spTree>
    <p:extLst>
      <p:ext uri="{BB962C8B-B14F-4D97-AF65-F5344CB8AC3E}">
        <p14:creationId xmlns:p14="http://schemas.microsoft.com/office/powerpoint/2010/main" val="695884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23C7B-0858-9A45-903C-11448722D503}"/>
              </a:ext>
            </a:extLst>
          </p:cNvPr>
          <p:cNvSpPr>
            <a:spLocks noGrp="1"/>
          </p:cNvSpPr>
          <p:nvPr>
            <p:ph type="title"/>
          </p:nvPr>
        </p:nvSpPr>
        <p:spPr>
          <a:xfrm>
            <a:off x="459129" y="458164"/>
            <a:ext cx="10363200" cy="914400"/>
          </a:xfrm>
        </p:spPr>
        <p:txBody>
          <a:bodyPr/>
          <a:lstStyle/>
          <a:p>
            <a:r>
              <a:rPr lang="en-US" dirty="0"/>
              <a:t>Appendices to Toolkit</a:t>
            </a:r>
          </a:p>
        </p:txBody>
      </p:sp>
      <p:sp>
        <p:nvSpPr>
          <p:cNvPr id="3" name="Content Placeholder 2">
            <a:extLst>
              <a:ext uri="{FF2B5EF4-FFF2-40B4-BE49-F238E27FC236}">
                <a16:creationId xmlns:a16="http://schemas.microsoft.com/office/drawing/2014/main" id="{E9E8E001-1E37-7146-AE9C-8C992185638C}"/>
              </a:ext>
            </a:extLst>
          </p:cNvPr>
          <p:cNvSpPr>
            <a:spLocks noGrp="1"/>
          </p:cNvSpPr>
          <p:nvPr>
            <p:ph idx="1"/>
          </p:nvPr>
        </p:nvSpPr>
        <p:spPr>
          <a:xfrm>
            <a:off x="459129" y="1372564"/>
            <a:ext cx="10820400" cy="5256836"/>
          </a:xfrm>
        </p:spPr>
        <p:txBody>
          <a:bodyPr/>
          <a:lstStyle/>
          <a:p>
            <a:r>
              <a:rPr lang="en-US" sz="2200" dirty="0"/>
              <a:t>A: Comparison of Sepsis Terminology</a:t>
            </a:r>
          </a:p>
          <a:p>
            <a:r>
              <a:rPr lang="en-US" sz="2200" dirty="0"/>
              <a:t>B: CMS Sepsis-1 Accommodations for Special Populations</a:t>
            </a:r>
          </a:p>
          <a:p>
            <a:r>
              <a:rPr lang="en-US" sz="2200" dirty="0"/>
              <a:t>C: Justification for Adjustments to CMS Sepsis-1 for End Organ Injury</a:t>
            </a:r>
          </a:p>
          <a:p>
            <a:r>
              <a:rPr lang="en-US" sz="2200" dirty="0"/>
              <a:t>D: Maternal Sepsis Evaluation Flow Chart</a:t>
            </a:r>
          </a:p>
          <a:p>
            <a:r>
              <a:rPr lang="en-US" sz="2200" dirty="0"/>
              <a:t>E: Collecting a Urine Specimen from a Foley Catheter</a:t>
            </a:r>
          </a:p>
          <a:p>
            <a:r>
              <a:rPr lang="en-US" sz="2200" dirty="0"/>
              <a:t>F: The Importance of Taking a Respiratory Rate</a:t>
            </a:r>
          </a:p>
          <a:p>
            <a:r>
              <a:rPr lang="en-US" sz="2200" dirty="0"/>
              <a:t>G: How to Take an Oral Temperature Measurement</a:t>
            </a:r>
          </a:p>
          <a:p>
            <a:r>
              <a:rPr lang="en-US" sz="2200" dirty="0"/>
              <a:t>H: Team Reassessment Communication</a:t>
            </a:r>
          </a:p>
          <a:p>
            <a:r>
              <a:rPr lang="en-US" sz="2200" dirty="0"/>
              <a:t>I: Sample OB Sepsis Debriefing Form</a:t>
            </a:r>
          </a:p>
          <a:p>
            <a:r>
              <a:rPr lang="en-US" sz="2200" dirty="0"/>
              <a:t>J: Sample UC Davis Health OB Sepsis Drill Scenario</a:t>
            </a:r>
          </a:p>
          <a:p>
            <a:r>
              <a:rPr lang="en-US" sz="2200" dirty="0"/>
              <a:t>K: Obstetric Education for RNs</a:t>
            </a:r>
          </a:p>
          <a:p>
            <a:r>
              <a:rPr lang="en-US" sz="2200" dirty="0"/>
              <a:t>L: Lactation Safety of Antimicrobials Used for Treatment of Sepsis</a:t>
            </a:r>
          </a:p>
          <a:p>
            <a:r>
              <a:rPr lang="en-US" sz="2200" dirty="0"/>
              <a:t>M: Sample Order Set</a:t>
            </a:r>
          </a:p>
          <a:p>
            <a:endParaRPr lang="en-US" dirty="0"/>
          </a:p>
        </p:txBody>
      </p:sp>
    </p:spTree>
    <p:extLst>
      <p:ext uri="{BB962C8B-B14F-4D97-AF65-F5344CB8AC3E}">
        <p14:creationId xmlns:p14="http://schemas.microsoft.com/office/powerpoint/2010/main" val="41499527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178DA-8E55-9348-84DE-71AD62E775CE}"/>
              </a:ext>
            </a:extLst>
          </p:cNvPr>
          <p:cNvSpPr>
            <a:spLocks noGrp="1"/>
          </p:cNvSpPr>
          <p:nvPr>
            <p:ph type="title"/>
          </p:nvPr>
        </p:nvSpPr>
        <p:spPr>
          <a:xfrm>
            <a:off x="381000" y="1295400"/>
            <a:ext cx="10363200" cy="914400"/>
          </a:xfrm>
        </p:spPr>
        <p:txBody>
          <a:bodyPr>
            <a:normAutofit fontScale="90000"/>
          </a:bodyPr>
          <a:lstStyle/>
          <a:p>
            <a:pPr algn="ctr"/>
            <a:r>
              <a:rPr lang="en-US" sz="4000" dirty="0"/>
              <a:t>Thank you!</a:t>
            </a:r>
            <a:br>
              <a:rPr lang="en-US" dirty="0"/>
            </a:br>
            <a:br>
              <a:rPr lang="en-US" dirty="0"/>
            </a:br>
            <a:r>
              <a:rPr lang="en-US" dirty="0"/>
              <a:t>Questions??</a:t>
            </a:r>
          </a:p>
        </p:txBody>
      </p:sp>
      <p:sp>
        <p:nvSpPr>
          <p:cNvPr id="3" name="Content Placeholder 2">
            <a:extLst>
              <a:ext uri="{FF2B5EF4-FFF2-40B4-BE49-F238E27FC236}">
                <a16:creationId xmlns:a16="http://schemas.microsoft.com/office/drawing/2014/main" id="{63065118-E67C-1744-A41B-88D2F6946806}"/>
              </a:ext>
            </a:extLst>
          </p:cNvPr>
          <p:cNvSpPr>
            <a:spLocks noGrp="1"/>
          </p:cNvSpPr>
          <p:nvPr>
            <p:ph idx="1"/>
          </p:nvPr>
        </p:nvSpPr>
        <p:spPr>
          <a:xfrm>
            <a:off x="1447800" y="2819400"/>
            <a:ext cx="10972800" cy="3886200"/>
          </a:xfrm>
        </p:spPr>
        <p:txBody>
          <a:bodyPr/>
          <a:lstStyle/>
          <a:p>
            <a:r>
              <a:rPr lang="en-US" dirty="0"/>
              <a:t>Contact information:</a:t>
            </a:r>
          </a:p>
          <a:p>
            <a:pPr lvl="1"/>
            <a:r>
              <a:rPr lang="en-US" sz="3200" dirty="0"/>
              <a:t> </a:t>
            </a:r>
            <a:r>
              <a:rPr lang="en-US" sz="3200" dirty="0" err="1"/>
              <a:t>info@cmqcc.org</a:t>
            </a:r>
            <a:endParaRPr lang="en-US" sz="3200" dirty="0"/>
          </a:p>
          <a:p>
            <a:r>
              <a:rPr lang="en-US" dirty="0"/>
              <a:t>How to access slides and toolkit</a:t>
            </a:r>
          </a:p>
          <a:p>
            <a:pPr lvl="1"/>
            <a:r>
              <a:rPr lang="en-US" dirty="0">
                <a:hlinkClick r:id="rId2"/>
              </a:rPr>
              <a:t>https://www.cmqcc.org/resources-tool-kits/toolkits</a:t>
            </a:r>
            <a:endParaRPr lang="en-US" dirty="0"/>
          </a:p>
          <a:p>
            <a:pPr lvl="1"/>
            <a:r>
              <a:rPr lang="en-US" dirty="0"/>
              <a:t>Toolkit release date:  January 23, 2020</a:t>
            </a:r>
          </a:p>
          <a:p>
            <a:pPr marL="0" indent="0">
              <a:buNone/>
            </a:pPr>
            <a:endParaRPr lang="en-US" dirty="0"/>
          </a:p>
        </p:txBody>
      </p:sp>
      <p:pic>
        <p:nvPicPr>
          <p:cNvPr id="4" name="Picture 3">
            <a:extLst>
              <a:ext uri="{FF2B5EF4-FFF2-40B4-BE49-F238E27FC236}">
                <a16:creationId xmlns:a16="http://schemas.microsoft.com/office/drawing/2014/main" id="{64C18955-DB5A-364B-A88E-B18EC70E11A3}"/>
              </a:ext>
            </a:extLst>
          </p:cNvPr>
          <p:cNvPicPr>
            <a:picLocks noChangeAspect="1"/>
          </p:cNvPicPr>
          <p:nvPr/>
        </p:nvPicPr>
        <p:blipFill>
          <a:blip r:embed="rId3"/>
          <a:stretch>
            <a:fillRect/>
          </a:stretch>
        </p:blipFill>
        <p:spPr>
          <a:xfrm>
            <a:off x="8382000" y="838200"/>
            <a:ext cx="3021444" cy="3352800"/>
          </a:xfrm>
          <a:prstGeom prst="rect">
            <a:avLst/>
          </a:prstGeom>
          <a:ln w="28575">
            <a:solidFill>
              <a:schemeClr val="tx1"/>
            </a:solidFill>
          </a:ln>
          <a:effectLst>
            <a:softEdge rad="12700"/>
          </a:effectLst>
        </p:spPr>
      </p:pic>
    </p:spTree>
    <p:extLst>
      <p:ext uri="{BB962C8B-B14F-4D97-AF65-F5344CB8AC3E}">
        <p14:creationId xmlns:p14="http://schemas.microsoft.com/office/powerpoint/2010/main" val="729366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66CBA-AAC7-0144-92E4-5500AB6F566E}"/>
              </a:ext>
            </a:extLst>
          </p:cNvPr>
          <p:cNvSpPr>
            <a:spLocks noGrp="1"/>
          </p:cNvSpPr>
          <p:nvPr>
            <p:ph type="title"/>
          </p:nvPr>
        </p:nvSpPr>
        <p:spPr/>
        <p:txBody>
          <a:bodyPr/>
          <a:lstStyle/>
          <a:p>
            <a:r>
              <a:rPr lang="en-US" dirty="0"/>
              <a:t>Introduction		</a:t>
            </a:r>
          </a:p>
        </p:txBody>
      </p:sp>
      <p:sp>
        <p:nvSpPr>
          <p:cNvPr id="3" name="Content Placeholder 2">
            <a:extLst>
              <a:ext uri="{FF2B5EF4-FFF2-40B4-BE49-F238E27FC236}">
                <a16:creationId xmlns:a16="http://schemas.microsoft.com/office/drawing/2014/main" id="{C48594FD-171D-9947-8CB5-F6DF3874847F}"/>
              </a:ext>
            </a:extLst>
          </p:cNvPr>
          <p:cNvSpPr>
            <a:spLocks noGrp="1"/>
          </p:cNvSpPr>
          <p:nvPr>
            <p:ph idx="1"/>
          </p:nvPr>
        </p:nvSpPr>
        <p:spPr/>
        <p:txBody>
          <a:bodyPr/>
          <a:lstStyle/>
          <a:p>
            <a:r>
              <a:rPr lang="en-US" dirty="0"/>
              <a:t>Sepsis occurs in about 0.04% of deliveries and is a leading cause of maternal death (12.7-23.0%) </a:t>
            </a:r>
          </a:p>
          <a:p>
            <a:r>
              <a:rPr lang="en-US" dirty="0"/>
              <a:t>Most cases (63%) of maternal death from sepsis are likely to have been preventable </a:t>
            </a:r>
          </a:p>
          <a:p>
            <a:r>
              <a:rPr lang="en-US" dirty="0"/>
              <a:t>For each maternal death from sepsis, there are 50 women who experience life-threatening morbidity from sepsis</a:t>
            </a:r>
          </a:p>
          <a:p>
            <a:endParaRPr lang="en-US" dirty="0"/>
          </a:p>
          <a:p>
            <a:pPr marL="0" indent="0">
              <a:spcBef>
                <a:spcPts val="0"/>
              </a:spcBef>
              <a:buNone/>
            </a:pPr>
            <a:r>
              <a:rPr lang="en-US" sz="1800" dirty="0"/>
              <a:t>Hensley, Bauer, Admon, et al. JAMA 2019 </a:t>
            </a:r>
          </a:p>
          <a:p>
            <a:pPr marL="0" indent="0">
              <a:spcBef>
                <a:spcPts val="0"/>
              </a:spcBef>
              <a:buNone/>
            </a:pPr>
            <a:r>
              <a:rPr lang="en-US" sz="1800" dirty="0"/>
              <a:t>California Pregnancy-Associated Mortality Review Report from 2002-2007 </a:t>
            </a:r>
          </a:p>
          <a:p>
            <a:pPr marL="0" indent="0">
              <a:spcBef>
                <a:spcPts val="0"/>
              </a:spcBef>
              <a:buNone/>
            </a:pPr>
            <a:r>
              <a:rPr lang="en-US" sz="1800" dirty="0"/>
              <a:t>Acosta, Kurinczuk, Lucas, et al. PLoS Med 2014</a:t>
            </a:r>
          </a:p>
          <a:p>
            <a:endParaRPr lang="en-US" dirty="0"/>
          </a:p>
        </p:txBody>
      </p:sp>
    </p:spTree>
    <p:extLst>
      <p:ext uri="{BB962C8B-B14F-4D97-AF65-F5344CB8AC3E}">
        <p14:creationId xmlns:p14="http://schemas.microsoft.com/office/powerpoint/2010/main" val="3543601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8ADD5D-749F-B34F-9395-386B3C50708C}"/>
              </a:ext>
            </a:extLst>
          </p:cNvPr>
          <p:cNvSpPr txBox="1"/>
          <p:nvPr/>
        </p:nvSpPr>
        <p:spPr>
          <a:xfrm>
            <a:off x="381000" y="609600"/>
            <a:ext cx="11582400" cy="584775"/>
          </a:xfrm>
          <a:prstGeom prst="rect">
            <a:avLst/>
          </a:prstGeom>
          <a:noFill/>
        </p:spPr>
        <p:txBody>
          <a:bodyPr wrap="square" rtlCol="0">
            <a:spAutoFit/>
          </a:bodyPr>
          <a:lstStyle/>
          <a:p>
            <a:r>
              <a:rPr lang="en-US" sz="3200" dirty="0"/>
              <a:t>Cause-Specific Pregnancy-Related Mortality, US: 2011-2013</a:t>
            </a:r>
          </a:p>
        </p:txBody>
      </p:sp>
      <p:sp>
        <p:nvSpPr>
          <p:cNvPr id="6" name="TextBox 1">
            <a:extLst>
              <a:ext uri="{FF2B5EF4-FFF2-40B4-BE49-F238E27FC236}">
                <a16:creationId xmlns:a16="http://schemas.microsoft.com/office/drawing/2014/main" id="{EE9D9233-EB1D-1941-9E3E-4B95F2F66411}"/>
              </a:ext>
            </a:extLst>
          </p:cNvPr>
          <p:cNvSpPr txBox="1"/>
          <p:nvPr/>
        </p:nvSpPr>
        <p:spPr>
          <a:xfrm>
            <a:off x="7543800" y="1356085"/>
            <a:ext cx="4038600" cy="5110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dirty="0"/>
              <a:t>Primarily Medical Causes</a:t>
            </a:r>
          </a:p>
        </p:txBody>
      </p:sp>
      <p:graphicFrame>
        <p:nvGraphicFramePr>
          <p:cNvPr id="7" name="Chart 6">
            <a:extLst>
              <a:ext uri="{FF2B5EF4-FFF2-40B4-BE49-F238E27FC236}">
                <a16:creationId xmlns:a16="http://schemas.microsoft.com/office/drawing/2014/main" id="{D427F3E2-B824-3C40-9184-346F5F9C854D}"/>
              </a:ext>
            </a:extLst>
          </p:cNvPr>
          <p:cNvGraphicFramePr>
            <a:graphicFrameLocks/>
          </p:cNvGraphicFramePr>
          <p:nvPr>
            <p:extLst>
              <p:ext uri="{D42A27DB-BD31-4B8C-83A1-F6EECF244321}">
                <p14:modId xmlns:p14="http://schemas.microsoft.com/office/powerpoint/2010/main" val="1781934313"/>
              </p:ext>
            </p:extLst>
          </p:nvPr>
        </p:nvGraphicFramePr>
        <p:xfrm>
          <a:off x="304800" y="1611630"/>
          <a:ext cx="11582400" cy="5105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5832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19414-09CE-3049-8F68-1534221334D6}"/>
              </a:ext>
            </a:extLst>
          </p:cNvPr>
          <p:cNvSpPr>
            <a:spLocks noGrp="1"/>
          </p:cNvSpPr>
          <p:nvPr>
            <p:ph type="title"/>
          </p:nvPr>
        </p:nvSpPr>
        <p:spPr>
          <a:xfrm>
            <a:off x="609600" y="762000"/>
            <a:ext cx="10363200" cy="685800"/>
          </a:xfrm>
        </p:spPr>
        <p:txBody>
          <a:bodyPr/>
          <a:lstStyle/>
          <a:p>
            <a:r>
              <a:rPr lang="en-US" dirty="0"/>
              <a:t>Leading Causes of Maternal Sepsis</a:t>
            </a:r>
          </a:p>
        </p:txBody>
      </p:sp>
      <p:graphicFrame>
        <p:nvGraphicFramePr>
          <p:cNvPr id="4" name="Content Placeholder 3">
            <a:extLst>
              <a:ext uri="{FF2B5EF4-FFF2-40B4-BE49-F238E27FC236}">
                <a16:creationId xmlns:a16="http://schemas.microsoft.com/office/drawing/2014/main" id="{0033EB4F-A658-A244-B9D3-DD26DF9094DD}"/>
              </a:ext>
            </a:extLst>
          </p:cNvPr>
          <p:cNvGraphicFramePr>
            <a:graphicFrameLocks noGrp="1"/>
          </p:cNvGraphicFramePr>
          <p:nvPr>
            <p:ph idx="1"/>
            <p:extLst>
              <p:ext uri="{D42A27DB-BD31-4B8C-83A1-F6EECF244321}">
                <p14:modId xmlns:p14="http://schemas.microsoft.com/office/powerpoint/2010/main" val="3844878724"/>
              </p:ext>
            </p:extLst>
          </p:nvPr>
        </p:nvGraphicFramePr>
        <p:xfrm>
          <a:off x="609600" y="1783080"/>
          <a:ext cx="10972800" cy="4465320"/>
        </p:xfrm>
        <a:graphic>
          <a:graphicData uri="http://schemas.openxmlformats.org/drawingml/2006/table">
            <a:tbl>
              <a:tblPr firstRow="1" bandRow="1">
                <a:tableStyleId>{C4B1156A-380E-4F78-BDF5-A606A8083BF9}</a:tableStyleId>
              </a:tblPr>
              <a:tblGrid>
                <a:gridCol w="3657600">
                  <a:extLst>
                    <a:ext uri="{9D8B030D-6E8A-4147-A177-3AD203B41FA5}">
                      <a16:colId xmlns:a16="http://schemas.microsoft.com/office/drawing/2014/main" val="2516871861"/>
                    </a:ext>
                  </a:extLst>
                </a:gridCol>
                <a:gridCol w="3657600">
                  <a:extLst>
                    <a:ext uri="{9D8B030D-6E8A-4147-A177-3AD203B41FA5}">
                      <a16:colId xmlns:a16="http://schemas.microsoft.com/office/drawing/2014/main" val="625290499"/>
                    </a:ext>
                  </a:extLst>
                </a:gridCol>
                <a:gridCol w="3657600">
                  <a:extLst>
                    <a:ext uri="{9D8B030D-6E8A-4147-A177-3AD203B41FA5}">
                      <a16:colId xmlns:a16="http://schemas.microsoft.com/office/drawing/2014/main" val="4128749729"/>
                    </a:ext>
                  </a:extLst>
                </a:gridCol>
              </a:tblGrid>
              <a:tr h="751840">
                <a:tc>
                  <a:txBody>
                    <a:bodyPr/>
                    <a:lstStyle/>
                    <a:p>
                      <a:pPr marL="0" marR="0" algn="ctr">
                        <a:spcBef>
                          <a:spcPts val="0"/>
                        </a:spcBef>
                        <a:spcAft>
                          <a:spcPts val="0"/>
                        </a:spcAft>
                      </a:pPr>
                      <a:r>
                        <a:rPr lang="en-US" sz="2800" dirty="0">
                          <a:effectLst/>
                        </a:rPr>
                        <a:t>Antepartum</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marL="0" marR="0" algn="ctr">
                        <a:spcBef>
                          <a:spcPts val="0"/>
                        </a:spcBef>
                        <a:spcAft>
                          <a:spcPts val="0"/>
                        </a:spcAft>
                      </a:pPr>
                      <a:r>
                        <a:rPr lang="en-US" sz="2800" dirty="0">
                          <a:effectLst/>
                        </a:rPr>
                        <a:t>Intrapartum/</a:t>
                      </a:r>
                      <a:br>
                        <a:rPr lang="en-US" sz="2800" dirty="0">
                          <a:effectLst/>
                        </a:rPr>
                      </a:br>
                      <a:r>
                        <a:rPr lang="en-US" sz="2800" dirty="0">
                          <a:effectLst/>
                        </a:rPr>
                        <a:t>Immed. Postpartum</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ctr">
                        <a:spcBef>
                          <a:spcPts val="0"/>
                        </a:spcBef>
                        <a:spcAft>
                          <a:spcPts val="0"/>
                        </a:spcAft>
                      </a:pPr>
                      <a:r>
                        <a:rPr lang="en-US" sz="2800" dirty="0">
                          <a:effectLst/>
                        </a:rPr>
                        <a:t>Post-discharge</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691210850"/>
                  </a:ext>
                </a:extLst>
              </a:tr>
              <a:tr h="370840">
                <a:tc>
                  <a:txBody>
                    <a:bodyPr/>
                    <a:lstStyle/>
                    <a:p>
                      <a:pPr marL="0" marR="0" algn="ctr">
                        <a:spcBef>
                          <a:spcPts val="0"/>
                        </a:spcBef>
                        <a:spcAft>
                          <a:spcPts val="0"/>
                        </a:spcAft>
                      </a:pPr>
                      <a:r>
                        <a:rPr lang="en-US" sz="2400" dirty="0">
                          <a:effectLst/>
                        </a:rPr>
                        <a:t>Septic abortion</a:t>
                      </a:r>
                      <a:endPar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Chorioamnionitis/ intraamniotic infection</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Pneumonia/influenza</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2999662"/>
                  </a:ext>
                </a:extLst>
              </a:tr>
              <a:tr h="370840">
                <a:tc>
                  <a:txBody>
                    <a:bodyPr/>
                    <a:lstStyle/>
                    <a:p>
                      <a:pPr marL="0" marR="0" algn="ctr">
                        <a:spcBef>
                          <a:spcPts val="0"/>
                        </a:spcBef>
                        <a:spcAft>
                          <a:spcPts val="0"/>
                        </a:spcAft>
                      </a:pPr>
                      <a:r>
                        <a:rPr lang="en-US" sz="2400" dirty="0">
                          <a:effectLst/>
                        </a:rPr>
                        <a:t>Chorioamnionitis/</a:t>
                      </a:r>
                    </a:p>
                    <a:p>
                      <a:pPr marL="0" marR="0" algn="ctr">
                        <a:spcBef>
                          <a:spcPts val="0"/>
                        </a:spcBef>
                        <a:spcAft>
                          <a:spcPts val="0"/>
                        </a:spcAft>
                      </a:pPr>
                      <a:r>
                        <a:rPr lang="en-US" sz="2400" dirty="0">
                          <a:effectLst/>
                        </a:rPr>
                        <a:t>intraamniotic infection</a:t>
                      </a:r>
                      <a:endPar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Endometritis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Pyelonephritis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5347077"/>
                  </a:ext>
                </a:extLst>
              </a:tr>
              <a:tr h="370840">
                <a:tc>
                  <a:txBody>
                    <a:bodyPr/>
                    <a:lstStyle/>
                    <a:p>
                      <a:pPr marL="0" marR="0" algn="ctr">
                        <a:spcBef>
                          <a:spcPts val="0"/>
                        </a:spcBef>
                        <a:spcAft>
                          <a:spcPts val="0"/>
                        </a:spcAft>
                      </a:pPr>
                      <a:r>
                        <a:rPr lang="en-US" sz="2400" dirty="0">
                          <a:effectLst/>
                        </a:rPr>
                        <a:t>Pneumonia/ influenza</a:t>
                      </a:r>
                      <a:endPar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Pneumonia/influenza</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Wound Infection/ </a:t>
                      </a:r>
                      <a:br>
                        <a:rPr lang="en-US" sz="2400" dirty="0">
                          <a:effectLst/>
                        </a:rPr>
                      </a:br>
                      <a:r>
                        <a:rPr lang="en-US" sz="2400" dirty="0">
                          <a:effectLst/>
                        </a:rPr>
                        <a:t>Necrotizing Fasciitis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636560"/>
                  </a:ext>
                </a:extLst>
              </a:tr>
              <a:tr h="685800">
                <a:tc>
                  <a:txBody>
                    <a:bodyPr/>
                    <a:lstStyle/>
                    <a:p>
                      <a:pPr marL="0" marR="0" algn="ctr">
                        <a:spcBef>
                          <a:spcPts val="0"/>
                        </a:spcBef>
                        <a:spcAft>
                          <a:spcPts val="0"/>
                        </a:spcAft>
                      </a:pPr>
                      <a:r>
                        <a:rPr lang="en-US" sz="2400" dirty="0">
                          <a:effectLst/>
                        </a:rPr>
                        <a:t>Pyelonephritis</a:t>
                      </a:r>
                      <a:endPar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Pyelonephritis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Mastitis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44138426"/>
                  </a:ext>
                </a:extLst>
              </a:tr>
              <a:tr h="370840">
                <a:tc>
                  <a:txBody>
                    <a:bodyPr/>
                    <a:lstStyle/>
                    <a:p>
                      <a:pPr marL="0" marR="0" algn="ctr">
                        <a:spcBef>
                          <a:spcPts val="0"/>
                        </a:spcBef>
                        <a:spcAft>
                          <a:spcPts val="0"/>
                        </a:spcAft>
                      </a:pPr>
                      <a:r>
                        <a:rPr lang="en-US" sz="2400" dirty="0">
                          <a:effectLst/>
                        </a:rPr>
                        <a:t>Appendicitis</a:t>
                      </a:r>
                      <a:endPar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Wound Infection/ </a:t>
                      </a:r>
                      <a:br>
                        <a:rPr lang="en-US" sz="2400" dirty="0">
                          <a:effectLst/>
                        </a:rPr>
                      </a:br>
                      <a:r>
                        <a:rPr lang="en-US" sz="2400" dirty="0">
                          <a:effectLst/>
                        </a:rPr>
                        <a:t>Necrotizing Fasciitis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Cholecystitis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4417148"/>
                  </a:ext>
                </a:extLst>
              </a:tr>
            </a:tbl>
          </a:graphicData>
        </a:graphic>
      </p:graphicFrame>
    </p:spTree>
    <p:extLst>
      <p:ext uri="{BB962C8B-B14F-4D97-AF65-F5344CB8AC3E}">
        <p14:creationId xmlns:p14="http://schemas.microsoft.com/office/powerpoint/2010/main" val="9182422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MQCC 3_31" val="iKHQlMwU"/>
  <p:tag name="ARTICULATE_PROJECT_CHECK" val="0"/>
  <p:tag name="TAG_BACKING_FORM_KEY" val="2427124-c:\users\janet\desktop\the power of active labor.module 3.hudls.2018.pptx"/>
  <p:tag name="ARTICULATE_PRESENTER_VERSION" val="8"/>
  <p:tag name="ARTICULATE_PROJECT_OPEN" val="0"/>
  <p:tag name="ARTICULATE_SLIDE_COUNT" val="1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MQCC 3_31">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MQCC Master Slide Set 2019_Widescreen" id="{459821F3-B5C0-5D49-952F-7B7A3DFD1695}" vid="{025AA908-4BE4-DE40-B346-A1F8EF35DBA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CMQCC 3_31</Template>
  <TotalTime>1734</TotalTime>
  <Words>4116</Words>
  <Application>Microsoft Macintosh PowerPoint</Application>
  <PresentationFormat>Widescreen</PresentationFormat>
  <Paragraphs>474</Paragraphs>
  <Slides>61</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0" baseType="lpstr">
      <vt:lpstr>Arial</vt:lpstr>
      <vt:lpstr>Courier New</vt:lpstr>
      <vt:lpstr>Roboto</vt:lpstr>
      <vt:lpstr>Stencil</vt:lpstr>
      <vt:lpstr>Symbol</vt:lpstr>
      <vt:lpstr>Times New Roman</vt:lpstr>
      <vt:lpstr>Wingdings</vt:lpstr>
      <vt:lpstr>CMQCC 3_31</vt:lpstr>
      <vt:lpstr>PowerPoint.Show.8</vt:lpstr>
      <vt:lpstr>Improving Diagnosis and Treatment of Maternal Sepsis</vt:lpstr>
      <vt:lpstr>Instructions</vt:lpstr>
      <vt:lpstr>Acknowledgements</vt:lpstr>
      <vt:lpstr>Learning Objectives:</vt:lpstr>
      <vt:lpstr>PowerPoint Presentation</vt:lpstr>
      <vt:lpstr>PowerPoint Presentation</vt:lpstr>
      <vt:lpstr>Introduction  </vt:lpstr>
      <vt:lpstr>PowerPoint Presentation</vt:lpstr>
      <vt:lpstr>Leading Causes of Maternal Sepsis</vt:lpstr>
      <vt:lpstr>Key Clinical Pearl</vt:lpstr>
      <vt:lpstr>Introduction</vt:lpstr>
      <vt:lpstr>Definitions: 2016 Surviving Sepsis Guidelines</vt:lpstr>
      <vt:lpstr>PowerPoint Presentation</vt:lpstr>
      <vt:lpstr>PowerPoint Presentation</vt:lpstr>
      <vt:lpstr>PART I: Screening and Diagnosis: Key Principles</vt:lpstr>
      <vt:lpstr>CMQCC Diagnosis of Maternal Sepsis: A Two-Step Approach</vt:lpstr>
      <vt:lpstr>Pregnancy adjusted vital signs</vt:lpstr>
      <vt:lpstr>PowerPoint Presentation</vt:lpstr>
      <vt:lpstr>Initial Sepsis Screen (Step 1)</vt:lpstr>
      <vt:lpstr>Confirmation of Sepsis: Step 2</vt:lpstr>
      <vt:lpstr>Step 2: Criteria for end organ injury</vt:lpstr>
      <vt:lpstr>Confirmation of  Sepsis Evaluation: Step 2</vt:lpstr>
      <vt:lpstr>Performance of Two-Step System for Diagnosis of Maternal Sepsis (data extracted from clinical practice data sets, not formal research studies)</vt:lpstr>
      <vt:lpstr>Advantages of Two-Step Approach</vt:lpstr>
      <vt:lpstr>Key Clinical Pearls</vt:lpstr>
      <vt:lpstr>PowerPoint Presentation</vt:lpstr>
      <vt:lpstr>Part II: Assessment and Treatment of Maternal Sepsis: Care Bundles:  Key Principles</vt:lpstr>
      <vt:lpstr>Sepsis = Screen positive with end organ injury First steps</vt:lpstr>
      <vt:lpstr>Monitoring Recommendations Following a Positive Step 1 Initial Sepsis Screen</vt:lpstr>
      <vt:lpstr>Assessment and Treatment: Cultures</vt:lpstr>
      <vt:lpstr>Assessment and Treatment: Cultures (cont)</vt:lpstr>
      <vt:lpstr>Assessment and Treatment: Fluid Management</vt:lpstr>
      <vt:lpstr>Assessment and Treatment: Escalation of Care</vt:lpstr>
      <vt:lpstr>Rapid Response Team (RRT)</vt:lpstr>
      <vt:lpstr>Escalation of Care: Transfer to ICU</vt:lpstr>
      <vt:lpstr>Additional Considerations for Pregnant Women with Sepsis</vt:lpstr>
      <vt:lpstr>PowerPoint Presentation</vt:lpstr>
      <vt:lpstr>Part III: Assessment and Treatment: Antibiotics and Source Control: Key Principles</vt:lpstr>
      <vt:lpstr>Assessment and Treatment: Antibiotics</vt:lpstr>
      <vt:lpstr>Assessment and Treatment: Antibiotics (cont)</vt:lpstr>
      <vt:lpstr>Key Clinical Pearl</vt:lpstr>
      <vt:lpstr>Antibiotic Regimen by Condition (See full recommendations in Toolkit)</vt:lpstr>
      <vt:lpstr>Antibiotic regimens by source of infection</vt:lpstr>
      <vt:lpstr>Antibiotics and Source Control</vt:lpstr>
      <vt:lpstr>Source control (cont)</vt:lpstr>
      <vt:lpstr>PowerPoint Presentation</vt:lpstr>
      <vt:lpstr>PART IV: Obstetric Considerations: Key Principles</vt:lpstr>
      <vt:lpstr>Obstetric Considerations: Indications for delivery</vt:lpstr>
      <vt:lpstr>Obstetric Considerations: Septic Shock patients</vt:lpstr>
      <vt:lpstr>PowerPoint Presentation</vt:lpstr>
      <vt:lpstr>Part V: Discharge Education: Key Principles</vt:lpstr>
      <vt:lpstr>Key Clinical Pearls Summary</vt:lpstr>
      <vt:lpstr>Key Clinical Pearls Summary</vt:lpstr>
      <vt:lpstr>PowerPoint Presentation</vt:lpstr>
      <vt:lpstr>Case Presentation #1:</vt:lpstr>
      <vt:lpstr>Case #1 (cont)</vt:lpstr>
      <vt:lpstr>Case #1 (cont)</vt:lpstr>
      <vt:lpstr>Case #1 (cont)</vt:lpstr>
      <vt:lpstr>Case #1: Lessons Learned</vt:lpstr>
      <vt:lpstr>Appendices to Toolkit</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Diagnosis and Treatment of Maternal Sepsis</dc:title>
  <dc:creator>Valerie Cape</dc:creator>
  <cp:lastModifiedBy>Valerie Cape</cp:lastModifiedBy>
  <cp:revision>121</cp:revision>
  <cp:lastPrinted>2020-01-23T05:43:04Z</cp:lastPrinted>
  <dcterms:created xsi:type="dcterms:W3CDTF">2019-10-23T21:15:29Z</dcterms:created>
  <dcterms:modified xsi:type="dcterms:W3CDTF">2020-01-23T21:40:12Z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Small CMQCC Slide Master 5_2_17 (5)</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AE0C6551-6164-4CC8-8327-3E8ABECF1A30</vt:lpwstr>
  </property>
  <property fmtid="{D5CDD505-2E9C-101B-9397-08002B2CF9AE}" pid="6" name="ArticulateProjectFull">
    <vt:lpwstr>C:\Users\Janet\Desktop\Peanut Balls and Labor Support.Module 5.HUDLS.2018.ppta</vt:lpwstr>
  </property>
</Properties>
</file>