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9"/>
  </p:notesMasterIdLst>
  <p:handoutMasterIdLst>
    <p:handoutMasterId r:id="rId90"/>
  </p:handoutMasterIdLst>
  <p:sldIdLst>
    <p:sldId id="451" r:id="rId2"/>
    <p:sldId id="585" r:id="rId3"/>
    <p:sldId id="548" r:id="rId4"/>
    <p:sldId id="550" r:id="rId5"/>
    <p:sldId id="460" r:id="rId6"/>
    <p:sldId id="628" r:id="rId7"/>
    <p:sldId id="586" r:id="rId8"/>
    <p:sldId id="461" r:id="rId9"/>
    <p:sldId id="623" r:id="rId10"/>
    <p:sldId id="626" r:id="rId11"/>
    <p:sldId id="627" r:id="rId12"/>
    <p:sldId id="551" r:id="rId13"/>
    <p:sldId id="552" r:id="rId14"/>
    <p:sldId id="553" r:id="rId15"/>
    <p:sldId id="466" r:id="rId16"/>
    <p:sldId id="469" r:id="rId17"/>
    <p:sldId id="470" r:id="rId18"/>
    <p:sldId id="625" r:id="rId19"/>
    <p:sldId id="556" r:id="rId20"/>
    <p:sldId id="557" r:id="rId21"/>
    <p:sldId id="622" r:id="rId22"/>
    <p:sldId id="476" r:id="rId23"/>
    <p:sldId id="559" r:id="rId24"/>
    <p:sldId id="591" r:id="rId25"/>
    <p:sldId id="564" r:id="rId26"/>
    <p:sldId id="479" r:id="rId27"/>
    <p:sldId id="480" r:id="rId28"/>
    <p:sldId id="565" r:id="rId29"/>
    <p:sldId id="566" r:id="rId30"/>
    <p:sldId id="624" r:id="rId31"/>
    <p:sldId id="485" r:id="rId32"/>
    <p:sldId id="592" r:id="rId33"/>
    <p:sldId id="487" r:id="rId34"/>
    <p:sldId id="567" r:id="rId35"/>
    <p:sldId id="568" r:id="rId36"/>
    <p:sldId id="569" r:id="rId37"/>
    <p:sldId id="492" r:id="rId38"/>
    <p:sldId id="493" r:id="rId39"/>
    <p:sldId id="617" r:id="rId40"/>
    <p:sldId id="570" r:id="rId41"/>
    <p:sldId id="495" r:id="rId42"/>
    <p:sldId id="593" r:id="rId43"/>
    <p:sldId id="572" r:id="rId44"/>
    <p:sldId id="595" r:id="rId45"/>
    <p:sldId id="596" r:id="rId46"/>
    <p:sldId id="597" r:id="rId47"/>
    <p:sldId id="598" r:id="rId48"/>
    <p:sldId id="599" r:id="rId49"/>
    <p:sldId id="600" r:id="rId50"/>
    <p:sldId id="601" r:id="rId51"/>
    <p:sldId id="602" r:id="rId52"/>
    <p:sldId id="576" r:id="rId53"/>
    <p:sldId id="604" r:id="rId54"/>
    <p:sldId id="505" r:id="rId55"/>
    <p:sldId id="607" r:id="rId56"/>
    <p:sldId id="608" r:id="rId57"/>
    <p:sldId id="512" r:id="rId58"/>
    <p:sldId id="579" r:id="rId59"/>
    <p:sldId id="610" r:id="rId60"/>
    <p:sldId id="518" r:id="rId61"/>
    <p:sldId id="611" r:id="rId62"/>
    <p:sldId id="612" r:id="rId63"/>
    <p:sldId id="613" r:id="rId64"/>
    <p:sldId id="614" r:id="rId65"/>
    <p:sldId id="615" r:id="rId66"/>
    <p:sldId id="616" r:id="rId67"/>
    <p:sldId id="524" r:id="rId68"/>
    <p:sldId id="525" r:id="rId69"/>
    <p:sldId id="526" r:id="rId70"/>
    <p:sldId id="528" r:id="rId71"/>
    <p:sldId id="583" r:id="rId72"/>
    <p:sldId id="530" r:id="rId73"/>
    <p:sldId id="532" r:id="rId74"/>
    <p:sldId id="533" r:id="rId75"/>
    <p:sldId id="534" r:id="rId76"/>
    <p:sldId id="535" r:id="rId77"/>
    <p:sldId id="537" r:id="rId78"/>
    <p:sldId id="538" r:id="rId79"/>
    <p:sldId id="584" r:id="rId80"/>
    <p:sldId id="540" r:id="rId81"/>
    <p:sldId id="541" r:id="rId82"/>
    <p:sldId id="618" r:id="rId83"/>
    <p:sldId id="619" r:id="rId84"/>
    <p:sldId id="620" r:id="rId85"/>
    <p:sldId id="621" r:id="rId86"/>
    <p:sldId id="546" r:id="rId87"/>
    <p:sldId id="547"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DA0"/>
    <a:srgbClr val="FF7167"/>
    <a:srgbClr val="FA8443"/>
    <a:srgbClr val="F5A14A"/>
    <a:srgbClr val="F27750"/>
    <a:srgbClr val="F36C27"/>
    <a:srgbClr val="F28350"/>
    <a:srgbClr val="F25D3E"/>
    <a:srgbClr val="F17F44"/>
    <a:srgbClr val="FA6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4" autoAdjust="0"/>
    <p:restoredTop sz="84009" autoAdjust="0"/>
  </p:normalViewPr>
  <p:slideViewPr>
    <p:cSldViewPr snapToGrid="0" snapToObjects="1">
      <p:cViewPr>
        <p:scale>
          <a:sx n="80" d="100"/>
          <a:sy n="80" d="100"/>
        </p:scale>
        <p:origin x="-1704" y="16"/>
      </p:cViewPr>
      <p:guideLst>
        <p:guide orient="horz" pos="2160"/>
        <p:guide pos="2880"/>
      </p:guideLst>
    </p:cSldViewPr>
  </p:slideViewPr>
  <p:notesTextViewPr>
    <p:cViewPr>
      <p:scale>
        <a:sx n="1" d="1"/>
        <a:sy n="1" d="1"/>
      </p:scale>
      <p:origin x="0" y="0"/>
    </p:cViewPr>
  </p:notesTextViewPr>
  <p:sorterViewPr>
    <p:cViewPr>
      <p:scale>
        <a:sx n="146" d="100"/>
        <a:sy n="146" d="100"/>
      </p:scale>
      <p:origin x="0" y="0"/>
    </p:cViewPr>
  </p:sorterViewPr>
  <p:notesViewPr>
    <p:cSldViewPr snapToGrid="0" snapToObjects="1">
      <p:cViewPr varScale="1">
        <p:scale>
          <a:sx n="60" d="100"/>
          <a:sy n="60" d="100"/>
        </p:scale>
        <p:origin x="-33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elliottsMacBookAir:Desktop:Hoag%20early%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Pilot </a:t>
            </a:r>
            <a:r>
              <a:rPr lang="en-US" sz="2400" baseline="0" dirty="0" smtClean="0"/>
              <a:t>Hospital: PBGH / RWJ CS </a:t>
            </a:r>
            <a:r>
              <a:rPr lang="en-US" sz="2400" baseline="0" dirty="0"/>
              <a:t>Collaborative</a:t>
            </a:r>
            <a:endParaRPr lang="en-US" sz="2400" dirty="0"/>
          </a:p>
        </c:rich>
      </c:tx>
      <c:layout>
        <c:manualLayout>
          <c:xMode val="edge"/>
          <c:yMode val="edge"/>
          <c:x val="0.126350287295169"/>
          <c:y val="0.101692720395245"/>
        </c:manualLayout>
      </c:layout>
      <c:overlay val="0"/>
    </c:title>
    <c:autoTitleDeleted val="0"/>
    <c:plotArea>
      <c:layout>
        <c:manualLayout>
          <c:layoutTarget val="inner"/>
          <c:xMode val="edge"/>
          <c:yMode val="edge"/>
          <c:x val="0.119770009518041"/>
          <c:y val="0.224583439166878"/>
          <c:w val="0.824674396469672"/>
          <c:h val="0.684021039708746"/>
        </c:manualLayout>
      </c:layout>
      <c:lineChart>
        <c:grouping val="standard"/>
        <c:varyColors val="0"/>
        <c:ser>
          <c:idx val="0"/>
          <c:order val="0"/>
          <c:tx>
            <c:strRef>
              <c:f>Sheet1!$B$1</c:f>
              <c:strCache>
                <c:ptCount val="1"/>
                <c:pt idx="0">
                  <c:v>NTSV CS Rate</c:v>
                </c:pt>
              </c:strCache>
            </c:strRef>
          </c:tx>
          <c:spPr>
            <a:ln w="63500"/>
          </c:spPr>
          <c:dLbls>
            <c:numFmt formatCode="0.0%" sourceLinked="0"/>
            <c:spPr>
              <a:noFill/>
              <a:ln>
                <a:noFill/>
              </a:ln>
              <a:effectLst/>
            </c:spPr>
            <c:txPr>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2011.0</c:v>
                </c:pt>
                <c:pt idx="1">
                  <c:v>2012.0</c:v>
                </c:pt>
                <c:pt idx="2">
                  <c:v>2013.0</c:v>
                </c:pt>
                <c:pt idx="3" formatCode="mmm\-yy">
                  <c:v>41640.0</c:v>
                </c:pt>
                <c:pt idx="4" formatCode="mmm\-yy">
                  <c:v>41671.0</c:v>
                </c:pt>
                <c:pt idx="5" formatCode="mmm\-yy">
                  <c:v>41699.0</c:v>
                </c:pt>
                <c:pt idx="6" formatCode="mmm\-yy">
                  <c:v>41730.0</c:v>
                </c:pt>
                <c:pt idx="7" formatCode="mmm\-yy">
                  <c:v>41760.0</c:v>
                </c:pt>
              </c:numCache>
            </c:numRef>
          </c:cat>
          <c:val>
            <c:numRef>
              <c:f>Sheet1!$B$2:$B$9</c:f>
              <c:numCache>
                <c:formatCode>0.00%</c:formatCode>
                <c:ptCount val="8"/>
                <c:pt idx="0">
                  <c:v>0.329</c:v>
                </c:pt>
                <c:pt idx="1">
                  <c:v>0.336</c:v>
                </c:pt>
                <c:pt idx="2">
                  <c:v>0.312</c:v>
                </c:pt>
                <c:pt idx="3">
                  <c:v>0.318</c:v>
                </c:pt>
                <c:pt idx="4">
                  <c:v>0.283</c:v>
                </c:pt>
                <c:pt idx="5">
                  <c:v>0.243</c:v>
                </c:pt>
                <c:pt idx="6">
                  <c:v>0.25</c:v>
                </c:pt>
                <c:pt idx="7">
                  <c:v>0.234</c:v>
                </c:pt>
              </c:numCache>
            </c:numRef>
          </c:val>
          <c:smooth val="0"/>
        </c:ser>
        <c:dLbls>
          <c:showLegendKey val="0"/>
          <c:showVal val="1"/>
          <c:showCatName val="0"/>
          <c:showSerName val="0"/>
          <c:showPercent val="0"/>
          <c:showBubbleSize val="0"/>
        </c:dLbls>
        <c:marker val="1"/>
        <c:smooth val="0"/>
        <c:axId val="-2090915448"/>
        <c:axId val="-2090950856"/>
      </c:lineChart>
      <c:catAx>
        <c:axId val="-2090915448"/>
        <c:scaling>
          <c:orientation val="minMax"/>
        </c:scaling>
        <c:delete val="0"/>
        <c:axPos val="b"/>
        <c:numFmt formatCode="General" sourceLinked="1"/>
        <c:majorTickMark val="out"/>
        <c:minorTickMark val="none"/>
        <c:tickLblPos val="nextTo"/>
        <c:txPr>
          <a:bodyPr/>
          <a:lstStyle/>
          <a:p>
            <a:pPr>
              <a:defRPr sz="1600"/>
            </a:pPr>
            <a:endParaRPr lang="en-US"/>
          </a:p>
        </c:txPr>
        <c:crossAx val="-2090950856"/>
        <c:crossesAt val="0.0"/>
        <c:auto val="1"/>
        <c:lblAlgn val="ctr"/>
        <c:lblOffset val="100"/>
        <c:noMultiLvlLbl val="0"/>
      </c:catAx>
      <c:valAx>
        <c:axId val="-2090950856"/>
        <c:scaling>
          <c:orientation val="minMax"/>
          <c:max val="0.35"/>
          <c:min val="0.15"/>
        </c:scaling>
        <c:delete val="0"/>
        <c:axPos val="l"/>
        <c:majorGridlines/>
        <c:numFmt formatCode="0%" sourceLinked="0"/>
        <c:majorTickMark val="out"/>
        <c:minorTickMark val="none"/>
        <c:tickLblPos val="nextTo"/>
        <c:txPr>
          <a:bodyPr/>
          <a:lstStyle/>
          <a:p>
            <a:pPr>
              <a:defRPr sz="1600"/>
            </a:pPr>
            <a:endParaRPr lang="en-US"/>
          </a:p>
        </c:txPr>
        <c:crossAx val="-2090915448"/>
        <c:crosses val="autoZero"/>
        <c:crossBetween val="between"/>
        <c:majorUnit val="0.025"/>
      </c:valAx>
    </c:plotArea>
    <c:legend>
      <c:legendPos val="r"/>
      <c:layout>
        <c:manualLayout>
          <c:xMode val="edge"/>
          <c:yMode val="edge"/>
          <c:x val="0.62036615355513"/>
          <c:y val="0.266525204570017"/>
          <c:w val="0.286289348446829"/>
          <c:h val="0.0865949179933294"/>
        </c:manualLayout>
      </c:layout>
      <c:overlay val="0"/>
      <c:spPr>
        <a:solidFill>
          <a:schemeClr val="bg1"/>
        </a:solidFill>
        <a:ln w="28575" cmpd="sng">
          <a:solidFill>
            <a:schemeClr val="tx1"/>
          </a:solidFill>
        </a:ln>
      </c:spPr>
      <c:txPr>
        <a:bodyPr/>
        <a:lstStyle/>
        <a:p>
          <a:pPr>
            <a:defRPr sz="18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C1ED1B-4203-6A40-A9EF-C686B4AC47D4}" type="datetimeFigureOut">
              <a:rPr lang="en-US" smtClean="0"/>
              <a:t>5/9/17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10BF88-9456-484E-B459-5B5666FDB92A}" type="slidenum">
              <a:rPr lang="en-US" smtClean="0"/>
              <a:t>‹#›</a:t>
            </a:fld>
            <a:endParaRPr lang="en-US"/>
          </a:p>
        </p:txBody>
      </p:sp>
    </p:spTree>
    <p:extLst>
      <p:ext uri="{BB962C8B-B14F-4D97-AF65-F5344CB8AC3E}">
        <p14:creationId xmlns:p14="http://schemas.microsoft.com/office/powerpoint/2010/main" val="185342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00CFB-D4A9-634D-9338-B66BAD38BCFF}" type="datetimeFigureOut">
              <a:rPr lang="en-US" smtClean="0"/>
              <a:t>5/9/17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6EF4C-B408-F543-BFED-B66F0954479B}" type="slidenum">
              <a:rPr lang="en-US" smtClean="0"/>
              <a:t>‹#›</a:t>
            </a:fld>
            <a:endParaRPr lang="en-US"/>
          </a:p>
        </p:txBody>
      </p:sp>
    </p:spTree>
    <p:extLst>
      <p:ext uri="{BB962C8B-B14F-4D97-AF65-F5344CB8AC3E}">
        <p14:creationId xmlns:p14="http://schemas.microsoft.com/office/powerpoint/2010/main" val="14197476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pbgh.org/storage/documents/PBGH_C-Section_NTSV_Variation_Report_Oct_2015.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pbgh.org/storage/documents/TMC_Case_Study_Oct_2015.pdf"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pbgh.org/storage/documents/PBGH_C-Section_NTSV_Variation_Report_Oct_201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5265738" y="6657975"/>
            <a:ext cx="40290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3" tIns="46056" rIns="92113" bIns="46056" anchor="b"/>
          <a:lstStyle>
            <a:lvl1pPr defTabSz="920750">
              <a:defRPr sz="2400">
                <a:solidFill>
                  <a:schemeClr val="tx1"/>
                </a:solidFill>
                <a:latin typeface="Arial" charset="0"/>
                <a:ea typeface="ＭＳ Ｐゴシック" charset="-128"/>
              </a:defRPr>
            </a:lvl1pPr>
            <a:lvl2pPr marL="742950" indent="-285750" defTabSz="920750">
              <a:defRPr sz="2400">
                <a:solidFill>
                  <a:schemeClr val="tx1"/>
                </a:solidFill>
                <a:latin typeface="Arial" charset="0"/>
                <a:ea typeface="ＭＳ Ｐゴシック" charset="-128"/>
              </a:defRPr>
            </a:lvl2pPr>
            <a:lvl3pPr marL="1143000" indent="-228600" defTabSz="920750">
              <a:defRPr sz="2400">
                <a:solidFill>
                  <a:schemeClr val="tx1"/>
                </a:solidFill>
                <a:latin typeface="Arial" charset="0"/>
                <a:ea typeface="ＭＳ Ｐゴシック" charset="-128"/>
              </a:defRPr>
            </a:lvl3pPr>
            <a:lvl4pPr marL="1600200" indent="-228600" defTabSz="920750">
              <a:defRPr sz="2400">
                <a:solidFill>
                  <a:schemeClr val="tx1"/>
                </a:solidFill>
                <a:latin typeface="Arial" charset="0"/>
                <a:ea typeface="ＭＳ Ｐゴシック" charset="-128"/>
              </a:defRPr>
            </a:lvl4pPr>
            <a:lvl5pPr marL="2057400" indent="-228600" defTabSz="920750">
              <a:defRPr sz="2400">
                <a:solidFill>
                  <a:schemeClr val="tx1"/>
                </a:solidFill>
                <a:latin typeface="Arial" charset="0"/>
                <a:ea typeface="ＭＳ Ｐゴシック" charset="-128"/>
              </a:defRPr>
            </a:lvl5pPr>
            <a:lvl6pPr marL="2514600" indent="-228600" algn="ctr" defTabSz="920750"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defTabSz="920750"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defTabSz="920750"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defTabSz="920750" eaLnBrk="0" fontAlgn="base" hangingPunct="0">
              <a:spcBef>
                <a:spcPct val="0"/>
              </a:spcBef>
              <a:spcAft>
                <a:spcPct val="0"/>
              </a:spcAft>
              <a:defRPr sz="2400">
                <a:solidFill>
                  <a:schemeClr val="tx1"/>
                </a:solidFill>
                <a:latin typeface="Arial" charset="0"/>
                <a:ea typeface="ＭＳ Ｐゴシック" charset="-128"/>
              </a:defRPr>
            </a:lvl9pPr>
          </a:lstStyle>
          <a:p>
            <a:pPr algn="r"/>
            <a:fld id="{D4F4FB8C-99E8-C341-B41A-2EEFAE374AA3}" type="slidenum">
              <a:rPr lang="en-US" altLang="en-US" sz="1200">
                <a:solidFill>
                  <a:srgbClr val="000000"/>
                </a:solidFill>
              </a:rPr>
              <a:pPr algn="r"/>
              <a:t>1</a:t>
            </a:fld>
            <a:endParaRPr lang="en-US" altLang="en-US" sz="1200">
              <a:solidFill>
                <a:srgbClr val="000000"/>
              </a:solidFill>
            </a:endParaRPr>
          </a:p>
        </p:txBody>
      </p:sp>
      <p:sp>
        <p:nvSpPr>
          <p:cNvPr id="38914" name="Rectangle 2"/>
          <p:cNvSpPr>
            <a:spLocks noGrp="1" noRot="1" noChangeAspect="1" noChangeArrowheads="1" noTextEdit="1"/>
          </p:cNvSpPr>
          <p:nvPr>
            <p:ph type="sldImg"/>
          </p:nvPr>
        </p:nvSpPr>
        <p:spPr>
          <a:xfrm>
            <a:off x="1371600" y="1143000"/>
            <a:ext cx="4114800" cy="3086100"/>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8248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2800" dirty="0" smtClean="0"/>
              <a:t>As previously</a:t>
            </a:r>
            <a:r>
              <a:rPr lang="en-US" sz="2800" baseline="0" dirty="0" smtClean="0"/>
              <a:t> </a:t>
            </a:r>
            <a:r>
              <a:rPr lang="en-US" sz="2800" baseline="0" smtClean="0"/>
              <a:t>stated, </a:t>
            </a:r>
            <a:r>
              <a:rPr lang="en-US" sz="2800" smtClean="0"/>
              <a:t>NTSV </a:t>
            </a:r>
            <a:r>
              <a:rPr lang="en-US" sz="2800" dirty="0" smtClean="0"/>
              <a:t>CS measure is already risk stratified in that term, singleton, vertex </a:t>
            </a:r>
            <a:r>
              <a:rPr lang="en-US" sz="2500" dirty="0" smtClean="0"/>
              <a:t>removes many common high risk conditions that vary among hospitals. However</a:t>
            </a:r>
            <a:r>
              <a:rPr lang="en-US" sz="2500" baseline="0" dirty="0" smtClean="0"/>
              <a:t>, </a:t>
            </a:r>
            <a:r>
              <a:rPr lang="en-US" sz="2800" baseline="0" dirty="0" smtClean="0"/>
              <a:t>t</a:t>
            </a:r>
            <a:r>
              <a:rPr lang="en-US" sz="2800" dirty="0" smtClean="0"/>
              <a:t>he only population that the NTSV</a:t>
            </a:r>
            <a:r>
              <a:rPr lang="en-US" sz="2800" baseline="0" dirty="0" smtClean="0"/>
              <a:t> measures does not adequately adjust for risk</a:t>
            </a:r>
            <a:r>
              <a:rPr lang="en-US" sz="2800" dirty="0" smtClean="0"/>
              <a:t> is for</a:t>
            </a:r>
            <a:r>
              <a:rPr lang="en-US" sz="2800" baseline="0" dirty="0" smtClean="0"/>
              <a:t> </a:t>
            </a:r>
            <a:r>
              <a:rPr lang="en-US" sz="2800" dirty="0" smtClean="0"/>
              <a:t>African-America</a:t>
            </a:r>
            <a:r>
              <a:rPr lang="en-US" sz="2800" baseline="0" dirty="0" smtClean="0"/>
              <a:t>n women, who continue to have higher NTSV cesarean rates. But, keep in mind that these higher rates persist even after controlling for certain medical and social factors, pointing again to provider attributes playing a role in the variation of rates; also</a:t>
            </a:r>
            <a:r>
              <a:rPr lang="en-US" sz="2800" dirty="0" smtClean="0"/>
              <a:t> remember that until 20 years ago, African</a:t>
            </a:r>
            <a:r>
              <a:rPr lang="en-US" sz="2800" baseline="0" dirty="0" smtClean="0"/>
              <a:t> </a:t>
            </a:r>
            <a:r>
              <a:rPr lang="en-US" sz="2800" dirty="0" smtClean="0"/>
              <a:t>American women always had lower CS rates than whites</a:t>
            </a:r>
            <a:r>
              <a:rPr lang="en-US" sz="2800" baseline="0" dirty="0" smtClean="0"/>
              <a:t>. Furthermore,</a:t>
            </a:r>
            <a:r>
              <a:rPr lang="en-US" sz="2800" dirty="0" smtClean="0"/>
              <a:t> rates for African American vary greatly from hospital</a:t>
            </a:r>
            <a:r>
              <a:rPr lang="en-US" sz="2800" baseline="0" dirty="0" smtClean="0"/>
              <a:t> to hospital, again pointing to an opportunity for improvement.</a:t>
            </a:r>
          </a:p>
          <a:p>
            <a:pPr marL="228600" indent="-228600"/>
            <a:endParaRPr lang="en-US" sz="2800" baseline="0" dirty="0" smtClean="0"/>
          </a:p>
          <a:p>
            <a:pPr marL="228600" indent="-228600"/>
            <a:r>
              <a:rPr lang="en-US" sz="2800" baseline="0" dirty="0" smtClean="0"/>
              <a:t>It is important to understand the difference between risks for an individual patient and the accumulated risk for a hospital. </a:t>
            </a:r>
            <a:r>
              <a:rPr lang="en-US" sz="2800" dirty="0" smtClean="0"/>
              <a:t>Age and BMI clearly impact an individual’s CS risk</a:t>
            </a:r>
          </a:p>
          <a:p>
            <a:pPr marL="228600" indent="-228600"/>
            <a:r>
              <a:rPr lang="en-US" sz="2800" dirty="0" smtClean="0"/>
              <a:t>Hospital populations of nulliparous women tend to be either older and thinner  OR younger and heavier.</a:t>
            </a:r>
            <a:r>
              <a:rPr lang="en-US" sz="2800" baseline="0" dirty="0" smtClean="0"/>
              <a:t>  </a:t>
            </a:r>
            <a:r>
              <a:rPr lang="en-US" sz="2500" dirty="0" smtClean="0"/>
              <a:t>Adjusting with logistic analysis</a:t>
            </a:r>
            <a:r>
              <a:rPr lang="en-US" sz="2500" baseline="0" dirty="0" smtClean="0"/>
              <a:t> </a:t>
            </a:r>
            <a:r>
              <a:rPr lang="en-US" sz="2500" dirty="0" smtClean="0"/>
              <a:t>for both </a:t>
            </a:r>
            <a:r>
              <a:rPr lang="en-US" sz="2500" u="sng" dirty="0" smtClean="0"/>
              <a:t>together</a:t>
            </a:r>
            <a:r>
              <a:rPr lang="en-US" sz="2500" dirty="0" smtClean="0"/>
              <a:t> leads to minimal change in the </a:t>
            </a:r>
          </a:p>
          <a:p>
            <a:pPr marL="228600" indent="-228600"/>
            <a:r>
              <a:rPr lang="en-US" sz="2500" dirty="0" smtClean="0"/>
              <a:t>Adjusted</a:t>
            </a:r>
            <a:r>
              <a:rPr lang="en-US" sz="2500" baseline="0" dirty="0" smtClean="0"/>
              <a:t> </a:t>
            </a:r>
            <a:r>
              <a:rPr lang="en-US" sz="2500" dirty="0" smtClean="0"/>
              <a:t>NTSV CS rate at the </a:t>
            </a:r>
            <a:r>
              <a:rPr lang="en-US" sz="2500" u="sng" dirty="0" smtClean="0"/>
              <a:t>hospital</a:t>
            </a:r>
            <a:r>
              <a:rPr lang="en-US" sz="2500" dirty="0" smtClean="0"/>
              <a:t> level.  +/-&lt;2% points in</a:t>
            </a:r>
            <a:r>
              <a:rPr lang="en-US" sz="2500" baseline="0" dirty="0" smtClean="0"/>
              <a:t> most.  Only 6/251 hospitals moved form higher than 23.9% to below, and they were all &lt;26% to start.</a:t>
            </a:r>
          </a:p>
          <a:p>
            <a:pPr marL="228600" indent="-228600"/>
            <a:endParaRPr lang="en-US" sz="2500" baseline="0" dirty="0" smtClean="0"/>
          </a:p>
          <a:p>
            <a:pPr marL="228600" indent="-228600"/>
            <a:r>
              <a:rPr lang="en-US" sz="2500" baseline="0" dirty="0" smtClean="0"/>
              <a:t>The CMQCC Maternal Data Center now shows both unadjusted and adjusted rates for those who are interested.</a:t>
            </a:r>
          </a:p>
          <a:p>
            <a:pPr marL="228600" indent="-228600"/>
            <a:endParaRPr lang="en-US" sz="2500" baseline="0" dirty="0" smtClean="0"/>
          </a:p>
          <a:p>
            <a:pPr marL="228600" indent="-228600"/>
            <a:r>
              <a:rPr lang="en-US" sz="2500" baseline="0" dirty="0" smtClean="0"/>
              <a:t>In addition, both age and BMI effects vary greatly from hospital to hospital (and even physician to physician) suggesting that there is an important part of the risk that is provider driven rather</a:t>
            </a:r>
          </a:p>
          <a:p>
            <a:pPr marL="228600" indent="-228600"/>
            <a:r>
              <a:rPr lang="en-US" sz="2500" baseline="0" dirty="0" smtClean="0"/>
              <a:t>than inherent in the patient factor.</a:t>
            </a:r>
            <a:endParaRPr lang="en-US" sz="2500" dirty="0" smtClean="0"/>
          </a:p>
          <a:p>
            <a:pPr marL="571500" lvl="1" indent="-228600"/>
            <a:endParaRPr lang="en-US" sz="2500" dirty="0" smtClean="0"/>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10</a:t>
            </a:fld>
            <a:endParaRPr lang="en-US"/>
          </a:p>
        </p:txBody>
      </p:sp>
    </p:spTree>
    <p:extLst>
      <p:ext uri="{BB962C8B-B14F-4D97-AF65-F5344CB8AC3E}">
        <p14:creationId xmlns:p14="http://schemas.microsoft.com/office/powerpoint/2010/main" val="2652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Lets explain this graphically.</a:t>
            </a:r>
          </a:p>
          <a:p>
            <a:endParaRPr lang="en-US" dirty="0" smtClean="0">
              <a:solidFill>
                <a:srgbClr val="FF0000"/>
              </a:solidFill>
            </a:endParaRPr>
          </a:p>
          <a:p>
            <a:r>
              <a:rPr lang="en-US" dirty="0" smtClean="0">
                <a:solidFill>
                  <a:srgbClr val="FF0000"/>
                </a:solidFill>
              </a:rPr>
              <a:t>This slide shows</a:t>
            </a:r>
            <a:r>
              <a:rPr lang="en-US" baseline="0" dirty="0" smtClean="0">
                <a:solidFill>
                  <a:srgbClr val="FF0000"/>
                </a:solidFill>
              </a:rPr>
              <a:t> the relationship seen among hospitals for their proportion of obesity (BMI&gt;30) on the x-axis and the proportion of older moms (Maternal Age &gt;35) on the Y axis.</a:t>
            </a:r>
          </a:p>
          <a:p>
            <a:r>
              <a:rPr lang="en-US" baseline="0" dirty="0" smtClean="0">
                <a:solidFill>
                  <a:srgbClr val="FF0000"/>
                </a:solidFill>
              </a:rPr>
              <a:t>Note that there are no hospitals with both high rates of high maternal age and high rates of high BMI. Conversely, there is only one hospital that has low BMI and low rates of high maternal age.  We would all love to practice there!!</a:t>
            </a:r>
          </a:p>
          <a:p>
            <a:endParaRPr lang="en-US" baseline="0" dirty="0" smtClean="0">
              <a:solidFill>
                <a:srgbClr val="FF0000"/>
              </a:solidFill>
            </a:endParaRPr>
          </a:p>
          <a:p>
            <a:r>
              <a:rPr lang="en-US" dirty="0" smtClean="0">
                <a:solidFill>
                  <a:srgbClr val="FF0000"/>
                </a:solidFill>
              </a:rPr>
              <a:t>Hospitals with high NTSV rates (&gt;35%) are shown in red dots and hospitals with lower</a:t>
            </a:r>
            <a:r>
              <a:rPr lang="en-US" baseline="0" dirty="0" smtClean="0">
                <a:solidFill>
                  <a:srgbClr val="FF0000"/>
                </a:solidFill>
              </a:rPr>
              <a:t> rates (&lt;25%) are shown with green dots. Note that there are red dots among all ratios of High Age and High BMI. But also note that for every red dot there are several adjacent green dots that have the same ratio of high Age and High BMI, strongly indicating that it is NOT the age and BMI that is driving the high CS rate.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11</a:t>
            </a:fld>
            <a:endParaRPr lang="en-US"/>
          </a:p>
        </p:txBody>
      </p:sp>
    </p:spTree>
    <p:extLst>
      <p:ext uri="{BB962C8B-B14F-4D97-AF65-F5344CB8AC3E}">
        <p14:creationId xmlns:p14="http://schemas.microsoft.com/office/powerpoint/2010/main" val="192330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back comparing</a:t>
            </a:r>
            <a:r>
              <a:rPr lang="en-US" baseline="0" dirty="0" smtClean="0"/>
              <a:t> NTSV cesarean rates between facilities, on this graph e</a:t>
            </a:r>
            <a:r>
              <a:rPr lang="en-US" dirty="0" smtClean="0"/>
              <a:t>ach column represents a single California maternity hospital. As you can see, </a:t>
            </a:r>
            <a:r>
              <a:rPr lang="en-US" u="sng" dirty="0" smtClean="0"/>
              <a:t>even after adjusting</a:t>
            </a:r>
            <a:r>
              <a:rPr lang="en-US" u="sng" baseline="0" dirty="0" smtClean="0"/>
              <a:t> for NTSV</a:t>
            </a:r>
            <a:r>
              <a:rPr lang="en-US" baseline="0" dirty="0" smtClean="0"/>
              <a:t>, </a:t>
            </a:r>
            <a:r>
              <a:rPr lang="en-US" dirty="0" smtClean="0">
                <a:latin typeface="Arial"/>
                <a:ea typeface="ＭＳ Ｐゴシック" charset="0"/>
                <a:cs typeface="Arial"/>
              </a:rPr>
              <a:t>large variation still exists between hospitals,</a:t>
            </a:r>
            <a:r>
              <a:rPr lang="en-US" baseline="0" dirty="0" smtClean="0">
                <a:latin typeface="Arial"/>
                <a:ea typeface="ＭＳ Ｐゴシック" charset="0"/>
                <a:cs typeface="Arial"/>
              </a:rPr>
              <a:t> with a range of 12-70%</a:t>
            </a:r>
          </a:p>
          <a:p>
            <a:endParaRPr lang="en-US" dirty="0" smtClean="0">
              <a:latin typeface="Arial"/>
              <a:ea typeface="ＭＳ Ｐゴシック" charset="0"/>
              <a:cs typeface="Arial"/>
            </a:endParaRPr>
          </a:p>
          <a:p>
            <a:r>
              <a:rPr lang="en-US" dirty="0" smtClean="0">
                <a:latin typeface="Arial"/>
                <a:ea typeface="ＭＳ Ｐゴシック" charset="0"/>
                <a:cs typeface="Arial"/>
              </a:rPr>
              <a:t>Variation in rates exists between regions, hospitals, and</a:t>
            </a:r>
            <a:r>
              <a:rPr lang="en-US" baseline="0" dirty="0" smtClean="0">
                <a:latin typeface="Arial"/>
                <a:ea typeface="ＭＳ Ｐゴシック" charset="0"/>
                <a:cs typeface="Arial"/>
              </a:rPr>
              <a:t> </a:t>
            </a:r>
            <a:r>
              <a:rPr lang="en-US" dirty="0" smtClean="0">
                <a:latin typeface="Arial"/>
                <a:ea typeface="ＭＳ Ｐゴシック" charset="0"/>
                <a:cs typeface="Arial"/>
              </a:rPr>
              <a:t>providers. It also exists between “like” facilities with a similar mix of patients and</a:t>
            </a:r>
            <a:r>
              <a:rPr lang="en-US" baseline="0" dirty="0" smtClean="0">
                <a:latin typeface="Arial"/>
                <a:ea typeface="ＭＳ Ｐゴシック" charset="0"/>
                <a:cs typeface="Arial"/>
              </a:rPr>
              <a:t> between providers at the same facility with the same case mix</a:t>
            </a:r>
            <a:r>
              <a:rPr lang="en-US" dirty="0" smtClean="0">
                <a:latin typeface="Arial"/>
                <a:ea typeface="ＭＳ Ｐゴシック" charset="0"/>
                <a:cs typeface="Arial"/>
              </a:rPr>
              <a:t>. This unexplained, within-group variation tells us that patient risk level is not driving cesarean rates. Rather, practice style, the overall culture of the labor and delivery environment, and clinical training and decision making are likely at play. </a:t>
            </a:r>
            <a:r>
              <a:rPr lang="en-US" baseline="0" dirty="0" smtClean="0">
                <a:latin typeface="Arial"/>
                <a:ea typeface="ＭＳ Ｐゴシック" charset="0"/>
                <a:cs typeface="Arial"/>
              </a:rPr>
              <a:t> Such a large variation means improvement is possible.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12</a:t>
            </a:fld>
            <a:endParaRPr lang="en-US"/>
          </a:p>
        </p:txBody>
      </p:sp>
    </p:spTree>
    <p:extLst>
      <p:ext uri="{BB962C8B-B14F-4D97-AF65-F5344CB8AC3E}">
        <p14:creationId xmlns:p14="http://schemas.microsoft.com/office/powerpoint/2010/main" val="198412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So where can we</a:t>
            </a:r>
            <a:r>
              <a:rPr lang="en-US" baseline="0" dirty="0" smtClean="0">
                <a:latin typeface="Arial"/>
                <a:cs typeface="Arial"/>
              </a:rPr>
              <a:t> focus our improvement efforts? </a:t>
            </a:r>
          </a:p>
          <a:p>
            <a:endParaRPr lang="en-US"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a:cs typeface="Arial"/>
              </a:rPr>
              <a:t>The indications that have driven the rise in cesarean are an increase in the diagnosis of labor complications such as failure to progress, and fetal intolerance of labor. 60% of the increase in primary cesarean are due to these two indications! It is not more breeches or more </a:t>
            </a:r>
            <a:r>
              <a:rPr lang="en-US" baseline="0" dirty="0" err="1" smtClean="0">
                <a:latin typeface="Arial"/>
                <a:cs typeface="Arial"/>
              </a:rPr>
              <a:t>previas</a:t>
            </a:r>
            <a:r>
              <a:rPr lang="en-US" baseline="0" dirty="0" smtClean="0">
                <a:latin typeface="Arial"/>
                <a:cs typeface="Arial"/>
              </a:rPr>
              <a:t>.  Even elective deliveries make a small contribution.</a:t>
            </a:r>
          </a:p>
          <a:p>
            <a:endParaRPr lang="en-US" baseline="0" dirty="0" smtClean="0">
              <a:latin typeface="Arial"/>
              <a:cs typeface="Arial"/>
            </a:endParaRPr>
          </a:p>
          <a:p>
            <a:endParaRPr lang="en-US" baseline="0" dirty="0" smtClean="0">
              <a:latin typeface="Arial"/>
              <a:cs typeface="Arial"/>
            </a:endParaRPr>
          </a:p>
          <a:p>
            <a:r>
              <a:rPr lang="en-US" dirty="0" smtClean="0">
                <a:latin typeface="Arial"/>
                <a:cs typeface="Arial"/>
              </a:rPr>
              <a:t>These</a:t>
            </a:r>
            <a:r>
              <a:rPr lang="en-US" baseline="0" dirty="0" smtClean="0">
                <a:latin typeface="Arial"/>
                <a:cs typeface="Arial"/>
              </a:rPr>
              <a:t> indications highlight: </a:t>
            </a:r>
          </a:p>
          <a:p>
            <a:pPr marL="221811" indent="-221811">
              <a:buAutoNum type="arabicPeriod"/>
            </a:pPr>
            <a:r>
              <a:rPr lang="en-US" baseline="0" dirty="0" smtClean="0">
                <a:latin typeface="Arial"/>
                <a:cs typeface="Arial"/>
              </a:rPr>
              <a:t>The</a:t>
            </a:r>
            <a:r>
              <a:rPr lang="en-US" dirty="0" smtClean="0">
                <a:latin typeface="Arial"/>
                <a:cs typeface="Arial"/>
              </a:rPr>
              <a:t> leading indicators </a:t>
            </a:r>
            <a:r>
              <a:rPr lang="en-US" baseline="0" dirty="0" smtClean="0">
                <a:latin typeface="Arial"/>
                <a:cs typeface="Arial"/>
              </a:rPr>
              <a:t>are provider-dependent diagnoses</a:t>
            </a:r>
            <a:r>
              <a:rPr lang="en-US" dirty="0" smtClean="0">
                <a:latin typeface="Arial"/>
                <a:cs typeface="Arial"/>
              </a:rPr>
              <a:t> (meaning</a:t>
            </a:r>
            <a:r>
              <a:rPr lang="en-US" baseline="0" dirty="0" smtClean="0">
                <a:latin typeface="Arial"/>
                <a:cs typeface="Arial"/>
              </a:rPr>
              <a:t> highly </a:t>
            </a:r>
            <a:r>
              <a:rPr lang="en-US" dirty="0" smtClean="0">
                <a:latin typeface="Arial"/>
                <a:cs typeface="Arial"/>
              </a:rPr>
              <a:t>dependent upon </a:t>
            </a:r>
            <a:r>
              <a:rPr lang="en-US" baseline="0" dirty="0" smtClean="0">
                <a:latin typeface="Arial"/>
                <a:cs typeface="Arial"/>
              </a:rPr>
              <a:t>provider discretion). Further solidifies that variation in cesarean rates is due in part to clinical decision making and culture of the unit.</a:t>
            </a:r>
          </a:p>
          <a:p>
            <a:pPr marL="221811" indent="-221811">
              <a:buAutoNum type="arabicPeriod"/>
            </a:pPr>
            <a:r>
              <a:rPr lang="en-US" baseline="0" dirty="0" smtClean="0">
                <a:latin typeface="Arial"/>
                <a:cs typeface="Arial"/>
              </a:rPr>
              <a:t>Also shows the need to improve labor support in order to improve labor progress and prevent dysfunctional labor. </a:t>
            </a:r>
            <a:endParaRPr lang="en-US" dirty="0" smtClean="0">
              <a:latin typeface="Arial"/>
              <a:cs typeface="Arial"/>
            </a:endParaRPr>
          </a:p>
          <a:p>
            <a:endParaRPr lang="en-US" dirty="0" smtClean="0">
              <a:latin typeface="Arial"/>
              <a:cs typeface="Arial"/>
            </a:endParaRPr>
          </a:p>
          <a:p>
            <a:r>
              <a:rPr lang="en-US" dirty="0" smtClean="0">
                <a:latin typeface="Arial"/>
                <a:cs typeface="Arial"/>
              </a:rPr>
              <a:t>A main focus of educational</a:t>
            </a:r>
            <a:r>
              <a:rPr lang="en-US" baseline="0" dirty="0" smtClean="0">
                <a:latin typeface="Arial"/>
                <a:cs typeface="Arial"/>
              </a:rPr>
              <a:t> efforts within your hospital should involve a variety of topics around labor management and labor support. These should include areas for both nursing and physician/providers.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13</a:t>
            </a:fld>
            <a:endParaRPr lang="en-US"/>
          </a:p>
        </p:txBody>
      </p:sp>
    </p:spTree>
    <p:extLst>
      <p:ext uri="{BB962C8B-B14F-4D97-AF65-F5344CB8AC3E}">
        <p14:creationId xmlns:p14="http://schemas.microsoft.com/office/powerpoint/2010/main" val="171093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Likewise, </a:t>
            </a:r>
            <a:r>
              <a:rPr lang="en-US" baseline="0" dirty="0" smtClean="0">
                <a:latin typeface="Arial"/>
                <a:cs typeface="Arial"/>
              </a:rPr>
              <a:t>the most common indicators</a:t>
            </a:r>
            <a:r>
              <a:rPr lang="en-US" dirty="0" smtClean="0">
                <a:latin typeface="Arial"/>
                <a:cs typeface="Arial"/>
              </a:rPr>
              <a:t> for cesarean (abnormal labor and fetal intolerance) account for the greatest</a:t>
            </a:r>
            <a:r>
              <a:rPr lang="en-US" baseline="0" dirty="0" smtClean="0">
                <a:latin typeface="Arial"/>
                <a:cs typeface="Arial"/>
              </a:rPr>
              <a:t> variation in rates </a:t>
            </a:r>
            <a:r>
              <a:rPr lang="en-US" dirty="0" smtClean="0">
                <a:latin typeface="Arial"/>
                <a:cs typeface="Arial"/>
              </a:rPr>
              <a:t>between hospitals. Again, these</a:t>
            </a:r>
            <a:r>
              <a:rPr lang="en-US" baseline="0" dirty="0" smtClean="0">
                <a:latin typeface="Arial"/>
                <a:cs typeface="Arial"/>
              </a:rPr>
              <a:t> diagnoses leave a lot to provider and nurse discretion, which means improvement in possible.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14</a:t>
            </a:fld>
            <a:endParaRPr lang="en-US"/>
          </a:p>
        </p:txBody>
      </p:sp>
    </p:spTree>
    <p:extLst>
      <p:ext uri="{BB962C8B-B14F-4D97-AF65-F5344CB8AC3E}">
        <p14:creationId xmlns:p14="http://schemas.microsoft.com/office/powerpoint/2010/main" val="30358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Finally,</a:t>
            </a:r>
            <a:r>
              <a:rPr lang="en-US" baseline="0" dirty="0" smtClean="0">
                <a:latin typeface="Arial"/>
                <a:cs typeface="Arial"/>
              </a:rPr>
              <a:t> the importance of focusing on the first birth cannot be understated. A woman who has a first birth cesarean has a 90% or greater chance of having subsequent cesareans. Similarly, a first birth vaginal delivery pretty much guarantees subsequent vaginal births. Protect the first birth!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15</a:t>
            </a:fld>
            <a:endParaRPr lang="en-US"/>
          </a:p>
        </p:txBody>
      </p:sp>
    </p:spTree>
    <p:extLst>
      <p:ext uri="{BB962C8B-B14F-4D97-AF65-F5344CB8AC3E}">
        <p14:creationId xmlns:p14="http://schemas.microsoft.com/office/powerpoint/2010/main" val="4043288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16</a:t>
            </a:fld>
            <a:endParaRPr lang="en-US"/>
          </a:p>
        </p:txBody>
      </p:sp>
    </p:spTree>
    <p:extLst>
      <p:ext uri="{BB962C8B-B14F-4D97-AF65-F5344CB8AC3E}">
        <p14:creationId xmlns:p14="http://schemas.microsoft.com/office/powerpoint/2010/main" val="1754247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a:cs typeface="Arial"/>
              </a:rPr>
              <a:t>Until</a:t>
            </a:r>
            <a:r>
              <a:rPr lang="en-US" baseline="0" dirty="0" smtClean="0">
                <a:solidFill>
                  <a:srgbClr val="000000"/>
                </a:solidFill>
                <a:latin typeface="Arial"/>
                <a:cs typeface="Arial"/>
              </a:rPr>
              <a:t> recently, there has been a </a:t>
            </a:r>
            <a:r>
              <a:rPr lang="en-US" dirty="0" smtClean="0">
                <a:solidFill>
                  <a:srgbClr val="000000"/>
                </a:solidFill>
                <a:latin typeface="Arial"/>
                <a:cs typeface="Arial"/>
              </a:rPr>
              <a:t>relentless rise in cesareans without baby or mother benefit.</a:t>
            </a:r>
            <a:r>
              <a:rPr lang="en-US" baseline="0" dirty="0" smtClean="0">
                <a:solidFill>
                  <a:srgbClr val="000000"/>
                </a:solidFill>
                <a:latin typeface="Arial"/>
                <a:cs typeface="Arial"/>
              </a:rPr>
              <a:t> </a:t>
            </a:r>
            <a:r>
              <a:rPr lang="en-US" dirty="0" smtClean="0">
                <a:solidFill>
                  <a:srgbClr val="000000"/>
                </a:solidFill>
                <a:latin typeface="Arial"/>
                <a:cs typeface="Arial"/>
              </a:rPr>
              <a:t>CP rates, neonatal seizures unchanged since 1980. Overall, no benefit for long-term urinary continence, and increased maternal and neonatal morbidity.</a:t>
            </a: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17</a:t>
            </a:fld>
            <a:endParaRPr lang="en-US"/>
          </a:p>
        </p:txBody>
      </p:sp>
    </p:spTree>
    <p:extLst>
      <p:ext uri="{BB962C8B-B14F-4D97-AF65-F5344CB8AC3E}">
        <p14:creationId xmlns:p14="http://schemas.microsoft.com/office/powerpoint/2010/main" val="182853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There was a sharp</a:t>
            </a:r>
            <a:r>
              <a:rPr lang="en-US" baseline="0" dirty="0" smtClean="0">
                <a:latin typeface="Arial"/>
                <a:cs typeface="Arial"/>
              </a:rPr>
              <a:t> increase in overall and NTSV cesareans starting in the late 90s until about 2010 (approximately a </a:t>
            </a:r>
            <a:r>
              <a:rPr lang="en-US" dirty="0" smtClean="0">
                <a:latin typeface="Arial"/>
                <a:cs typeface="Arial"/>
              </a:rPr>
              <a:t>50% increase in CS rates in</a:t>
            </a:r>
            <a:r>
              <a:rPr lang="en-US" baseline="0" dirty="0" smtClean="0">
                <a:latin typeface="Arial"/>
                <a:cs typeface="Arial"/>
              </a:rPr>
              <a:t> roughly a 10 year period). California, being the state with the most annual births, tends to mirror what is happening nationally, with cesareans making up a third of all births. Cesarean is now the most common hospital surgery in the US!</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18</a:t>
            </a:fld>
            <a:endParaRPr lang="en-US"/>
          </a:p>
        </p:txBody>
      </p:sp>
    </p:spTree>
    <p:extLst>
      <p:ext uri="{BB962C8B-B14F-4D97-AF65-F5344CB8AC3E}">
        <p14:creationId xmlns:p14="http://schemas.microsoft.com/office/powerpoint/2010/main" val="351424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Many of us are familiar with the acute risks of surgery</a:t>
            </a:r>
            <a:r>
              <a:rPr lang="en-US" baseline="0" dirty="0" smtClean="0">
                <a:latin typeface="Arial"/>
                <a:cs typeface="Arial"/>
              </a:rPr>
              <a:t>, such as increased pain and fatigue, hemorrhage, and clotting risks. Since the first cesarean is fairly commonplace, relatively quick to perform, and since these acute risks are rare, we don’t often think about the risk to later births. In fact it is the long term risks and risks for subsequent births that are worrisome. </a:t>
            </a:r>
            <a:r>
              <a:rPr lang="en-US" dirty="0" smtClean="0">
                <a:latin typeface="Arial"/>
                <a:ea typeface="ＭＳ Ｐゴシック" charset="0"/>
                <a:cs typeface="Arial"/>
              </a:rPr>
              <a:t>The risk of uterine rupture, uterine </a:t>
            </a:r>
            <a:r>
              <a:rPr lang="en-US" dirty="0" err="1" smtClean="0">
                <a:latin typeface="Arial"/>
                <a:ea typeface="ＭＳ Ｐゴシック" charset="0"/>
                <a:cs typeface="Arial"/>
              </a:rPr>
              <a:t>atony</a:t>
            </a:r>
            <a:r>
              <a:rPr lang="en-US" dirty="0" smtClean="0">
                <a:latin typeface="Arial"/>
                <a:ea typeface="ＭＳ Ｐゴシック" charset="0"/>
                <a:cs typeface="Arial"/>
              </a:rPr>
              <a:t>, placenta </a:t>
            </a:r>
            <a:r>
              <a:rPr lang="en-US" dirty="0" err="1" smtClean="0">
                <a:latin typeface="Arial"/>
                <a:ea typeface="ＭＳ Ｐゴシック" charset="0"/>
                <a:cs typeface="Arial"/>
              </a:rPr>
              <a:t>previa</a:t>
            </a:r>
            <a:r>
              <a:rPr lang="en-US" dirty="0" smtClean="0">
                <a:latin typeface="Arial"/>
                <a:ea typeface="ＭＳ Ｐゴシック" charset="0"/>
                <a:cs typeface="Arial"/>
              </a:rPr>
              <a:t>, placenta </a:t>
            </a:r>
            <a:r>
              <a:rPr lang="en-US" dirty="0" err="1" smtClean="0">
                <a:latin typeface="Arial"/>
                <a:ea typeface="ＭＳ Ｐゴシック" charset="0"/>
                <a:cs typeface="Arial"/>
              </a:rPr>
              <a:t>accreta</a:t>
            </a:r>
            <a:r>
              <a:rPr lang="en-US" dirty="0" smtClean="0">
                <a:latin typeface="Arial"/>
                <a:ea typeface="ＭＳ Ｐゴシック" charset="0"/>
                <a:cs typeface="Arial"/>
              </a:rPr>
              <a:t>, and surgical adhesions all increase with each cesarean. By the third cesarean, the risk of placenta </a:t>
            </a:r>
            <a:r>
              <a:rPr lang="en-US" dirty="0" err="1" smtClean="0">
                <a:latin typeface="Arial"/>
                <a:ea typeface="ＭＳ Ｐゴシック" charset="0"/>
                <a:cs typeface="Arial"/>
              </a:rPr>
              <a:t>previa</a:t>
            </a:r>
            <a:r>
              <a:rPr lang="en-US" dirty="0" smtClean="0">
                <a:latin typeface="Arial"/>
                <a:ea typeface="ＭＳ Ｐゴシック" charset="0"/>
                <a:cs typeface="Arial"/>
              </a:rPr>
              <a:t> nearly triples, and roughly 40% of these women with placenta </a:t>
            </a:r>
            <a:r>
              <a:rPr lang="en-US" dirty="0" err="1" smtClean="0">
                <a:latin typeface="Arial"/>
                <a:ea typeface="ＭＳ Ｐゴシック" charset="0"/>
                <a:cs typeface="Arial"/>
              </a:rPr>
              <a:t>previa</a:t>
            </a:r>
            <a:r>
              <a:rPr lang="en-US" dirty="0" smtClean="0">
                <a:latin typeface="Arial"/>
                <a:ea typeface="ＭＳ Ｐゴシック" charset="0"/>
                <a:cs typeface="Arial"/>
              </a:rPr>
              <a:t> will also have placenta </a:t>
            </a:r>
            <a:r>
              <a:rPr lang="en-US" dirty="0" err="1" smtClean="0">
                <a:latin typeface="Arial"/>
                <a:ea typeface="ＭＳ Ｐゴシック" charset="0"/>
                <a:cs typeface="Arial"/>
              </a:rPr>
              <a:t>accreta</a:t>
            </a:r>
            <a:r>
              <a:rPr lang="en-US" dirty="0" smtClean="0">
                <a:latin typeface="Arial"/>
                <a:ea typeface="ＭＳ Ｐゴシック" charset="0"/>
                <a:cs typeface="Arial"/>
              </a:rPr>
              <a:t>. Abnormal placentation results in  </a:t>
            </a:r>
            <a:r>
              <a:rPr lang="en-US" baseline="0" dirty="0" smtClean="0">
                <a:latin typeface="Arial"/>
                <a:ea typeface="ＭＳ Ｐゴシック" charset="0"/>
                <a:cs typeface="Arial"/>
              </a:rPr>
              <a:t>a </a:t>
            </a:r>
            <a:r>
              <a:rPr lang="en-US" dirty="0" smtClean="0">
                <a:latin typeface="Arial"/>
                <a:ea typeface="ＭＳ Ｐゴシック" charset="0"/>
                <a:cs typeface="Arial"/>
              </a:rPr>
              <a:t>step-wise increase in life-threating hemorrhage with every cesarean, and increased risk of hysterectomy. </a:t>
            </a:r>
          </a:p>
          <a:p>
            <a:endParaRPr lang="en-US" baseline="0" dirty="0" smtClean="0">
              <a:latin typeface="Arial"/>
              <a:cs typeface="Arial"/>
            </a:endParaRPr>
          </a:p>
          <a:p>
            <a:r>
              <a:rPr lang="en-US" dirty="0" smtClean="0">
                <a:latin typeface="Arial"/>
                <a:cs typeface="Arial"/>
              </a:rPr>
              <a:t>Many</a:t>
            </a:r>
            <a:r>
              <a:rPr lang="en-US" baseline="0" dirty="0" smtClean="0">
                <a:latin typeface="Arial"/>
                <a:cs typeface="Arial"/>
              </a:rPr>
              <a:t> of these serious complications are uncommon, &lt;1%, but since there are over 160,000 cesarean births EVERY year in California, they do add up quickly. </a:t>
            </a:r>
          </a:p>
          <a:p>
            <a:endParaRPr lang="en-US" baseline="0" dirty="0" smtClean="0">
              <a:latin typeface="Arial"/>
              <a:cs typeface="Arial"/>
            </a:endParaRPr>
          </a:p>
          <a:p>
            <a:r>
              <a:rPr lang="en-US" baseline="0" dirty="0" smtClean="0">
                <a:latin typeface="Arial"/>
                <a:cs typeface="Arial"/>
              </a:rPr>
              <a:t>This is particularly true now that we are seeing women with multiple prior CS where the risks do increase significantly.</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19</a:t>
            </a:fld>
            <a:endParaRPr lang="en-US"/>
          </a:p>
        </p:txBody>
      </p:sp>
    </p:spTree>
    <p:extLst>
      <p:ext uri="{BB962C8B-B14F-4D97-AF65-F5344CB8AC3E}">
        <p14:creationId xmlns:p14="http://schemas.microsoft.com/office/powerpoint/2010/main" val="88699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2</a:t>
            </a:fld>
            <a:endParaRPr lang="en-US"/>
          </a:p>
        </p:txBody>
      </p:sp>
    </p:spTree>
    <p:extLst>
      <p:ext uri="{BB962C8B-B14F-4D97-AF65-F5344CB8AC3E}">
        <p14:creationId xmlns:p14="http://schemas.microsoft.com/office/powerpoint/2010/main" val="740746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a:cs typeface="Arial"/>
              </a:rPr>
              <a:t>Additionally, psychological stress, anxiety, and post-traumatic stress disorder (PTSD) have been identified as potential risks of cesarean. This is a good </a:t>
            </a:r>
            <a:r>
              <a:rPr lang="en-US" sz="1200" b="0" i="0" u="none" strike="noStrike" kern="1200" baseline="0" dirty="0" err="1" smtClean="0">
                <a:solidFill>
                  <a:schemeClr val="tx1"/>
                </a:solidFill>
                <a:latin typeface="Arial"/>
                <a:cs typeface="Arial"/>
              </a:rPr>
              <a:t>tme</a:t>
            </a:r>
            <a:r>
              <a:rPr lang="en-US" sz="1200" b="0" i="0" u="none" strike="noStrike" kern="1200" baseline="0" dirty="0" smtClean="0">
                <a:solidFill>
                  <a:schemeClr val="tx1"/>
                </a:solidFill>
                <a:latin typeface="Arial"/>
                <a:cs typeface="Arial"/>
              </a:rPr>
              <a:t> to mention shared decision making </a:t>
            </a:r>
            <a:r>
              <a:rPr lang="en-US" baseline="0" dirty="0" smtClean="0">
                <a:latin typeface="Arial"/>
                <a:cs typeface="Arial"/>
              </a:rPr>
              <a:t>during prenatal, </a:t>
            </a:r>
            <a:r>
              <a:rPr lang="en-US" baseline="0" dirty="0" err="1" smtClean="0">
                <a:latin typeface="Arial"/>
                <a:cs typeface="Arial"/>
              </a:rPr>
              <a:t>intrapartum</a:t>
            </a:r>
            <a:r>
              <a:rPr lang="en-US" baseline="0" dirty="0" smtClean="0">
                <a:latin typeface="Arial"/>
                <a:cs typeface="Arial"/>
              </a:rPr>
              <a:t> care </a:t>
            </a:r>
            <a:r>
              <a:rPr lang="en-US" sz="1200" b="0" i="0" u="none" strike="noStrike" kern="1200" baseline="0" dirty="0" smtClean="0">
                <a:solidFill>
                  <a:schemeClr val="tx1"/>
                </a:solidFill>
                <a:latin typeface="Arial"/>
                <a:cs typeface="Arial"/>
              </a:rPr>
              <a:t>(covered in Part I, or the “Readiness” section, of the Toolkit). </a:t>
            </a:r>
            <a:r>
              <a:rPr lang="en-US" baseline="0" dirty="0" smtClean="0">
                <a:latin typeface="Arial"/>
                <a:cs typeface="Arial"/>
              </a:rPr>
              <a:t>We can decrease the loss of control and anxiety women may associate with the cesarean through effective communication.</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20</a:t>
            </a:fld>
            <a:endParaRPr lang="en-US"/>
          </a:p>
        </p:txBody>
      </p:sp>
    </p:spTree>
    <p:extLst>
      <p:ext uri="{BB962C8B-B14F-4D97-AF65-F5344CB8AC3E}">
        <p14:creationId xmlns:p14="http://schemas.microsoft.com/office/powerpoint/2010/main" val="1670400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a:cs typeface="Arial"/>
              </a:rPr>
              <a:t>Neonates have not faired much better. With the exception of fetuses in breech presentation, neonates have reaped few benefits with the rising rate of cesarean birth. Cerebral palsy rates have remained unchanged in the past 15 years, and recent evidence indicates that signifi</a:t>
            </a:r>
            <a:r>
              <a:rPr lang="en-US" sz="1200" b="1" i="0" u="none" strike="noStrike" kern="1200" baseline="0" dirty="0" smtClean="0">
                <a:solidFill>
                  <a:schemeClr val="tx1"/>
                </a:solidFill>
                <a:latin typeface="Arial"/>
                <a:cs typeface="Arial"/>
              </a:rPr>
              <a:t>c</a:t>
            </a:r>
            <a:r>
              <a:rPr lang="en-US" sz="1200" b="0" i="0" u="none" strike="noStrike" kern="1200" baseline="0" dirty="0" smtClean="0">
                <a:solidFill>
                  <a:schemeClr val="tx1"/>
                </a:solidFill>
                <a:latin typeface="Arial"/>
                <a:cs typeface="Arial"/>
              </a:rPr>
              <a:t>ant health consequences, including higher rates of serious respiratory complications, higher admission to the NICU. A </a:t>
            </a:r>
            <a:r>
              <a:rPr lang="en-US" dirty="0" smtClean="0">
                <a:latin typeface="Arial"/>
                <a:cs typeface="Arial"/>
              </a:rPr>
              <a:t>recent study</a:t>
            </a:r>
            <a:r>
              <a:rPr lang="en-US" baseline="0" dirty="0" smtClean="0">
                <a:latin typeface="Arial"/>
                <a:cs typeface="Arial"/>
              </a:rPr>
              <a:t> by Black et al, published in December 2015, showed a significantly increased risk in childhood asthma requiring inhaler use and hospitalization</a:t>
            </a:r>
            <a:r>
              <a:rPr lang="en-US" sz="1200" b="0" i="0" u="none" strike="noStrike" kern="1200" baseline="0" dirty="0" smtClean="0">
                <a:solidFill>
                  <a:schemeClr val="tx1"/>
                </a:solidFill>
                <a:latin typeface="Arial"/>
                <a:cs typeface="Arial"/>
              </a:rPr>
              <a:t>. Furthermore, cesarean birth remains a barrier to early breastfeeding support, delays the first feeding, and delays or completely interferes with early skin-to-skin contact, all of which adversely affect the ability to exclusively breastfeed</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21</a:t>
            </a:fld>
            <a:endParaRPr lang="en-US" dirty="0"/>
          </a:p>
        </p:txBody>
      </p:sp>
    </p:spTree>
    <p:extLst>
      <p:ext uri="{BB962C8B-B14F-4D97-AF65-F5344CB8AC3E}">
        <p14:creationId xmlns:p14="http://schemas.microsoft.com/office/powerpoint/2010/main" val="837683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xfrm>
            <a:off x="1371600" y="1160463"/>
            <a:ext cx="4114800" cy="3086100"/>
          </a:xfrm>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charset="0"/>
                <a:cs typeface="ＭＳ Ｐゴシック" charset="0"/>
              </a:rPr>
              <a:t>Finally, there is the monetary</a:t>
            </a:r>
            <a:r>
              <a:rPr lang="en-US" baseline="0" dirty="0" smtClean="0">
                <a:latin typeface="Arial" charset="0"/>
                <a:ea typeface="ＭＳ Ｐゴシック" charset="0"/>
                <a:cs typeface="ＭＳ Ｐゴシック" charset="0"/>
              </a:rPr>
              <a:t> cost to the health system. S</a:t>
            </a:r>
            <a:r>
              <a:rPr lang="en-US" dirty="0" smtClean="0">
                <a:latin typeface="Arial" charset="0"/>
                <a:ea typeface="ＭＳ Ｐゴシック" charset="0"/>
                <a:cs typeface="ＭＳ Ｐゴシック" charset="0"/>
              </a:rPr>
              <a:t>tudies </a:t>
            </a:r>
            <a:r>
              <a:rPr lang="en-US" dirty="0">
                <a:latin typeface="Arial" charset="0"/>
                <a:ea typeface="ＭＳ Ｐゴシック" charset="0"/>
                <a:cs typeface="ＭＳ Ｐゴシック" charset="0"/>
              </a:rPr>
              <a:t>of actual payments to hospitals and providers indicate that vaginal births cost about 5,000 to 10,000 less than cesarean births</a:t>
            </a:r>
            <a:r>
              <a:rPr lang="en-US" dirty="0" smtClean="0">
                <a:latin typeface="Arial" charset="0"/>
                <a:ea typeface="ＭＳ Ｐゴシック" charset="0"/>
                <a:cs typeface="ＭＳ Ｐゴシック" charset="0"/>
              </a:rPr>
              <a:t>. Value</a:t>
            </a:r>
            <a:r>
              <a:rPr lang="en-US" baseline="0" dirty="0" smtClean="0">
                <a:latin typeface="Arial" charset="0"/>
                <a:ea typeface="ＭＳ Ｐゴシック" charset="0"/>
                <a:cs typeface="ＭＳ Ｐゴシック" charset="0"/>
              </a:rPr>
              <a:t> in health care = outcomes / cost. The cost of unnecessary cesareans (both economic and human) far outweigh the benefits gained. Achieving high-value maternity care on a statewide or national level (where patient outcomes are prioritized above all else) will prove unachievable if the environment of care remains status quo. </a:t>
            </a:r>
          </a:p>
          <a:p>
            <a:endParaRPr lang="en-US" baseline="0" dirty="0" smtClean="0">
              <a:latin typeface="Arial" charset="0"/>
              <a:ea typeface="ＭＳ Ｐゴシック" charset="0"/>
              <a:cs typeface="ＭＳ Ｐゴシック" charset="0"/>
            </a:endParaRPr>
          </a:p>
          <a:p>
            <a:r>
              <a:rPr lang="en-US" dirty="0" smtClean="0">
                <a:latin typeface="Abadi MT Condensed Light"/>
                <a:ea typeface="ＭＳ Ｐゴシック" charset="0"/>
                <a:cs typeface="Abadi MT Condensed Light"/>
              </a:rPr>
              <a:t>Refs</a:t>
            </a:r>
            <a:r>
              <a:rPr lang="en-US" dirty="0">
                <a:latin typeface="Abadi MT Condensed Light"/>
                <a:ea typeface="ＭＳ Ｐゴシック" charset="0"/>
                <a:cs typeface="Abadi MT Condensed Light"/>
              </a:rPr>
              <a:t>: Pacific Business Group on Health. Report: variation in NTSV </a:t>
            </a:r>
            <a:r>
              <a:rPr lang="en-US" dirty="0" err="1">
                <a:latin typeface="Abadi MT Condensed Light"/>
                <a:ea typeface="ＭＳ Ｐゴシック" charset="0"/>
                <a:cs typeface="Abadi MT Condensed Light"/>
              </a:rPr>
              <a:t>c-section</a:t>
            </a:r>
            <a:r>
              <a:rPr lang="en-US" dirty="0">
                <a:latin typeface="Abadi MT Condensed Light"/>
                <a:ea typeface="ＭＳ Ｐゴシック" charset="0"/>
                <a:cs typeface="Abadi MT Condensed Light"/>
              </a:rPr>
              <a:t> rates among California hospitals. 2015. </a:t>
            </a:r>
            <a:r>
              <a:rPr lang="en-US" u="sng" dirty="0">
                <a:latin typeface="Abadi MT Condensed Light"/>
                <a:ea typeface="ＭＳ Ｐゴシック" charset="0"/>
                <a:cs typeface="Abadi MT Condensed Light"/>
                <a:hlinkClick r:id="rId3"/>
              </a:rPr>
              <a:t>http://www.pbgh.org/storage/documents/PBGH_C-Section_NTSV_Variation_Report_Oct_2015.pdf</a:t>
            </a:r>
            <a:r>
              <a:rPr lang="en-US" dirty="0">
                <a:latin typeface="Abadi MT Condensed Light"/>
                <a:ea typeface="ＭＳ Ｐゴシック" charset="0"/>
                <a:cs typeface="Abadi MT Condensed Light"/>
              </a:rPr>
              <a:t>. Accessed February 7, 2016</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 </a:t>
            </a: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29">
              <a:defRPr sz="2300">
                <a:solidFill>
                  <a:schemeClr val="tx1"/>
                </a:solidFill>
                <a:latin typeface="Arial" charset="0"/>
                <a:ea typeface="ＭＳ Ｐゴシック" charset="0"/>
                <a:cs typeface="ＭＳ Ｐゴシック" charset="0"/>
              </a:defRPr>
            </a:lvl1pPr>
            <a:lvl2pPr marL="720884" indent="-277263" defTabSz="913429">
              <a:defRPr sz="2300">
                <a:solidFill>
                  <a:schemeClr val="tx1"/>
                </a:solidFill>
                <a:latin typeface="Arial" charset="0"/>
                <a:ea typeface="ＭＳ Ｐゴシック" charset="0"/>
              </a:defRPr>
            </a:lvl2pPr>
            <a:lvl3pPr marL="1109053" indent="-221811" defTabSz="913429">
              <a:defRPr sz="2300">
                <a:solidFill>
                  <a:schemeClr val="tx1"/>
                </a:solidFill>
                <a:latin typeface="Arial" charset="0"/>
                <a:ea typeface="ＭＳ Ｐゴシック" charset="0"/>
              </a:defRPr>
            </a:lvl3pPr>
            <a:lvl4pPr marL="1552674" indent="-221811" defTabSz="913429">
              <a:defRPr sz="2300">
                <a:solidFill>
                  <a:schemeClr val="tx1"/>
                </a:solidFill>
                <a:latin typeface="Arial" charset="0"/>
                <a:ea typeface="ＭＳ Ｐゴシック" charset="0"/>
              </a:defRPr>
            </a:lvl4pPr>
            <a:lvl5pPr marL="1996295" indent="-221811" defTabSz="913429">
              <a:defRPr sz="2300">
                <a:solidFill>
                  <a:schemeClr val="tx1"/>
                </a:solidFill>
                <a:latin typeface="Arial" charset="0"/>
                <a:ea typeface="ＭＳ Ｐゴシック" charset="0"/>
              </a:defRPr>
            </a:lvl5pPr>
            <a:lvl6pPr marL="2439916" indent="-221811" defTabSz="913429" eaLnBrk="0" fontAlgn="base" hangingPunct="0">
              <a:spcBef>
                <a:spcPct val="0"/>
              </a:spcBef>
              <a:spcAft>
                <a:spcPct val="0"/>
              </a:spcAft>
              <a:defRPr sz="2300">
                <a:solidFill>
                  <a:schemeClr val="tx1"/>
                </a:solidFill>
                <a:latin typeface="Arial" charset="0"/>
                <a:ea typeface="ＭＳ Ｐゴシック" charset="0"/>
              </a:defRPr>
            </a:lvl6pPr>
            <a:lvl7pPr marL="2883538" indent="-221811" defTabSz="913429" eaLnBrk="0" fontAlgn="base" hangingPunct="0">
              <a:spcBef>
                <a:spcPct val="0"/>
              </a:spcBef>
              <a:spcAft>
                <a:spcPct val="0"/>
              </a:spcAft>
              <a:defRPr sz="2300">
                <a:solidFill>
                  <a:schemeClr val="tx1"/>
                </a:solidFill>
                <a:latin typeface="Arial" charset="0"/>
                <a:ea typeface="ＭＳ Ｐゴシック" charset="0"/>
              </a:defRPr>
            </a:lvl7pPr>
            <a:lvl8pPr marL="3327159" indent="-221811" defTabSz="913429" eaLnBrk="0" fontAlgn="base" hangingPunct="0">
              <a:spcBef>
                <a:spcPct val="0"/>
              </a:spcBef>
              <a:spcAft>
                <a:spcPct val="0"/>
              </a:spcAft>
              <a:defRPr sz="2300">
                <a:solidFill>
                  <a:schemeClr val="tx1"/>
                </a:solidFill>
                <a:latin typeface="Arial" charset="0"/>
                <a:ea typeface="ＭＳ Ｐゴシック" charset="0"/>
              </a:defRPr>
            </a:lvl8pPr>
            <a:lvl9pPr marL="3770780" indent="-221811" defTabSz="913429" eaLnBrk="0" fontAlgn="base" hangingPunct="0">
              <a:spcBef>
                <a:spcPct val="0"/>
              </a:spcBef>
              <a:spcAft>
                <a:spcPct val="0"/>
              </a:spcAft>
              <a:defRPr sz="2300">
                <a:solidFill>
                  <a:schemeClr val="tx1"/>
                </a:solidFill>
                <a:latin typeface="Arial" charset="0"/>
                <a:ea typeface="ＭＳ Ｐゴシック" charset="0"/>
              </a:defRPr>
            </a:lvl9pPr>
          </a:lstStyle>
          <a:p>
            <a:fld id="{6B03D498-98D1-7E47-88E7-9FC044122510}" type="slidenum">
              <a:rPr lang="en-US" sz="1200"/>
              <a:pPr/>
              <a:t>22</a:t>
            </a:fld>
            <a:endParaRPr lang="en-US" sz="1200"/>
          </a:p>
        </p:txBody>
      </p:sp>
    </p:spTree>
    <p:extLst>
      <p:ext uri="{BB962C8B-B14F-4D97-AF65-F5344CB8AC3E}">
        <p14:creationId xmlns:p14="http://schemas.microsoft.com/office/powerpoint/2010/main" val="1978787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23</a:t>
            </a:fld>
            <a:endParaRPr lang="en-US"/>
          </a:p>
        </p:txBody>
      </p:sp>
    </p:spTree>
    <p:extLst>
      <p:ext uri="{BB962C8B-B14F-4D97-AF65-F5344CB8AC3E}">
        <p14:creationId xmlns:p14="http://schemas.microsoft.com/office/powerpoint/2010/main" val="3958997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Direct</a:t>
            </a:r>
            <a:r>
              <a:rPr lang="en-US" baseline="0" dirty="0" smtClean="0">
                <a:latin typeface="Arial"/>
                <a:cs typeface="Arial"/>
              </a:rPr>
              <a:t> challenge to MD autonomy</a:t>
            </a:r>
          </a:p>
          <a:p>
            <a:endParaRPr lang="en-US" baseline="0" dirty="0" smtClean="0">
              <a:latin typeface="Arial"/>
              <a:cs typeface="Arial"/>
            </a:endParaRPr>
          </a:p>
          <a:p>
            <a:r>
              <a:rPr lang="en-US" baseline="0" dirty="0" smtClean="0">
                <a:latin typeface="Arial"/>
                <a:cs typeface="Arial"/>
              </a:rPr>
              <a:t>Complex issue with many contributing factors (including but not limited to culture of the birth unit, provider and nurse education/training, consumer involvement, poor quality of labor support, payment reform, etc.). The toolkit identifies over 20 drivers of unnecessary cesareans!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Timing</a:t>
            </a:r>
            <a:r>
              <a:rPr lang="en-US" sz="1200" baseline="0" dirty="0" smtClean="0">
                <a:latin typeface="Arial"/>
                <a:cs typeface="Arial"/>
              </a:rPr>
              <a:t> just hasn’t been right. T</a:t>
            </a:r>
            <a:r>
              <a:rPr lang="en-US" sz="1200" dirty="0" smtClean="0">
                <a:latin typeface="Arial"/>
                <a:cs typeface="Arial"/>
              </a:rPr>
              <a:t>here is now a consumer and provider driven movement statewide and nationally to reduce rates. </a:t>
            </a:r>
          </a:p>
          <a:p>
            <a:endParaRPr lang="en-US" baseline="0" dirty="0" smtClean="0">
              <a:latin typeface="Arial"/>
              <a:cs typeface="Arial"/>
            </a:endParaRPr>
          </a:p>
          <a:p>
            <a:pPr marL="0" indent="0">
              <a:buFont typeface="Arial"/>
              <a:buNone/>
            </a:pPr>
            <a:r>
              <a:rPr lang="en-US" sz="1200" dirty="0" smtClean="0">
                <a:latin typeface="Arial"/>
                <a:cs typeface="Arial"/>
              </a:rPr>
              <a:t>Need for professional societies to lead the way, which they are now doing in collaboration with one another (AIM, ACOG, ACNM, AWHONN, </a:t>
            </a:r>
            <a:r>
              <a:rPr lang="en-US" sz="1200" dirty="0" err="1" smtClean="0">
                <a:latin typeface="Arial"/>
                <a:cs typeface="Arial"/>
              </a:rPr>
              <a:t>etc</a:t>
            </a:r>
            <a:r>
              <a:rPr lang="en-US" sz="1200" dirty="0" smtClean="0">
                <a:latin typeface="Arial"/>
                <a:cs typeface="Arial"/>
              </a:rPr>
              <a:t>)</a:t>
            </a:r>
          </a:p>
          <a:p>
            <a:pPr marL="0" indent="0">
              <a:buFont typeface="Arial"/>
              <a:buNone/>
            </a:pPr>
            <a:endParaRPr lang="en-US" sz="1200" dirty="0" smtClean="0">
              <a:latin typeface="Arial"/>
              <a:cs typeface="Arial"/>
            </a:endParaRPr>
          </a:p>
          <a:p>
            <a:pPr marL="0" indent="0">
              <a:buFont typeface="Arial"/>
              <a:buNone/>
            </a:pPr>
            <a:r>
              <a:rPr lang="en-US" sz="1200" dirty="0" smtClean="0">
                <a:latin typeface="Arial"/>
                <a:cs typeface="Arial"/>
              </a:rPr>
              <a:t>Liability</a:t>
            </a:r>
            <a:r>
              <a:rPr lang="en-US" sz="1200" baseline="0" dirty="0" smtClean="0">
                <a:latin typeface="Arial"/>
                <a:cs typeface="Arial"/>
              </a:rPr>
              <a:t> – see next slide </a:t>
            </a:r>
            <a:endParaRPr lang="en-US" sz="1200" dirty="0" smtClean="0">
              <a:latin typeface="Arial"/>
              <a:cs typeface="Arial"/>
            </a:endParaRPr>
          </a:p>
          <a:p>
            <a:pPr marL="285750" indent="-285750">
              <a:buFont typeface="Arial"/>
              <a:buChar char="•"/>
            </a:pPr>
            <a:endParaRPr lang="en-US" sz="1200" dirty="0" smtClean="0">
              <a:latin typeface="Avenir Book"/>
              <a:cs typeface="Avenir Book"/>
            </a:endParaRPr>
          </a:p>
          <a:p>
            <a:pPr marL="285750" indent="-285750">
              <a:buFont typeface="Arial"/>
              <a:buChar char="•"/>
            </a:pPr>
            <a:endParaRPr lang="en-US" sz="1200" dirty="0" smtClean="0">
              <a:latin typeface="Avenir Book"/>
              <a:cs typeface="Avenir Book"/>
            </a:endParaRP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24</a:t>
            </a:fld>
            <a:endParaRPr lang="en-US"/>
          </a:p>
        </p:txBody>
      </p:sp>
    </p:spTree>
    <p:extLst>
      <p:ext uri="{BB962C8B-B14F-4D97-AF65-F5344CB8AC3E}">
        <p14:creationId xmlns:p14="http://schemas.microsoft.com/office/powerpoint/2010/main" val="106507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latin typeface="Arial"/>
                <a:cs typeface="Arial"/>
              </a:rPr>
              <a:t>While we acknowledge that the fear</a:t>
            </a:r>
            <a:r>
              <a:rPr lang="en-US" baseline="0" dirty="0" smtClean="0">
                <a:latin typeface="Arial"/>
                <a:cs typeface="Arial"/>
              </a:rPr>
              <a:t> of liability is a real fear, CMQCC has</a:t>
            </a:r>
            <a:r>
              <a:rPr lang="en-US" dirty="0" smtClean="0">
                <a:latin typeface="Arial"/>
                <a:cs typeface="Arial"/>
              </a:rPr>
              <a:t> been working with the major liability carriers who stress that</a:t>
            </a:r>
            <a:r>
              <a:rPr lang="en-US" baseline="0" dirty="0" smtClean="0">
                <a:latin typeface="Arial"/>
                <a:cs typeface="Arial"/>
              </a:rPr>
              <a:t> the principles of OB quality and safety actually help to decrease liability. These principles should serve as a your guide for a safe cesarean reduction program. Additionally, the release of the ACOG guidelines for safe reduction of primary cesareans is very helpful in this matter.</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25</a:t>
            </a:fld>
            <a:endParaRPr lang="en-US" altLang="en-US"/>
          </a:p>
        </p:txBody>
      </p:sp>
    </p:spTree>
    <p:extLst>
      <p:ext uri="{BB962C8B-B14F-4D97-AF65-F5344CB8AC3E}">
        <p14:creationId xmlns:p14="http://schemas.microsoft.com/office/powerpoint/2010/main" val="905129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0"/>
                <a:cs typeface="ＭＳ Ｐゴシック" charset="0"/>
              </a:rPr>
              <a:t>It</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truly does take a village to reduce cesareans.</a:t>
            </a:r>
            <a:r>
              <a:rPr lang="en-US" baseline="0" dirty="0" smtClean="0">
                <a:latin typeface="Arial" charset="0"/>
                <a:ea typeface="ＭＳ Ｐゴシック" charset="0"/>
                <a:cs typeface="ＭＳ Ｐゴシック" charset="0"/>
              </a:rPr>
              <a:t> A collective impact approach is needed, and CMQCC has been working hard to engage all stakeholders. [click mouse for animation] Today we are focusing only on clinical efforts in the hospital setting but it is important to note that this is only one part of a bigger picture. Nonetheless, your role as providers and nurses is the most important of all of these things because the buck stops with you. Change starts with you. </a:t>
            </a:r>
            <a:endParaRPr lang="en-US" dirty="0">
              <a:latin typeface="Arial" charset="0"/>
              <a:ea typeface="ＭＳ Ｐゴシック" charset="0"/>
              <a:cs typeface="ＭＳ Ｐゴシック" charset="0"/>
            </a:endParaRPr>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29">
              <a:defRPr sz="2300">
                <a:solidFill>
                  <a:schemeClr val="tx1"/>
                </a:solidFill>
                <a:latin typeface="Arial" charset="0"/>
                <a:ea typeface="ＭＳ Ｐゴシック" charset="0"/>
                <a:cs typeface="ＭＳ Ｐゴシック" charset="0"/>
              </a:defRPr>
            </a:lvl1pPr>
            <a:lvl2pPr marL="720884" indent="-277263" defTabSz="913429">
              <a:defRPr sz="2300">
                <a:solidFill>
                  <a:schemeClr val="tx1"/>
                </a:solidFill>
                <a:latin typeface="Arial" charset="0"/>
                <a:ea typeface="ＭＳ Ｐゴシック" charset="0"/>
              </a:defRPr>
            </a:lvl2pPr>
            <a:lvl3pPr marL="1109053" indent="-221811" defTabSz="913429">
              <a:defRPr sz="2300">
                <a:solidFill>
                  <a:schemeClr val="tx1"/>
                </a:solidFill>
                <a:latin typeface="Arial" charset="0"/>
                <a:ea typeface="ＭＳ Ｐゴシック" charset="0"/>
              </a:defRPr>
            </a:lvl3pPr>
            <a:lvl4pPr marL="1552674" indent="-221811" defTabSz="913429">
              <a:defRPr sz="2300">
                <a:solidFill>
                  <a:schemeClr val="tx1"/>
                </a:solidFill>
                <a:latin typeface="Arial" charset="0"/>
                <a:ea typeface="ＭＳ Ｐゴシック" charset="0"/>
              </a:defRPr>
            </a:lvl4pPr>
            <a:lvl5pPr marL="1996295" indent="-221811" defTabSz="913429">
              <a:defRPr sz="2300">
                <a:solidFill>
                  <a:schemeClr val="tx1"/>
                </a:solidFill>
                <a:latin typeface="Arial" charset="0"/>
                <a:ea typeface="ＭＳ Ｐゴシック" charset="0"/>
              </a:defRPr>
            </a:lvl5pPr>
            <a:lvl6pPr marL="2439916" indent="-221811" defTabSz="913429" eaLnBrk="0" fontAlgn="base" hangingPunct="0">
              <a:spcBef>
                <a:spcPct val="0"/>
              </a:spcBef>
              <a:spcAft>
                <a:spcPct val="0"/>
              </a:spcAft>
              <a:defRPr sz="2300">
                <a:solidFill>
                  <a:schemeClr val="tx1"/>
                </a:solidFill>
                <a:latin typeface="Arial" charset="0"/>
                <a:ea typeface="ＭＳ Ｐゴシック" charset="0"/>
              </a:defRPr>
            </a:lvl6pPr>
            <a:lvl7pPr marL="2883538" indent="-221811" defTabSz="913429" eaLnBrk="0" fontAlgn="base" hangingPunct="0">
              <a:spcBef>
                <a:spcPct val="0"/>
              </a:spcBef>
              <a:spcAft>
                <a:spcPct val="0"/>
              </a:spcAft>
              <a:defRPr sz="2300">
                <a:solidFill>
                  <a:schemeClr val="tx1"/>
                </a:solidFill>
                <a:latin typeface="Arial" charset="0"/>
                <a:ea typeface="ＭＳ Ｐゴシック" charset="0"/>
              </a:defRPr>
            </a:lvl7pPr>
            <a:lvl8pPr marL="3327159" indent="-221811" defTabSz="913429" eaLnBrk="0" fontAlgn="base" hangingPunct="0">
              <a:spcBef>
                <a:spcPct val="0"/>
              </a:spcBef>
              <a:spcAft>
                <a:spcPct val="0"/>
              </a:spcAft>
              <a:defRPr sz="2300">
                <a:solidFill>
                  <a:schemeClr val="tx1"/>
                </a:solidFill>
                <a:latin typeface="Arial" charset="0"/>
                <a:ea typeface="ＭＳ Ｐゴシック" charset="0"/>
              </a:defRPr>
            </a:lvl8pPr>
            <a:lvl9pPr marL="3770780" indent="-221811" defTabSz="913429" eaLnBrk="0" fontAlgn="base" hangingPunct="0">
              <a:spcBef>
                <a:spcPct val="0"/>
              </a:spcBef>
              <a:spcAft>
                <a:spcPct val="0"/>
              </a:spcAft>
              <a:defRPr sz="2300">
                <a:solidFill>
                  <a:schemeClr val="tx1"/>
                </a:solidFill>
                <a:latin typeface="Arial" charset="0"/>
                <a:ea typeface="ＭＳ Ｐゴシック" charset="0"/>
              </a:defRPr>
            </a:lvl9pPr>
          </a:lstStyle>
          <a:p>
            <a:fld id="{51D48597-9D81-B145-83FA-1323F243651C}" type="slidenum">
              <a:rPr lang="en-US" sz="1200"/>
              <a:pPr/>
              <a:t>26</a:t>
            </a:fld>
            <a:endParaRPr lang="en-US" sz="1200"/>
          </a:p>
        </p:txBody>
      </p:sp>
    </p:spTree>
    <p:extLst>
      <p:ext uri="{BB962C8B-B14F-4D97-AF65-F5344CB8AC3E}">
        <p14:creationId xmlns:p14="http://schemas.microsoft.com/office/powerpoint/2010/main" val="58184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xfrm>
            <a:off x="1371600" y="1143000"/>
            <a:ext cx="4114800" cy="3086100"/>
          </a:xfrm>
          <a:ln/>
        </p:spPr>
      </p:sp>
      <p:sp>
        <p:nvSpPr>
          <p:cNvPr id="144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ea typeface="ＭＳ Ｐゴシック" charset="0"/>
                <a:cs typeface="Arial"/>
              </a:rPr>
              <a:t>Important</a:t>
            </a:r>
            <a:r>
              <a:rPr lang="en-US" baseline="0" dirty="0" smtClean="0">
                <a:latin typeface="Arial"/>
                <a:ea typeface="ＭＳ Ｐゴシック" charset="0"/>
                <a:cs typeface="Arial"/>
              </a:rPr>
              <a:t> to note: a</a:t>
            </a:r>
            <a:r>
              <a:rPr lang="en-US" dirty="0" smtClean="0">
                <a:latin typeface="Arial"/>
                <a:ea typeface="ＭＳ Ｐゴシック" charset="0"/>
                <a:cs typeface="Arial"/>
              </a:rPr>
              <a:t>lthough geared</a:t>
            </a:r>
            <a:r>
              <a:rPr lang="en-US" baseline="0" dirty="0" smtClean="0">
                <a:latin typeface="Arial"/>
                <a:ea typeface="ＭＳ Ｐゴシック" charset="0"/>
                <a:cs typeface="Arial"/>
              </a:rPr>
              <a:t> towards first birth cesarean, </a:t>
            </a:r>
            <a:r>
              <a:rPr lang="en-US" sz="1200" baseline="0" dirty="0" smtClean="0">
                <a:latin typeface="Arial"/>
                <a:ea typeface="Avenir Book" charset="0"/>
                <a:cs typeface="Arial"/>
              </a:rPr>
              <a:t>t</a:t>
            </a:r>
            <a:r>
              <a:rPr lang="en-US" sz="1200" dirty="0" smtClean="0">
                <a:latin typeface="Arial"/>
                <a:ea typeface="Avenir Book" charset="0"/>
                <a:cs typeface="Arial"/>
              </a:rPr>
              <a:t>he principles are generalizable to most women giving birth.</a:t>
            </a:r>
          </a:p>
          <a:p>
            <a:endParaRPr lang="en-US" dirty="0">
              <a:latin typeface="Arial" charset="0"/>
              <a:ea typeface="ＭＳ Ｐゴシック" charset="0"/>
              <a:cs typeface="ＭＳ Ｐゴシック"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sz="2400">
                <a:solidFill>
                  <a:schemeClr val="tx1"/>
                </a:solidFill>
                <a:latin typeface="Arial" charset="0"/>
                <a:ea typeface="ＭＳ Ｐゴシック" charset="0"/>
                <a:cs typeface="ＭＳ Ｐゴシック" charset="0"/>
              </a:defRPr>
            </a:lvl1pPr>
            <a:lvl2pPr marL="742950" indent="-285750" defTabSz="941388">
              <a:defRPr sz="2400">
                <a:solidFill>
                  <a:schemeClr val="tx1"/>
                </a:solidFill>
                <a:latin typeface="Arial" charset="0"/>
                <a:ea typeface="ＭＳ Ｐゴシック" charset="0"/>
              </a:defRPr>
            </a:lvl2pPr>
            <a:lvl3pPr marL="1143000" indent="-228600" defTabSz="941388">
              <a:defRPr sz="2400">
                <a:solidFill>
                  <a:schemeClr val="tx1"/>
                </a:solidFill>
                <a:latin typeface="Arial" charset="0"/>
                <a:ea typeface="ＭＳ Ｐゴシック" charset="0"/>
              </a:defRPr>
            </a:lvl3pPr>
            <a:lvl4pPr marL="1600200" indent="-228600" defTabSz="941388">
              <a:defRPr sz="2400">
                <a:solidFill>
                  <a:schemeClr val="tx1"/>
                </a:solidFill>
                <a:latin typeface="Arial" charset="0"/>
                <a:ea typeface="ＭＳ Ｐゴシック" charset="0"/>
              </a:defRPr>
            </a:lvl4pPr>
            <a:lvl5pPr marL="2057400" indent="-228600" defTabSz="941388">
              <a:defRPr sz="2400">
                <a:solidFill>
                  <a:schemeClr val="tx1"/>
                </a:solidFill>
                <a:latin typeface="Arial" charset="0"/>
                <a:ea typeface="ＭＳ Ｐゴシック" charset="0"/>
              </a:defRPr>
            </a:lvl5pPr>
            <a:lvl6pPr marL="2514600" indent="-228600" defTabSz="941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1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1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1388" eaLnBrk="0" fontAlgn="base" hangingPunct="0">
              <a:spcBef>
                <a:spcPct val="0"/>
              </a:spcBef>
              <a:spcAft>
                <a:spcPct val="0"/>
              </a:spcAft>
              <a:defRPr sz="2400">
                <a:solidFill>
                  <a:schemeClr val="tx1"/>
                </a:solidFill>
                <a:latin typeface="Arial" charset="0"/>
                <a:ea typeface="ＭＳ Ｐゴシック" charset="0"/>
              </a:defRPr>
            </a:lvl9pPr>
          </a:lstStyle>
          <a:p>
            <a:fld id="{6FB8AED5-47B7-B74C-BCA1-746D704A4B18}" type="slidenum">
              <a:rPr lang="en-US" sz="1200"/>
              <a:pPr/>
              <a:t>27</a:t>
            </a:fld>
            <a:endParaRPr lang="en-US" sz="1200"/>
          </a:p>
        </p:txBody>
      </p:sp>
    </p:spTree>
    <p:extLst>
      <p:ext uri="{BB962C8B-B14F-4D97-AF65-F5344CB8AC3E}">
        <p14:creationId xmlns:p14="http://schemas.microsoft.com/office/powerpoint/2010/main" val="163777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Over 50 expert writers and advisors.</a:t>
            </a:r>
          </a:p>
          <a:p>
            <a:r>
              <a:rPr lang="en-US" dirty="0" smtClean="0">
                <a:latin typeface="Arial"/>
                <a:cs typeface="Arial"/>
              </a:rPr>
              <a:t>Multidisciplinary group for writing and reviewing.</a:t>
            </a:r>
          </a:p>
          <a:p>
            <a:r>
              <a:rPr lang="en-US" dirty="0" smtClean="0">
                <a:latin typeface="Arial"/>
                <a:cs typeface="Arial"/>
              </a:rPr>
              <a:t>We wanted all who are caring for laboring women to participate!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28</a:t>
            </a:fld>
            <a:endParaRPr lang="en-US"/>
          </a:p>
        </p:txBody>
      </p:sp>
    </p:spTree>
    <p:extLst>
      <p:ext uri="{BB962C8B-B14F-4D97-AF65-F5344CB8AC3E}">
        <p14:creationId xmlns:p14="http://schemas.microsoft.com/office/powerpoint/2010/main" val="591428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Pleased</a:t>
            </a:r>
            <a:r>
              <a:rPr lang="en-US" baseline="0" dirty="0" smtClean="0">
                <a:latin typeface="Arial"/>
                <a:cs typeface="Arial"/>
              </a:rPr>
              <a:t> to have support from our professional organizations. Letter of support from ACOG National is shown here. This is truly exceptional as they almost never support materials not internally created.</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29</a:t>
            </a:fld>
            <a:endParaRPr lang="en-US"/>
          </a:p>
        </p:txBody>
      </p:sp>
    </p:spTree>
    <p:extLst>
      <p:ext uri="{BB962C8B-B14F-4D97-AF65-F5344CB8AC3E}">
        <p14:creationId xmlns:p14="http://schemas.microsoft.com/office/powerpoint/2010/main" val="14573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xfrm>
            <a:off x="633071" y="4200923"/>
            <a:ext cx="5485785" cy="41149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CMQCC and CPQCC are operated as research and quality improvement programs under the umbrella of Stanford University.  Our mission is improving care for moms and newborns.</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CMQCC started off as a partner to the California Department of Public Health (looking at maternal quality of care issues), and has used that expertise to develop QI toolkits, including partnering with the March</a:t>
            </a:r>
            <a:r>
              <a:rPr lang="en-US" baseline="0" dirty="0" smtClean="0">
                <a:latin typeface="Arial" pitchFamily="34" charset="0"/>
                <a:ea typeface="ＭＳ Ｐゴシック" pitchFamily="34" charset="-128"/>
              </a:rPr>
              <a:t> of Dimes</a:t>
            </a:r>
            <a:r>
              <a:rPr lang="en-US" dirty="0" smtClean="0">
                <a:latin typeface="Arial" pitchFamily="34" charset="0"/>
                <a:ea typeface="ＭＳ Ｐゴシック" pitchFamily="34" charset="-128"/>
              </a:rPr>
              <a:t> and CDPH to develop the Early Elective Delivery Toolkit used nationally by the MoD.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Our sister organization, CPQCC may be more familiar to hospitals, as they have operated a perinatal data center for over 15 years. Virtually all hospitals with NICUs participate in the Perinatal Data Center, which is focused on babies &lt; 1500 grams.</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The CMQCC Maternal Data Center is modeled on the CPQCC data center, but its scope will include ALL births in California.  </a:t>
            </a:r>
          </a:p>
          <a:p>
            <a:endParaRPr lang="en-US" dirty="0" smtClean="0">
              <a:latin typeface="Arial" pitchFamily="34" charset="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54">
              <a:defRPr sz="2800">
                <a:solidFill>
                  <a:schemeClr val="tx1"/>
                </a:solidFill>
                <a:latin typeface="Arial" pitchFamily="34" charset="0"/>
                <a:ea typeface="ＭＳ Ｐゴシック" pitchFamily="34" charset="-128"/>
              </a:defRPr>
            </a:lvl1pPr>
            <a:lvl2pPr marL="736534" indent="-283282" defTabSz="939554">
              <a:defRPr sz="2800">
                <a:solidFill>
                  <a:schemeClr val="tx1"/>
                </a:solidFill>
                <a:latin typeface="Arial" pitchFamily="34" charset="0"/>
                <a:ea typeface="ＭＳ Ｐゴシック" pitchFamily="34" charset="-128"/>
              </a:defRPr>
            </a:lvl2pPr>
            <a:lvl3pPr marL="1133129" indent="-226625" defTabSz="939554">
              <a:defRPr sz="2800">
                <a:solidFill>
                  <a:schemeClr val="tx1"/>
                </a:solidFill>
                <a:latin typeface="Arial" pitchFamily="34" charset="0"/>
                <a:ea typeface="ＭＳ Ｐゴシック" pitchFamily="34" charset="-128"/>
              </a:defRPr>
            </a:lvl3pPr>
            <a:lvl4pPr marL="1586382" indent="-226625" defTabSz="939554">
              <a:defRPr sz="2800">
                <a:solidFill>
                  <a:schemeClr val="tx1"/>
                </a:solidFill>
                <a:latin typeface="Arial" pitchFamily="34" charset="0"/>
                <a:ea typeface="ＭＳ Ｐゴシック" pitchFamily="34" charset="-128"/>
              </a:defRPr>
            </a:lvl4pPr>
            <a:lvl5pPr marL="2039633" indent="-226625" defTabSz="939554">
              <a:defRPr sz="2800">
                <a:solidFill>
                  <a:schemeClr val="tx1"/>
                </a:solidFill>
                <a:latin typeface="Arial" pitchFamily="34" charset="0"/>
                <a:ea typeface="ＭＳ Ｐゴシック" pitchFamily="34" charset="-128"/>
              </a:defRPr>
            </a:lvl5pPr>
            <a:lvl6pPr marL="2492885"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46138"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399390"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52642" indent="-226625" algn="ctr" defTabSz="939554"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fld id="{C157191D-019F-4782-85CD-61BCCF299FE2}" type="slidenum">
              <a:rPr lang="en-US" sz="1200">
                <a:solidFill>
                  <a:prstClr val="black"/>
                </a:solidFill>
              </a:rPr>
              <a:pPr/>
              <a:t>3</a:t>
            </a:fld>
            <a:endParaRPr lang="en-US" sz="1200" dirty="0">
              <a:solidFill>
                <a:prstClr val="black"/>
              </a:solidFill>
            </a:endParaRPr>
          </a:p>
        </p:txBody>
      </p:sp>
    </p:spTree>
    <p:extLst>
      <p:ext uri="{BB962C8B-B14F-4D97-AF65-F5344CB8AC3E}">
        <p14:creationId xmlns:p14="http://schemas.microsoft.com/office/powerpoint/2010/main" val="396305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So</a:t>
            </a:r>
            <a:r>
              <a:rPr lang="en-US" baseline="0" dirty="0" smtClean="0">
                <a:latin typeface="Arial"/>
                <a:cs typeface="Arial"/>
              </a:rPr>
              <a:t> let’s get into the toolkit.  First, a couple caveats.</a:t>
            </a:r>
          </a:p>
          <a:p>
            <a:endParaRPr lang="en-US"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Arial"/>
                <a:cs typeface="Arial"/>
              </a:rPr>
              <a:t>First… understandably, QI programs for cesarean reduction will differ between facilities. The expectation is not that each facility will implement every tool or concept introduced in the toolkit. Rather, each facility should implement and/or adapt the tools and concepts that will best improve NTSV cesarean rates according to the unique needs of the organization.</a:t>
            </a:r>
            <a:endParaRPr lang="en-US"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30</a:t>
            </a:fld>
            <a:endParaRPr lang="en-US" dirty="0"/>
          </a:p>
        </p:txBody>
      </p:sp>
    </p:spTree>
    <p:extLst>
      <p:ext uri="{BB962C8B-B14F-4D97-AF65-F5344CB8AC3E}">
        <p14:creationId xmlns:p14="http://schemas.microsoft.com/office/powerpoint/2010/main" val="2477807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Secondly, a safe</a:t>
            </a:r>
            <a:r>
              <a:rPr lang="en-US" baseline="0" dirty="0" smtClean="0">
                <a:latin typeface="Arial"/>
                <a:cs typeface="Arial"/>
              </a:rPr>
              <a:t> cesarean reduction should not aim to reduce cesareans at all costs!  Well-chosen cesareans are necessary to prevent avoidable fetal and maternal harm.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31</a:t>
            </a:fld>
            <a:endParaRPr lang="en-US"/>
          </a:p>
        </p:txBody>
      </p:sp>
    </p:spTree>
    <p:extLst>
      <p:ext uri="{BB962C8B-B14F-4D97-AF65-F5344CB8AC3E}">
        <p14:creationId xmlns:p14="http://schemas.microsoft.com/office/powerpoint/2010/main" val="1451270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ln/>
        </p:spPr>
      </p:sp>
      <p:sp>
        <p:nvSpPr>
          <p:cNvPr id="148482" name="Notes Placeholder 2"/>
          <p:cNvSpPr>
            <a:spLocks noGrp="1"/>
          </p:cNvSpPr>
          <p:nvPr>
            <p:ph type="body" idx="1"/>
          </p:nvPr>
        </p:nvSpPr>
        <p:spPr>
          <a:xfrm>
            <a:off x="686720" y="4344714"/>
            <a:ext cx="5484561" cy="4606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charset="0"/>
                <a:cs typeface="ＭＳ Ｐゴシック" charset="0"/>
              </a:rPr>
              <a:t>AIM, the Alliance for Innovation on Maternal Health, is a multi-stakeholder collaboration between many organizations, including ACOG, ACNM, AWHONN, American Academy of Family Physicians, and many others. Over the years, they’ve created various maternity safety bundles. The AIM bundle is basically a roadmap, or a small set of evidence-based practices that,</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when performed all together, improve patient outcomes.</a:t>
            </a:r>
            <a:endParaRPr lang="en-US" dirty="0" smtClean="0"/>
          </a:p>
          <a:p>
            <a:endParaRPr lang="en-US" dirty="0" smtClean="0">
              <a:latin typeface="Arial"/>
              <a:ea typeface="ＭＳ Ｐゴシック" charset="0"/>
              <a:cs typeface="Arial"/>
            </a:endParaRPr>
          </a:p>
          <a:p>
            <a:r>
              <a:rPr lang="en-US" b="1" dirty="0" smtClean="0">
                <a:latin typeface="Arial"/>
                <a:ea typeface="ＭＳ Ｐゴシック" charset="0"/>
                <a:cs typeface="Arial"/>
              </a:rPr>
              <a:t>The </a:t>
            </a:r>
            <a:r>
              <a:rPr lang="en-US" b="1" dirty="0">
                <a:latin typeface="Arial"/>
                <a:ea typeface="ＭＳ Ｐゴシック" charset="0"/>
                <a:cs typeface="Arial"/>
              </a:rPr>
              <a:t>Toolkit translates the AIM Safety Bundle into an easy-to-use “menu” of tools and practical approaches. Each section of the toolkit mirrors the 4 </a:t>
            </a:r>
            <a:r>
              <a:rPr lang="en-US" b="1" dirty="0" smtClean="0">
                <a:latin typeface="Arial"/>
                <a:ea typeface="ＭＳ Ｐゴシック" charset="0"/>
                <a:cs typeface="Arial"/>
              </a:rPr>
              <a:t>domains</a:t>
            </a:r>
            <a:r>
              <a:rPr lang="en-US" altLang="ja-JP" b="1" dirty="0" smtClean="0">
                <a:latin typeface="Arial"/>
                <a:ea typeface="ＭＳ Ｐゴシック" charset="0"/>
                <a:cs typeface="Arial"/>
              </a:rPr>
              <a:t> </a:t>
            </a:r>
            <a:r>
              <a:rPr lang="en-US" altLang="ja-JP" b="1" dirty="0">
                <a:latin typeface="Arial"/>
                <a:ea typeface="ＭＳ Ｐゴシック" charset="0"/>
                <a:cs typeface="Arial"/>
              </a:rPr>
              <a:t>of the AIM Bundle: Readiness, Recognition and Prevention, Response, and Reporting. </a:t>
            </a:r>
          </a:p>
          <a:p>
            <a:endParaRPr lang="en-US" b="1" dirty="0" smtClean="0">
              <a:latin typeface="Abadi MT Condensed Light"/>
              <a:ea typeface="ＭＳ Ｐゴシック" charset="0"/>
              <a:cs typeface="Abadi MT Condensed Light"/>
            </a:endParaRPr>
          </a:p>
        </p:txBody>
      </p:sp>
      <p:sp>
        <p:nvSpPr>
          <p:cNvPr id="148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29">
              <a:defRPr sz="2300">
                <a:solidFill>
                  <a:schemeClr val="tx1"/>
                </a:solidFill>
                <a:latin typeface="Arial" charset="0"/>
                <a:ea typeface="ＭＳ Ｐゴシック" charset="0"/>
                <a:cs typeface="ＭＳ Ｐゴシック" charset="0"/>
              </a:defRPr>
            </a:lvl1pPr>
            <a:lvl2pPr marL="720884" indent="-277263" defTabSz="913429">
              <a:defRPr sz="2300">
                <a:solidFill>
                  <a:schemeClr val="tx1"/>
                </a:solidFill>
                <a:latin typeface="Arial" charset="0"/>
                <a:ea typeface="ＭＳ Ｐゴシック" charset="0"/>
              </a:defRPr>
            </a:lvl2pPr>
            <a:lvl3pPr marL="1109053" indent="-221811" defTabSz="913429">
              <a:defRPr sz="2300">
                <a:solidFill>
                  <a:schemeClr val="tx1"/>
                </a:solidFill>
                <a:latin typeface="Arial" charset="0"/>
                <a:ea typeface="ＭＳ Ｐゴシック" charset="0"/>
              </a:defRPr>
            </a:lvl3pPr>
            <a:lvl4pPr marL="1552674" indent="-221811" defTabSz="913429">
              <a:defRPr sz="2300">
                <a:solidFill>
                  <a:schemeClr val="tx1"/>
                </a:solidFill>
                <a:latin typeface="Arial" charset="0"/>
                <a:ea typeface="ＭＳ Ｐゴシック" charset="0"/>
              </a:defRPr>
            </a:lvl4pPr>
            <a:lvl5pPr marL="1996295" indent="-221811" defTabSz="913429">
              <a:defRPr sz="2300">
                <a:solidFill>
                  <a:schemeClr val="tx1"/>
                </a:solidFill>
                <a:latin typeface="Arial" charset="0"/>
                <a:ea typeface="ＭＳ Ｐゴシック" charset="0"/>
              </a:defRPr>
            </a:lvl5pPr>
            <a:lvl6pPr marL="2439916" indent="-221811" defTabSz="913429" eaLnBrk="0" fontAlgn="base" hangingPunct="0">
              <a:spcBef>
                <a:spcPct val="0"/>
              </a:spcBef>
              <a:spcAft>
                <a:spcPct val="0"/>
              </a:spcAft>
              <a:defRPr sz="2300">
                <a:solidFill>
                  <a:schemeClr val="tx1"/>
                </a:solidFill>
                <a:latin typeface="Arial" charset="0"/>
                <a:ea typeface="ＭＳ Ｐゴシック" charset="0"/>
              </a:defRPr>
            </a:lvl6pPr>
            <a:lvl7pPr marL="2883538" indent="-221811" defTabSz="913429" eaLnBrk="0" fontAlgn="base" hangingPunct="0">
              <a:spcBef>
                <a:spcPct val="0"/>
              </a:spcBef>
              <a:spcAft>
                <a:spcPct val="0"/>
              </a:spcAft>
              <a:defRPr sz="2300">
                <a:solidFill>
                  <a:schemeClr val="tx1"/>
                </a:solidFill>
                <a:latin typeface="Arial" charset="0"/>
                <a:ea typeface="ＭＳ Ｐゴシック" charset="0"/>
              </a:defRPr>
            </a:lvl7pPr>
            <a:lvl8pPr marL="3327159" indent="-221811" defTabSz="913429" eaLnBrk="0" fontAlgn="base" hangingPunct="0">
              <a:spcBef>
                <a:spcPct val="0"/>
              </a:spcBef>
              <a:spcAft>
                <a:spcPct val="0"/>
              </a:spcAft>
              <a:defRPr sz="2300">
                <a:solidFill>
                  <a:schemeClr val="tx1"/>
                </a:solidFill>
                <a:latin typeface="Arial" charset="0"/>
                <a:ea typeface="ＭＳ Ｐゴシック" charset="0"/>
              </a:defRPr>
            </a:lvl8pPr>
            <a:lvl9pPr marL="3770780" indent="-221811" defTabSz="913429" eaLnBrk="0" fontAlgn="base" hangingPunct="0">
              <a:spcBef>
                <a:spcPct val="0"/>
              </a:spcBef>
              <a:spcAft>
                <a:spcPct val="0"/>
              </a:spcAft>
              <a:defRPr sz="2300">
                <a:solidFill>
                  <a:schemeClr val="tx1"/>
                </a:solidFill>
                <a:latin typeface="Arial" charset="0"/>
                <a:ea typeface="ＭＳ Ｐゴシック" charset="0"/>
              </a:defRPr>
            </a:lvl9pPr>
          </a:lstStyle>
          <a:p>
            <a:fld id="{CC0E99B5-4A17-D849-9FD5-604C0A986234}" type="slidenum">
              <a:rPr lang="en-US" sz="1200"/>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33</a:t>
            </a:fld>
            <a:endParaRPr lang="en-US"/>
          </a:p>
        </p:txBody>
      </p:sp>
    </p:spTree>
    <p:extLst>
      <p:ext uri="{BB962C8B-B14F-4D97-AF65-F5344CB8AC3E}">
        <p14:creationId xmlns:p14="http://schemas.microsoft.com/office/powerpoint/2010/main" val="1555244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toolkit identifies</a:t>
            </a:r>
            <a:r>
              <a:rPr lang="en-US" baseline="0" dirty="0" smtClean="0">
                <a:latin typeface="Arial"/>
                <a:cs typeface="Arial"/>
              </a:rPr>
              <a:t> these four strategies to improve Readiness.</a:t>
            </a:r>
          </a:p>
          <a:p>
            <a:endParaRPr lang="en-US" baseline="0" dirty="0" smtClean="0">
              <a:latin typeface="Arial"/>
              <a:cs typeface="Arial"/>
            </a:endParaRPr>
          </a:p>
          <a:p>
            <a:r>
              <a:rPr lang="en-US" dirty="0" smtClean="0">
                <a:latin typeface="Arial"/>
                <a:cs typeface="Arial"/>
              </a:rPr>
              <a:t>What is</a:t>
            </a:r>
            <a:r>
              <a:rPr lang="en-US" baseline="0" dirty="0" smtClean="0">
                <a:latin typeface="Arial"/>
                <a:cs typeface="Arial"/>
              </a:rPr>
              <a:t> the culture of your unit?</a:t>
            </a:r>
          </a:p>
          <a:p>
            <a:pPr marL="171450" indent="-171450">
              <a:buFont typeface="Arial" charset="0"/>
              <a:buChar char="•"/>
            </a:pPr>
            <a:r>
              <a:rPr lang="en-US" baseline="0" dirty="0" smtClean="0">
                <a:latin typeface="Arial"/>
                <a:cs typeface="Arial"/>
              </a:rPr>
              <a:t>CMQCC is creating a survey to measure attitudes/beliefs of the nursing physician staff. This will be used in two fold manner – to help hospitals determine what areas of their culture need attention to support intended vaginal birth as well as an overall assessment of the relationship between unit personnel attitudes and beliefs in relation to their NTSV rate.</a:t>
            </a:r>
          </a:p>
          <a:p>
            <a:pPr marL="171450" indent="-171450">
              <a:buFont typeface="Arial" charset="0"/>
              <a:buChar char="•"/>
            </a:pPr>
            <a:r>
              <a:rPr lang="en-US" baseline="0" dirty="0" smtClean="0">
                <a:latin typeface="Arial"/>
                <a:cs typeface="Arial"/>
              </a:rPr>
              <a:t>Since a decreasing number of hospitals are directly involved with their childbirth education classes, it is important to meet often with community led classes to ensure information is current in relation to your facility and evidence.</a:t>
            </a:r>
          </a:p>
          <a:p>
            <a:pPr marL="171450" indent="-171450">
              <a:buFont typeface="Arial" charset="0"/>
              <a:buChar char="•"/>
            </a:pPr>
            <a:r>
              <a:rPr lang="en-US" sz="1200" b="0" i="0" u="none" strike="noStrike" kern="1200" baseline="0" dirty="0" smtClean="0">
                <a:solidFill>
                  <a:schemeClr val="tx1"/>
                </a:solidFill>
                <a:latin typeface="Arial"/>
                <a:cs typeface="Arial"/>
              </a:rPr>
              <a:t>Because a first cesarean is quite safe by today’s standards, the future risks of multiple repeat cesareans, such as the considerable step-wise increase in life threatening hemorrhage, may not be fully appreciated or considered by some providers</a:t>
            </a:r>
            <a:endParaRPr lang="en-US" baseline="0" dirty="0" smtClean="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34</a:t>
            </a:fld>
            <a:endParaRPr lang="en-US"/>
          </a:p>
        </p:txBody>
      </p:sp>
    </p:spTree>
    <p:extLst>
      <p:ext uri="{BB962C8B-B14F-4D97-AF65-F5344CB8AC3E}">
        <p14:creationId xmlns:p14="http://schemas.microsoft.com/office/powerpoint/2010/main" val="115916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a:cs typeface="Arial"/>
              </a:rPr>
              <a:t>The toolkit outlines several critical times for communication with the woman and creates the opportunity for shared decision making. Some of these key points include:</a:t>
            </a:r>
          </a:p>
          <a:p>
            <a:pPr marL="171450" indent="-171450">
              <a:buFont typeface="Arial" charset="0"/>
              <a:buChar char="•"/>
            </a:pPr>
            <a:r>
              <a:rPr lang="en-US" sz="1200" b="0" i="0" u="none" strike="noStrike" kern="1200" baseline="0" dirty="0" smtClean="0">
                <a:solidFill>
                  <a:schemeClr val="tx1"/>
                </a:solidFill>
                <a:latin typeface="Arial"/>
                <a:cs typeface="Arial"/>
              </a:rPr>
              <a:t>Choice of provider and/or facility for prenatal care and care at time of birth</a:t>
            </a:r>
          </a:p>
          <a:p>
            <a:pPr marL="171450" indent="-171450">
              <a:buFont typeface="Arial" charset="0"/>
              <a:buChar char="•"/>
            </a:pPr>
            <a:r>
              <a:rPr lang="en-US" sz="1200" b="0" i="0" u="none" strike="noStrike" kern="1200" baseline="0" dirty="0" smtClean="0">
                <a:solidFill>
                  <a:schemeClr val="tx1"/>
                </a:solidFill>
                <a:latin typeface="Arial"/>
                <a:cs typeface="Arial"/>
              </a:rPr>
              <a:t>Timing of admission to hospital (admission to labor and delivery while still in the latent/early phase is associated with an increased risk of cesarean)</a:t>
            </a:r>
          </a:p>
          <a:p>
            <a:pPr marL="171450" indent="-171450">
              <a:buFont typeface="Arial" charset="0"/>
              <a:buChar char="•"/>
            </a:pPr>
            <a:r>
              <a:rPr lang="en-US" sz="1200" b="0" i="0" u="none" strike="noStrike" kern="1200" baseline="0" dirty="0" smtClean="0">
                <a:solidFill>
                  <a:schemeClr val="tx1"/>
                </a:solidFill>
                <a:latin typeface="Arial"/>
                <a:cs typeface="Arial"/>
              </a:rPr>
              <a:t> Choice of fetal monitoring method (continuous monitoring is associated with an increased risk of cesarean)</a:t>
            </a:r>
          </a:p>
          <a:p>
            <a:pPr marL="171450" indent="-171450">
              <a:buFont typeface="Arial" charset="0"/>
              <a:buChar char="•"/>
            </a:pPr>
            <a:r>
              <a:rPr lang="en-US" sz="1200" b="0" i="0" u="none" strike="noStrike" kern="1200" baseline="0" dirty="0" smtClean="0">
                <a:solidFill>
                  <a:schemeClr val="tx1"/>
                </a:solidFill>
                <a:latin typeface="Arial"/>
                <a:cs typeface="Arial"/>
              </a:rPr>
              <a:t> Whether to have continuous labor support by a trained caregiver like a doula (continuous labor support improves chances of having a vaginal birth)</a:t>
            </a:r>
          </a:p>
          <a:p>
            <a:pPr marL="171450" indent="-171450">
              <a:buFont typeface="Arial" charset="0"/>
              <a:buChar char="•"/>
            </a:pPr>
            <a:r>
              <a:rPr lang="en-US" sz="1200" b="0" i="0" u="none" strike="noStrike" kern="1200" baseline="0" dirty="0" smtClean="0">
                <a:solidFill>
                  <a:schemeClr val="tx1"/>
                </a:solidFill>
                <a:latin typeface="Arial"/>
                <a:cs typeface="Arial"/>
              </a:rPr>
              <a:t>Induction of labor without medical indication (depending on the provider and facility)</a:t>
            </a:r>
            <a:endParaRPr lang="en-US" baseline="0" dirty="0" smtClean="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35</a:t>
            </a:fld>
            <a:endParaRPr lang="en-US"/>
          </a:p>
        </p:txBody>
      </p:sp>
    </p:spTree>
    <p:extLst>
      <p:ext uri="{BB962C8B-B14F-4D97-AF65-F5344CB8AC3E}">
        <p14:creationId xmlns:p14="http://schemas.microsoft.com/office/powerpoint/2010/main" val="12339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0" i="0" u="none" strike="noStrike" kern="1200" baseline="0" dirty="0" smtClean="0">
                <a:solidFill>
                  <a:schemeClr val="tx1"/>
                </a:solidFill>
                <a:latin typeface="Arial"/>
                <a:cs typeface="Arial"/>
              </a:rPr>
              <a:t>Shared decision making is a collaborative process between the provider and patient that “takes into account the best available scientific evidence, as well as the individual’s values and preferences, to determine the right course of care.” </a:t>
            </a:r>
            <a:r>
              <a:rPr lang="en-US" dirty="0">
                <a:latin typeface="Arial"/>
                <a:cs typeface="Arial"/>
              </a:rPr>
              <a:t>Shared Decision Making </a:t>
            </a:r>
            <a:r>
              <a:rPr lang="en-US" dirty="0" smtClean="0">
                <a:latin typeface="Arial"/>
                <a:cs typeface="Arial"/>
              </a:rPr>
              <a:t>requires </a:t>
            </a:r>
            <a:r>
              <a:rPr lang="en-US" dirty="0">
                <a:latin typeface="Arial"/>
                <a:cs typeface="Arial"/>
              </a:rPr>
              <a:t>a cultural change in how care is delivered and includes </a:t>
            </a:r>
            <a:r>
              <a:rPr lang="en-US" dirty="0" smtClean="0">
                <a:latin typeface="Arial"/>
                <a:cs typeface="Arial"/>
              </a:rPr>
              <a:t>specific communication techniques. </a:t>
            </a:r>
            <a:endParaRPr lang="en-US" sz="1200" b="0" i="0" u="none" strike="noStrike" kern="1200" baseline="0" dirty="0">
              <a:solidFill>
                <a:schemeClr val="tx1"/>
              </a:solidFill>
              <a:latin typeface="Arial"/>
              <a:cs typeface="Arial"/>
            </a:endParaRPr>
          </a:p>
          <a:p>
            <a:endParaRPr lang="en-US" sz="1200" b="0" i="0" u="none" strike="noStrike" kern="1200" baseline="0" dirty="0" smtClean="0">
              <a:solidFill>
                <a:schemeClr val="tx1"/>
              </a:solidFill>
              <a:latin typeface="Arial"/>
              <a:cs typeface="Arial"/>
            </a:endParaRPr>
          </a:p>
          <a:p>
            <a:r>
              <a:rPr lang="en-US" dirty="0">
                <a:latin typeface="Arial"/>
                <a:cs typeface="Arial"/>
              </a:rPr>
              <a:t>At a minimum, providers and nurses should understand that there are FIVE critical decision points that occur during the prenatal and intrapartum period that impact the risk of cesarean and that each woman should be prepared to decide in a shared fashion with her provider and nurse. Obviously, prenatal preparation for this is very important. </a:t>
            </a:r>
            <a:endParaRPr lang="en-US" dirty="0" smtClean="0">
              <a:latin typeface="Arial"/>
              <a:cs typeface="Arial"/>
            </a:endParaRPr>
          </a:p>
          <a:p>
            <a:endParaRPr lang="en-US" dirty="0">
              <a:latin typeface="Arial"/>
              <a:cs typeface="Arial"/>
            </a:endParaRPr>
          </a:p>
          <a:p>
            <a:r>
              <a:rPr lang="en-US" sz="1200" b="0" i="0" u="none" strike="noStrike" kern="1200" baseline="0" dirty="0" smtClean="0">
                <a:solidFill>
                  <a:schemeClr val="tx1"/>
                </a:solidFill>
                <a:latin typeface="Arial"/>
                <a:cs typeface="Arial"/>
              </a:rPr>
              <a:t>By identifying the major decision points that most impact the risk for cesarean birth, providers can markedly improve the patient’s knowledge defi</a:t>
            </a:r>
            <a:r>
              <a:rPr lang="en-US" sz="1200" b="1" i="0" u="none" strike="noStrike" kern="1200" baseline="0" dirty="0" smtClean="0">
                <a:solidFill>
                  <a:schemeClr val="tx1"/>
                </a:solidFill>
                <a:latin typeface="Arial"/>
                <a:cs typeface="Arial"/>
              </a:rPr>
              <a:t>c</a:t>
            </a:r>
            <a:r>
              <a:rPr lang="en-US" sz="1200" b="0" i="0" u="none" strike="noStrike" kern="1200" baseline="0" dirty="0" smtClean="0">
                <a:solidFill>
                  <a:schemeClr val="tx1"/>
                </a:solidFill>
                <a:latin typeface="Arial"/>
                <a:cs typeface="Arial"/>
              </a:rPr>
              <a:t>it and decision making.</a:t>
            </a:r>
          </a:p>
          <a:p>
            <a:endParaRPr lang="en-US" b="0" i="0" u="none" strike="noStrike" kern="1200" baseline="0" dirty="0" smtClean="0">
              <a:solidFill>
                <a:schemeClr val="tx1"/>
              </a:solidFill>
              <a:latin typeface="Arial"/>
              <a:cs typeface="Arial"/>
            </a:endParaRPr>
          </a:p>
          <a:p>
            <a:endParaRPr lang="en-US"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36</a:t>
            </a:fld>
            <a:endParaRPr lang="en-US" dirty="0"/>
          </a:p>
        </p:txBody>
      </p:sp>
    </p:spTree>
    <p:extLst>
      <p:ext uri="{BB962C8B-B14F-4D97-AF65-F5344CB8AC3E}">
        <p14:creationId xmlns:p14="http://schemas.microsoft.com/office/powerpoint/2010/main" val="93957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2">
              <a:defRPr/>
            </a:pPr>
            <a:r>
              <a:rPr lang="en-US" dirty="0" smtClean="0">
                <a:latin typeface="Arial"/>
                <a:cs typeface="Arial"/>
              </a:rPr>
              <a:t>Various patient/consumer decision points may impact risk of cesarean. “Shared decision making</a:t>
            </a:r>
            <a:r>
              <a:rPr lang="en-US" baseline="0" dirty="0" smtClean="0">
                <a:latin typeface="Arial"/>
                <a:cs typeface="Arial"/>
              </a:rPr>
              <a:t> at c</a:t>
            </a:r>
            <a:r>
              <a:rPr lang="en-US" dirty="0" smtClean="0">
                <a:latin typeface="Arial"/>
                <a:cs typeface="Arial"/>
              </a:rPr>
              <a:t>ritical</a:t>
            </a:r>
            <a:r>
              <a:rPr lang="en-US" baseline="0" dirty="0" smtClean="0">
                <a:latin typeface="Arial"/>
                <a:cs typeface="Arial"/>
              </a:rPr>
              <a:t> points in care” means targeting various prenatal discussions (well before the onset of labor!), or honing in on opportunities for patient engagement that promote discussion on these major decision points, which include: timing of admission to labor and delivery, choice of fetal monitoring for low-risk patients, the choice to have/bring continuous labor support, and induction of labor without medical indication.  Every woman should be made aware that these choices impact the risk of cesarean.</a:t>
            </a:r>
          </a:p>
          <a:p>
            <a:pPr defTabSz="457152">
              <a:defRPr/>
            </a:pPr>
            <a:endParaRPr lang="en-US" baseline="0" dirty="0" smtClean="0"/>
          </a:p>
          <a:p>
            <a:pPr defTabSz="457152">
              <a:defRPr/>
            </a:pPr>
            <a:endParaRPr lang="en-US" dirty="0" smtClean="0"/>
          </a:p>
          <a:p>
            <a:pPr defTabSz="457152">
              <a:defRPr/>
            </a:pPr>
            <a:endParaRPr lang="en-US" dirty="0"/>
          </a:p>
        </p:txBody>
      </p:sp>
      <p:sp>
        <p:nvSpPr>
          <p:cNvPr id="4" name="Slide Number Placeholder 3"/>
          <p:cNvSpPr>
            <a:spLocks noGrp="1"/>
          </p:cNvSpPr>
          <p:nvPr>
            <p:ph type="sldNum" sz="quarter" idx="10"/>
          </p:nvPr>
        </p:nvSpPr>
        <p:spPr/>
        <p:txBody>
          <a:bodyPr/>
          <a:lstStyle/>
          <a:p>
            <a:fld id="{38204086-1CA5-F34D-8FE2-EEA498F41C91}" type="slidenum">
              <a:rPr lang="en-US" smtClean="0"/>
              <a:t>37</a:t>
            </a:fld>
            <a:endParaRPr lang="en-US"/>
          </a:p>
        </p:txBody>
      </p:sp>
    </p:spTree>
    <p:extLst>
      <p:ext uri="{BB962C8B-B14F-4D97-AF65-F5344CB8AC3E}">
        <p14:creationId xmlns:p14="http://schemas.microsoft.com/office/powerpoint/2010/main" val="2406453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To</a:t>
            </a:r>
            <a:r>
              <a:rPr lang="en-US" baseline="0" dirty="0" smtClean="0">
                <a:latin typeface="Arial"/>
                <a:cs typeface="Arial"/>
              </a:rPr>
              <a:t> that end, one of the tools included in the toolkit is a “Birth Preferences Worksheet” (or </a:t>
            </a:r>
            <a:r>
              <a:rPr lang="en-US" baseline="0" dirty="0" err="1" smtClean="0">
                <a:latin typeface="Arial"/>
                <a:cs typeface="Arial"/>
              </a:rPr>
              <a:t>birthplan</a:t>
            </a:r>
            <a:r>
              <a:rPr lang="en-US" baseline="0" dirty="0" smtClean="0">
                <a:latin typeface="Arial"/>
                <a:cs typeface="Arial"/>
              </a:rPr>
              <a:t>). Included in this plan are questions that specifically ask about the critical decision points.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38</a:t>
            </a:fld>
            <a:endParaRPr lang="en-US"/>
          </a:p>
        </p:txBody>
      </p:sp>
    </p:spTree>
    <p:extLst>
      <p:ext uri="{BB962C8B-B14F-4D97-AF65-F5344CB8AC3E}">
        <p14:creationId xmlns:p14="http://schemas.microsoft.com/office/powerpoint/2010/main" val="2272083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39</a:t>
            </a:fld>
            <a:endParaRPr lang="en-US" dirty="0"/>
          </a:p>
        </p:txBody>
      </p:sp>
    </p:spTree>
    <p:extLst>
      <p:ext uri="{BB962C8B-B14F-4D97-AF65-F5344CB8AC3E}">
        <p14:creationId xmlns:p14="http://schemas.microsoft.com/office/powerpoint/2010/main" val="36112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4</a:t>
            </a:fld>
            <a:endParaRPr lang="en-US"/>
          </a:p>
        </p:txBody>
      </p:sp>
    </p:spTree>
    <p:extLst>
      <p:ext uri="{BB962C8B-B14F-4D97-AF65-F5344CB8AC3E}">
        <p14:creationId xmlns:p14="http://schemas.microsoft.com/office/powerpoint/2010/main" val="3639126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a:cs typeface="Arial"/>
              </a:rPr>
              <a:t>While a very small portion of women may desire a pre-labor cesarean, data from this Listening to Mother’s survey do not support the suggestion that maternal requests for cesareans contribute significantly to the high cesarean rate. To the contrary, the evidence indicates that women prefer vaginal birth — less than 1% of women reported choosing a non-medically indicated cesarean for their first birth. In Appendix I of the toolkit is a very detailed informed consent for women desiring elective cesarean. It outlines, in detail, the risk of the 1</a:t>
            </a:r>
            <a:r>
              <a:rPr lang="en-US" sz="1200" b="0" i="0" u="none" strike="noStrike" kern="1200" baseline="30000" dirty="0" smtClean="0">
                <a:solidFill>
                  <a:schemeClr val="tx1"/>
                </a:solidFill>
                <a:latin typeface="Arial"/>
                <a:cs typeface="Arial"/>
              </a:rPr>
              <a:t>st</a:t>
            </a:r>
            <a:r>
              <a:rPr lang="en-US" sz="1200" b="0" i="0" u="none" strike="noStrike" kern="1200" baseline="0" dirty="0" smtClean="0">
                <a:solidFill>
                  <a:schemeClr val="tx1"/>
                </a:solidFill>
                <a:latin typeface="Arial"/>
                <a:cs typeface="Arial"/>
              </a:rPr>
              <a:t> surgery and the subsequent risks with each cesarean.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40</a:t>
            </a:fld>
            <a:endParaRPr lang="en-US"/>
          </a:p>
        </p:txBody>
      </p:sp>
    </p:spTree>
    <p:extLst>
      <p:ext uri="{BB962C8B-B14F-4D97-AF65-F5344CB8AC3E}">
        <p14:creationId xmlns:p14="http://schemas.microsoft.com/office/powerpoint/2010/main" val="1009616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41</a:t>
            </a:fld>
            <a:endParaRPr lang="en-US"/>
          </a:p>
        </p:txBody>
      </p:sp>
    </p:spTree>
    <p:extLst>
      <p:ext uri="{BB962C8B-B14F-4D97-AF65-F5344CB8AC3E}">
        <p14:creationId xmlns:p14="http://schemas.microsoft.com/office/powerpoint/2010/main" val="2964513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42</a:t>
            </a:fld>
            <a:endParaRPr lang="en-US"/>
          </a:p>
        </p:txBody>
      </p:sp>
    </p:spTree>
    <p:extLst>
      <p:ext uri="{BB962C8B-B14F-4D97-AF65-F5344CB8AC3E}">
        <p14:creationId xmlns:p14="http://schemas.microsoft.com/office/powerpoint/2010/main" val="3109952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Previous</a:t>
            </a:r>
            <a:r>
              <a:rPr lang="en-US" baseline="0" dirty="0" smtClean="0">
                <a:latin typeface="Arial"/>
                <a:cs typeface="Arial"/>
              </a:rPr>
              <a:t> </a:t>
            </a:r>
            <a:r>
              <a:rPr lang="en-US" dirty="0" smtClean="0">
                <a:latin typeface="Arial"/>
                <a:cs typeface="Arial"/>
              </a:rPr>
              <a:t>educational webinars through CMQCC collaborative also complement</a:t>
            </a:r>
            <a:r>
              <a:rPr lang="en-US" baseline="0" dirty="0" smtClean="0">
                <a:latin typeface="Arial"/>
                <a:cs typeface="Arial"/>
              </a:rPr>
              <a:t> these tools including webinars in: </a:t>
            </a:r>
            <a:r>
              <a:rPr lang="en-US" dirty="0" smtClean="0">
                <a:latin typeface="Arial"/>
                <a:cs typeface="Arial"/>
              </a:rPr>
              <a:t> </a:t>
            </a:r>
            <a:endParaRPr lang="en-US" baseline="0" dirty="0" smtClean="0">
              <a:latin typeface="Arial"/>
              <a:cs typeface="Arial"/>
            </a:endParaRPr>
          </a:p>
          <a:p>
            <a:r>
              <a:rPr lang="en-US" baseline="0" dirty="0" smtClean="0">
                <a:latin typeface="Arial"/>
                <a:cs typeface="Arial"/>
              </a:rPr>
              <a:t>	Intermittent Auscultation and Intermittent Monitoring</a:t>
            </a:r>
          </a:p>
          <a:p>
            <a:r>
              <a:rPr lang="en-US" baseline="0" dirty="0" smtClean="0">
                <a:latin typeface="Arial"/>
                <a:cs typeface="Arial"/>
              </a:rPr>
              <a:t>	Implementing the Coping with Labor Algorithm</a:t>
            </a:r>
          </a:p>
          <a:p>
            <a:r>
              <a:rPr lang="en-US" baseline="0" dirty="0" smtClean="0">
                <a:latin typeface="Arial"/>
                <a:cs typeface="Arial"/>
              </a:rPr>
              <a:t>	The Benefits of Doula support during Labor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43</a:t>
            </a:fld>
            <a:endParaRPr lang="en-US"/>
          </a:p>
        </p:txBody>
      </p:sp>
    </p:spTree>
    <p:extLst>
      <p:ext uri="{BB962C8B-B14F-4D97-AF65-F5344CB8AC3E}">
        <p14:creationId xmlns:p14="http://schemas.microsoft.com/office/powerpoint/2010/main" val="454142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865094"/>
            <a:ext cx="4572000" cy="3429000"/>
          </a:xfrm>
        </p:spPr>
      </p:sp>
      <p:sp>
        <p:nvSpPr>
          <p:cNvPr id="3" name="Notes Placeholder 2"/>
          <p:cNvSpPr>
            <a:spLocks noGrp="1"/>
          </p:cNvSpPr>
          <p:nvPr>
            <p:ph type="body" idx="1"/>
          </p:nvPr>
        </p:nvSpPr>
        <p:spPr>
          <a:xfrm>
            <a:off x="686720" y="4465314"/>
            <a:ext cx="5484561" cy="4114337"/>
          </a:xfrm>
        </p:spPr>
        <p:txBody>
          <a:bodyPr/>
          <a:lstStyle/>
          <a:p>
            <a:pPr>
              <a:defRPr/>
            </a:pPr>
            <a:r>
              <a:rPr lang="en-US" dirty="0" smtClean="0">
                <a:latin typeface="Arial"/>
                <a:cs typeface="Arial"/>
              </a:rPr>
              <a:t>Despite the fact that most women are at low-risk for complications, the vast majority of women who deliver in hospitals are faced with liberal use of common obstetric interventions and procedures, including:</a:t>
            </a:r>
          </a:p>
          <a:p>
            <a:pPr marL="166358" indent="-166358">
              <a:buFont typeface="Arial"/>
              <a:buChar char="•"/>
              <a:defRPr/>
            </a:pPr>
            <a:r>
              <a:rPr lang="en-US" dirty="0" smtClean="0">
                <a:latin typeface="Arial"/>
                <a:cs typeface="Arial"/>
              </a:rPr>
              <a:t>routine use of </a:t>
            </a:r>
            <a:r>
              <a:rPr lang="en-US" dirty="0" err="1" smtClean="0">
                <a:latin typeface="Arial"/>
                <a:cs typeface="Arial"/>
              </a:rPr>
              <a:t>pitocin</a:t>
            </a:r>
            <a:endParaRPr lang="en-US" dirty="0" smtClean="0">
              <a:latin typeface="Arial"/>
              <a:cs typeface="Arial"/>
            </a:endParaRPr>
          </a:p>
          <a:p>
            <a:pPr marL="166358" indent="-166358">
              <a:buFont typeface="Arial"/>
              <a:buChar char="•"/>
              <a:defRPr/>
            </a:pPr>
            <a:r>
              <a:rPr lang="en-US" dirty="0" smtClean="0">
                <a:latin typeface="Arial"/>
                <a:cs typeface="Arial"/>
              </a:rPr>
              <a:t>continuous fetal monitoring</a:t>
            </a:r>
          </a:p>
          <a:p>
            <a:pPr marL="166358" indent="-166358">
              <a:buFont typeface="Arial"/>
              <a:buChar char="•"/>
              <a:defRPr/>
            </a:pPr>
            <a:r>
              <a:rPr lang="en-US" dirty="0" smtClean="0">
                <a:latin typeface="Arial"/>
                <a:cs typeface="Arial"/>
              </a:rPr>
              <a:t>induction of labor. </a:t>
            </a:r>
          </a:p>
          <a:p>
            <a:pPr>
              <a:defRPr/>
            </a:pPr>
            <a:endParaRPr lang="en-US" dirty="0" smtClean="0">
              <a:latin typeface="Arial"/>
              <a:cs typeface="Arial"/>
            </a:endParaRPr>
          </a:p>
          <a:p>
            <a:pPr>
              <a:buFont typeface="Arial"/>
              <a:buNone/>
              <a:defRPr/>
            </a:pPr>
            <a:r>
              <a:rPr lang="en-US" b="1" dirty="0" smtClean="0">
                <a:latin typeface="Arial"/>
                <a:cs typeface="Arial"/>
              </a:rPr>
              <a:t>This suggests that many providers may not fully appreciate their role in preventing cesarean</a:t>
            </a:r>
            <a:r>
              <a:rPr lang="en-US" b="1" baseline="0" dirty="0" smtClean="0">
                <a:latin typeface="Arial"/>
                <a:cs typeface="Arial"/>
              </a:rPr>
              <a:t> </a:t>
            </a:r>
            <a:r>
              <a:rPr lang="en-US" b="1" dirty="0" smtClean="0">
                <a:latin typeface="Arial"/>
                <a:cs typeface="Arial"/>
              </a:rPr>
              <a:t>through a more judicious use of interventions. </a:t>
            </a:r>
            <a:r>
              <a:rPr lang="en-US" dirty="0" smtClean="0"/>
              <a:t>Early labor tends to be where many providers</a:t>
            </a:r>
            <a:r>
              <a:rPr lang="en-US" baseline="0" dirty="0" smtClean="0"/>
              <a:t> routinely intervene. </a:t>
            </a:r>
            <a:endParaRPr lang="en-US" b="1" dirty="0" smtClean="0">
              <a:latin typeface="Arial"/>
              <a:cs typeface="Arial"/>
            </a:endParaRPr>
          </a:p>
          <a:p>
            <a:pPr>
              <a:defRPr/>
            </a:pPr>
            <a:endParaRPr lang="en-US" dirty="0" smtClean="0">
              <a:latin typeface="Abadi MT Condensed Light"/>
              <a:cs typeface="Abadi MT Condensed Light"/>
            </a:endParaRPr>
          </a:p>
          <a:p>
            <a:endParaRPr lang="en-US" sz="1000" dirty="0">
              <a:latin typeface="Arial"/>
              <a:cs typeface="Arial"/>
            </a:endParaRPr>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44</a:t>
            </a:fld>
            <a:endParaRPr lang="en-US"/>
          </a:p>
        </p:txBody>
      </p:sp>
    </p:spTree>
    <p:extLst>
      <p:ext uri="{BB962C8B-B14F-4D97-AF65-F5344CB8AC3E}">
        <p14:creationId xmlns:p14="http://schemas.microsoft.com/office/powerpoint/2010/main" val="949945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45</a:t>
            </a:fld>
            <a:endParaRPr lang="en-US"/>
          </a:p>
        </p:txBody>
      </p:sp>
    </p:spTree>
    <p:extLst>
      <p:ext uri="{BB962C8B-B14F-4D97-AF65-F5344CB8AC3E}">
        <p14:creationId xmlns:p14="http://schemas.microsoft.com/office/powerpoint/2010/main" val="2886473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46</a:t>
            </a:fld>
            <a:endParaRPr lang="en-US"/>
          </a:p>
        </p:txBody>
      </p:sp>
    </p:spTree>
    <p:extLst>
      <p:ext uri="{BB962C8B-B14F-4D97-AF65-F5344CB8AC3E}">
        <p14:creationId xmlns:p14="http://schemas.microsoft.com/office/powerpoint/2010/main" val="33443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toolkit contains MANY </a:t>
            </a:r>
            <a:r>
              <a:rPr lang="en-US" dirty="0" err="1" smtClean="0">
                <a:latin typeface="Arial"/>
                <a:cs typeface="Arial"/>
              </a:rPr>
              <a:t>weblinks</a:t>
            </a:r>
            <a:r>
              <a:rPr lang="en-US" baseline="0" dirty="0" smtClean="0">
                <a:latin typeface="Arial"/>
                <a:cs typeface="Arial"/>
              </a:rPr>
              <a:t> to open-source, vetted clinician and patient information that will assist with policy creation, such as the Safe Deliveries Roadmap from Washington State Hospital </a:t>
            </a:r>
            <a:r>
              <a:rPr lang="en-US" baseline="0" dirty="0" err="1" smtClean="0">
                <a:latin typeface="Arial"/>
                <a:cs typeface="Arial"/>
              </a:rPr>
              <a:t>Assocation</a:t>
            </a:r>
            <a:r>
              <a:rPr lang="en-US" baseline="0" dirty="0" smtClean="0">
                <a:latin typeface="Arial"/>
                <a:cs typeface="Arial"/>
              </a:rPr>
              <a:t>, and more.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47</a:t>
            </a:fld>
            <a:endParaRPr lang="en-US"/>
          </a:p>
        </p:txBody>
      </p:sp>
    </p:spTree>
    <p:extLst>
      <p:ext uri="{BB962C8B-B14F-4D97-AF65-F5344CB8AC3E}">
        <p14:creationId xmlns:p14="http://schemas.microsoft.com/office/powerpoint/2010/main" val="3108293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Right:</a:t>
            </a:r>
            <a:r>
              <a:rPr lang="en-US" baseline="0" dirty="0" smtClean="0">
                <a:latin typeface="Arial"/>
                <a:cs typeface="Arial"/>
              </a:rPr>
              <a:t> Lamaze </a:t>
            </a:r>
            <a:r>
              <a:rPr lang="en-US" baseline="0" dirty="0" err="1" smtClean="0">
                <a:latin typeface="Arial"/>
                <a:cs typeface="Arial"/>
              </a:rPr>
              <a:t>infographic</a:t>
            </a:r>
            <a:r>
              <a:rPr lang="en-US" baseline="0" dirty="0" smtClean="0">
                <a:latin typeface="Arial"/>
                <a:cs typeface="Arial"/>
              </a:rPr>
              <a:t> that can be distributed to patients in clinic or on the unit. Bottom: ACNM’s algorithm for early labor, to be used by patients as a decision aid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48</a:t>
            </a:fld>
            <a:endParaRPr lang="en-US"/>
          </a:p>
        </p:txBody>
      </p:sp>
    </p:spTree>
    <p:extLst>
      <p:ext uri="{BB962C8B-B14F-4D97-AF65-F5344CB8AC3E}">
        <p14:creationId xmlns:p14="http://schemas.microsoft.com/office/powerpoint/2010/main" val="3188749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cs typeface="Arial"/>
              </a:rPr>
              <a:t>Improved</a:t>
            </a:r>
            <a:r>
              <a:rPr lang="en-US" sz="1200" kern="1200" baseline="0" dirty="0" smtClean="0">
                <a:solidFill>
                  <a:schemeClr val="tx1"/>
                </a:solidFill>
                <a:effectLst/>
                <a:latin typeface="Arial"/>
                <a:cs typeface="Arial"/>
              </a:rPr>
              <a:t> labor support is key to reducing cesarean birth. Many studies have outlined the benefit of continuous labor support. Specifically as it relates to cesarean reduction, the ability to improve comfort and decrease anxiety according to each woman’s unique needs and preferences is fundamental to promoting progress and reducing dysfunctional labor. </a:t>
            </a:r>
          </a:p>
          <a:p>
            <a:endParaRPr lang="en-US" sz="1200" kern="1200" dirty="0" smtClean="0">
              <a:solidFill>
                <a:schemeClr val="tx1"/>
              </a:solidFill>
              <a:effectLst/>
              <a:latin typeface="Arial"/>
              <a:cs typeface="Arial"/>
            </a:endParaRPr>
          </a:p>
          <a:p>
            <a:r>
              <a:rPr lang="en-US" dirty="0" smtClean="0"/>
              <a:t>Refs: </a:t>
            </a:r>
            <a:r>
              <a:rPr lang="en-US" sz="1200" kern="1200" dirty="0" err="1" smtClean="0">
                <a:solidFill>
                  <a:schemeClr val="tx1"/>
                </a:solidFill>
                <a:effectLst/>
                <a:latin typeface="+mn-lt"/>
                <a:ea typeface="+mn-ea"/>
                <a:cs typeface="+mn-cs"/>
              </a:rPr>
              <a:t>Hodnett</a:t>
            </a:r>
            <a:r>
              <a:rPr lang="en-US" sz="1200" kern="1200" dirty="0" smtClean="0">
                <a:solidFill>
                  <a:schemeClr val="tx1"/>
                </a:solidFill>
                <a:effectLst/>
                <a:latin typeface="+mn-lt"/>
                <a:ea typeface="+mn-ea"/>
                <a:cs typeface="+mn-cs"/>
              </a:rPr>
              <a:t> ED, Gates S, </a:t>
            </a:r>
            <a:r>
              <a:rPr lang="en-US" sz="1200" kern="1200" dirty="0" err="1" smtClean="0">
                <a:solidFill>
                  <a:schemeClr val="tx1"/>
                </a:solidFill>
                <a:effectLst/>
                <a:latin typeface="+mn-lt"/>
                <a:ea typeface="+mn-ea"/>
                <a:cs typeface="+mn-cs"/>
              </a:rPr>
              <a:t>Hofmeyr</a:t>
            </a:r>
            <a:r>
              <a:rPr lang="en-US" sz="1200" kern="1200" dirty="0" smtClean="0">
                <a:solidFill>
                  <a:schemeClr val="tx1"/>
                </a:solidFill>
                <a:effectLst/>
                <a:latin typeface="+mn-lt"/>
                <a:ea typeface="+mn-ea"/>
                <a:cs typeface="+mn-cs"/>
              </a:rPr>
              <a:t> GJ, </a:t>
            </a:r>
            <a:r>
              <a:rPr lang="en-US" sz="1200" kern="1200" dirty="0" err="1" smtClean="0">
                <a:solidFill>
                  <a:schemeClr val="tx1"/>
                </a:solidFill>
                <a:effectLst/>
                <a:latin typeface="+mn-lt"/>
                <a:ea typeface="+mn-ea"/>
                <a:cs typeface="+mn-cs"/>
              </a:rPr>
              <a:t>Sakala</a:t>
            </a:r>
            <a:r>
              <a:rPr lang="en-US" sz="1200" kern="1200" dirty="0" smtClean="0">
                <a:solidFill>
                  <a:schemeClr val="tx1"/>
                </a:solidFill>
                <a:effectLst/>
                <a:latin typeface="+mn-lt"/>
                <a:ea typeface="+mn-ea"/>
                <a:cs typeface="+mn-cs"/>
              </a:rPr>
              <a:t> C, Weston J. Continuous support for women during childbirth. </a:t>
            </a:r>
            <a:r>
              <a:rPr lang="en-US" sz="1200" i="1" kern="1200" dirty="0" smtClean="0">
                <a:solidFill>
                  <a:schemeClr val="tx1"/>
                </a:solidFill>
                <a:effectLst/>
                <a:latin typeface="+mn-lt"/>
                <a:ea typeface="+mn-ea"/>
                <a:cs typeface="+mn-cs"/>
              </a:rPr>
              <a:t>Cochrane Database </a:t>
            </a:r>
            <a:r>
              <a:rPr lang="en-US" sz="1200" i="1" kern="1200" dirty="0" err="1" smtClean="0">
                <a:solidFill>
                  <a:schemeClr val="tx1"/>
                </a:solidFill>
                <a:effectLst/>
                <a:latin typeface="+mn-lt"/>
                <a:ea typeface="+mn-ea"/>
                <a:cs typeface="+mn-cs"/>
              </a:rPr>
              <a:t>Syst</a:t>
            </a:r>
            <a:r>
              <a:rPr lang="en-US" sz="1200" i="1" kern="1200" dirty="0" smtClean="0">
                <a:solidFill>
                  <a:schemeClr val="tx1"/>
                </a:solidFill>
                <a:effectLst/>
                <a:latin typeface="+mn-lt"/>
                <a:ea typeface="+mn-ea"/>
                <a:cs typeface="+mn-cs"/>
              </a:rPr>
              <a:t> Rev. </a:t>
            </a:r>
            <a:r>
              <a:rPr lang="en-US" sz="1200" kern="1200" dirty="0" smtClean="0">
                <a:solidFill>
                  <a:schemeClr val="tx1"/>
                </a:solidFill>
                <a:effectLst/>
                <a:latin typeface="+mn-lt"/>
                <a:ea typeface="+mn-ea"/>
                <a:cs typeface="+mn-cs"/>
              </a:rPr>
              <a:t>2011(2):CD003766)</a:t>
            </a:r>
          </a:p>
          <a:p>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used with permission from Jennifer Winfrey photography http://</a:t>
            </a:r>
            <a:r>
              <a:rPr lang="en-US" sz="1200" kern="1200" baseline="0" dirty="0" err="1" smtClean="0">
                <a:solidFill>
                  <a:schemeClr val="tx1"/>
                </a:solidFill>
                <a:effectLst/>
                <a:latin typeface="+mn-lt"/>
                <a:ea typeface="+mn-ea"/>
                <a:cs typeface="+mn-cs"/>
              </a:rPr>
              <a:t>jenniferwinfrey.com</a:t>
            </a:r>
            <a:r>
              <a:rPr lang="en-US" sz="1200" kern="1200" baseline="0" dirty="0" smtClean="0">
                <a:solidFill>
                  <a:schemeClr val="tx1"/>
                </a:solidFill>
                <a:effectLst/>
                <a:latin typeface="+mn-lt"/>
                <a:ea typeface="+mn-ea"/>
                <a:cs typeface="+mn-cs"/>
              </a:rPr>
              <a:t>]</a:t>
            </a:r>
            <a:endParaRPr lang="en-US" dirty="0" smtClean="0"/>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38204086-1CA5-F34D-8FE2-EEA498F41C91}" type="slidenum">
              <a:rPr lang="en-US" smtClean="0"/>
              <a:t>49</a:t>
            </a:fld>
            <a:endParaRPr lang="en-US"/>
          </a:p>
        </p:txBody>
      </p:sp>
    </p:spTree>
    <p:extLst>
      <p:ext uri="{BB962C8B-B14F-4D97-AF65-F5344CB8AC3E}">
        <p14:creationId xmlns:p14="http://schemas.microsoft.com/office/powerpoint/2010/main" val="1258125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Answer:</a:t>
            </a:r>
            <a:r>
              <a:rPr lang="en-US" baseline="0" dirty="0" smtClean="0">
                <a:latin typeface="Arial"/>
                <a:cs typeface="Arial"/>
              </a:rPr>
              <a:t> Your choice of hospital. This slides gets to the heart of why CMQCC and hospitals around the state (and nation) are prioritizing an in-depth look at the cesarean practices at their institution in order to address the issue of unwarranted variation.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a:t>
            </a:fld>
            <a:endParaRPr lang="en-US"/>
          </a:p>
        </p:txBody>
      </p:sp>
    </p:spTree>
    <p:extLst>
      <p:ext uri="{BB962C8B-B14F-4D97-AF65-F5344CB8AC3E}">
        <p14:creationId xmlns:p14="http://schemas.microsoft.com/office/powerpoint/2010/main" val="3236191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The toolkit outlines the key components of labor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Important talking</a:t>
            </a:r>
            <a:r>
              <a:rPr lang="en-US" sz="1200" baseline="0" dirty="0" smtClean="0">
                <a:latin typeface="Arial"/>
                <a:cs typeface="Arial"/>
              </a:rPr>
              <a:t> point: </a:t>
            </a:r>
            <a:r>
              <a:rPr lang="en-US" sz="1200" dirty="0" err="1" smtClean="0">
                <a:latin typeface="Arial"/>
                <a:cs typeface="Arial"/>
              </a:rPr>
              <a:t>Nonpharmacologic</a:t>
            </a:r>
            <a:r>
              <a:rPr lang="en-US" sz="1200" dirty="0" smtClean="0">
                <a:latin typeface="Arial"/>
                <a:cs typeface="Arial"/>
              </a:rPr>
              <a:t> comfort measures are beneficial to </a:t>
            </a:r>
            <a:r>
              <a:rPr lang="en-US" sz="1200" u="sng" dirty="0" smtClean="0">
                <a:latin typeface="Arial"/>
                <a:cs typeface="Arial"/>
              </a:rPr>
              <a:t>every</a:t>
            </a:r>
            <a:r>
              <a:rPr lang="en-US" sz="1200" dirty="0" smtClean="0">
                <a:latin typeface="Arial"/>
                <a:cs typeface="Arial"/>
              </a:rPr>
              <a:t> woman. These</a:t>
            </a:r>
            <a:r>
              <a:rPr lang="en-US" sz="1200" baseline="0" dirty="0" smtClean="0">
                <a:latin typeface="Arial"/>
                <a:cs typeface="Arial"/>
              </a:rPr>
              <a:t> concepts apply to women with and without epidural anesthesia. In many cases, </a:t>
            </a:r>
            <a:r>
              <a:rPr lang="en-US" sz="1200" baseline="0" dirty="0" err="1" smtClean="0">
                <a:latin typeface="Arial"/>
                <a:cs typeface="Arial"/>
              </a:rPr>
              <a:t>nonpharmacologic</a:t>
            </a:r>
            <a:r>
              <a:rPr lang="en-US" sz="1200" baseline="0" dirty="0" smtClean="0">
                <a:latin typeface="Arial"/>
                <a:cs typeface="Arial"/>
              </a:rPr>
              <a:t> measures like positioning to prevent or treat malposition are even </a:t>
            </a:r>
            <a:r>
              <a:rPr lang="en-US" sz="1200" u="sng" baseline="0" dirty="0" smtClean="0">
                <a:latin typeface="Arial"/>
                <a:cs typeface="Arial"/>
              </a:rPr>
              <a:t>more </a:t>
            </a:r>
            <a:r>
              <a:rPr lang="en-US" sz="1200" baseline="0" dirty="0" smtClean="0">
                <a:latin typeface="Arial"/>
                <a:cs typeface="Arial"/>
              </a:rPr>
              <a:t>important in the </a:t>
            </a:r>
            <a:r>
              <a:rPr lang="en-US" sz="1200" baseline="0" dirty="0" err="1" smtClean="0">
                <a:latin typeface="Arial"/>
                <a:cs typeface="Arial"/>
              </a:rPr>
              <a:t>epiduralized</a:t>
            </a:r>
            <a:r>
              <a:rPr lang="en-US" sz="1200" baseline="0" dirty="0" smtClean="0">
                <a:latin typeface="Arial"/>
                <a:cs typeface="Arial"/>
              </a:rPr>
              <a:t> woman who has a  2-4x higher likelihood of a </a:t>
            </a:r>
            <a:r>
              <a:rPr lang="en-US" sz="1200" baseline="0" dirty="0" err="1" smtClean="0">
                <a:latin typeface="Arial"/>
                <a:cs typeface="Arial"/>
              </a:rPr>
              <a:t>malpositioned</a:t>
            </a:r>
            <a:r>
              <a:rPr lang="en-US" sz="1200" baseline="0" dirty="0" smtClean="0">
                <a:latin typeface="Arial"/>
                <a:cs typeface="Arial"/>
              </a:rPr>
              <a:t> fetus than a woman without epidural anesthesia. </a:t>
            </a:r>
            <a:endParaRPr lang="en-US" sz="1200"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50</a:t>
            </a:fld>
            <a:endParaRPr lang="en-US"/>
          </a:p>
        </p:txBody>
      </p:sp>
    </p:spTree>
    <p:extLst>
      <p:ext uri="{BB962C8B-B14F-4D97-AF65-F5344CB8AC3E}">
        <p14:creationId xmlns:p14="http://schemas.microsoft.com/office/powerpoint/2010/main" val="3847593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Labor</a:t>
            </a:r>
            <a:r>
              <a:rPr lang="en-US" baseline="0" dirty="0" smtClean="0">
                <a:latin typeface="Arial"/>
                <a:cs typeface="Arial"/>
              </a:rPr>
              <a:t> support is important, and the physical environment is just as important.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51</a:t>
            </a:fld>
            <a:endParaRPr lang="en-US"/>
          </a:p>
        </p:txBody>
      </p:sp>
    </p:spTree>
    <p:extLst>
      <p:ext uri="{BB962C8B-B14F-4D97-AF65-F5344CB8AC3E}">
        <p14:creationId xmlns:p14="http://schemas.microsoft.com/office/powerpoint/2010/main" val="1225144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Peanut</a:t>
            </a:r>
            <a:r>
              <a:rPr lang="en-US" baseline="0" dirty="0" smtClean="0">
                <a:latin typeface="Arial"/>
                <a:cs typeface="Arial"/>
              </a:rPr>
              <a:t> Balls  are particularly useful among women with epidurals to help prevent/treat OP presentations. Just one of the tools discussed in the toolkit.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52</a:t>
            </a:fld>
            <a:endParaRPr lang="en-US"/>
          </a:p>
        </p:txBody>
      </p:sp>
    </p:spTree>
    <p:extLst>
      <p:ext uri="{BB962C8B-B14F-4D97-AF65-F5344CB8AC3E}">
        <p14:creationId xmlns:p14="http://schemas.microsoft.com/office/powerpoint/2010/main" val="1262419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a:t>
            </a:r>
            <a:r>
              <a:rPr lang="en-US" baseline="0" dirty="0" smtClean="0">
                <a:latin typeface="Arial"/>
                <a:cs typeface="Arial"/>
              </a:rPr>
              <a:t>Coping with Labor Algorithm is meant to take the place of the standard numeric pain scale. Rather than telling a pain score, it allows the nurse to asses whether a patient is coping or not coping. If not coping, the algorithm gives suggestions for what to try next. In some cases, this might be epidural or narcotic. In many cases it includes </a:t>
            </a:r>
            <a:r>
              <a:rPr lang="en-US" baseline="0" dirty="0" err="1" smtClean="0">
                <a:latin typeface="Arial"/>
                <a:cs typeface="Arial"/>
              </a:rPr>
              <a:t>nonpharmacologic</a:t>
            </a:r>
            <a:r>
              <a:rPr lang="en-US" baseline="0" dirty="0" smtClean="0">
                <a:latin typeface="Arial"/>
                <a:cs typeface="Arial"/>
              </a:rPr>
              <a:t> methods. A webinar recording for the implementation of the Coping with Labor Algorithm, presented by the algorithm’s creator, is located on the CMQCC website.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53</a:t>
            </a:fld>
            <a:endParaRPr lang="en-US"/>
          </a:p>
        </p:txBody>
      </p:sp>
    </p:spTree>
    <p:extLst>
      <p:ext uri="{BB962C8B-B14F-4D97-AF65-F5344CB8AC3E}">
        <p14:creationId xmlns:p14="http://schemas.microsoft.com/office/powerpoint/2010/main" val="1885912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Nurses in</a:t>
            </a:r>
            <a:r>
              <a:rPr lang="en-US" baseline="0" dirty="0" smtClean="0">
                <a:latin typeface="Arial"/>
                <a:cs typeface="Arial"/>
              </a:rPr>
              <a:t> this day and age cannot provide continuous labor support. And in some cases, nurses are underprepared to provide effective labor support. Regardless of the reason, doulas offer an effective tool for reducing cesareans and are significantly underutilized. </a:t>
            </a:r>
          </a:p>
          <a:p>
            <a:endParaRPr lang="en-US" dirty="0" smtClean="0">
              <a:latin typeface="Arial"/>
              <a:cs typeface="Arial"/>
            </a:endParaRPr>
          </a:p>
          <a:p>
            <a:r>
              <a:rPr lang="en-US" dirty="0" smtClean="0">
                <a:latin typeface="Arial"/>
                <a:cs typeface="Arial"/>
              </a:rPr>
              <a:t>Check</a:t>
            </a:r>
            <a:r>
              <a:rPr lang="en-US" baseline="0" dirty="0" smtClean="0">
                <a:latin typeface="Arial"/>
                <a:cs typeface="Arial"/>
              </a:rPr>
              <a:t> out the Doula webinar recording on the CMQCC website. More doula webinars will be coming soon, with a focus on how to better utilize community based doula services and how to implement hospital based volunteer programs.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54</a:t>
            </a:fld>
            <a:endParaRPr lang="en-US"/>
          </a:p>
        </p:txBody>
      </p:sp>
    </p:spTree>
    <p:extLst>
      <p:ext uri="{BB962C8B-B14F-4D97-AF65-F5344CB8AC3E}">
        <p14:creationId xmlns:p14="http://schemas.microsoft.com/office/powerpoint/2010/main" val="3222080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toolkit aims to create intermittent monitoring as the default method of monitoring for all patients who do not meet certain exclusion criteria/risk factors. This would in essence make it necessary for providers to write an order for continuous monitoring, the opposite of what is currently required at most facilities.</a:t>
            </a:r>
            <a:r>
              <a:rPr lang="en-US" baseline="0" dirty="0" smtClean="0">
                <a:latin typeface="Arial"/>
                <a:cs typeface="Arial"/>
              </a:rPr>
              <a:t> </a:t>
            </a:r>
            <a:r>
              <a:rPr lang="en-US" dirty="0" smtClean="0">
                <a:latin typeface="Arial"/>
                <a:cs typeface="Arial"/>
              </a:rPr>
              <a:t>The toolkit includes model polices,</a:t>
            </a:r>
            <a:r>
              <a:rPr lang="en-US" baseline="0" dirty="0" smtClean="0">
                <a:latin typeface="Arial"/>
                <a:cs typeface="Arial"/>
              </a:rPr>
              <a:t> how to implement a program of intermittent monitoring for low-risk patients, and exclusion criteria for intermittent monitoring.</a:t>
            </a:r>
            <a:endParaRPr lang="en-US"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55</a:t>
            </a:fld>
            <a:endParaRPr lang="en-US"/>
          </a:p>
        </p:txBody>
      </p:sp>
    </p:spTree>
    <p:extLst>
      <p:ext uri="{BB962C8B-B14F-4D97-AF65-F5344CB8AC3E}">
        <p14:creationId xmlns:p14="http://schemas.microsoft.com/office/powerpoint/2010/main" val="896404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Screenshot of the various policies, exclusion criteria, and other guidance included in the toolkit for intermittent monitoring.</a:t>
            </a:r>
          </a:p>
          <a:p>
            <a:r>
              <a:rPr lang="en-US" baseline="0" smtClean="0"/>
              <a:t>Also, the webinar recording on the CMQCC website for implementation of intermittent monitoring is a valuable tool.</a:t>
            </a:r>
            <a:endParaRPr lang="en-US" smtClean="0"/>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56</a:t>
            </a:fld>
            <a:endParaRPr lang="en-US"/>
          </a:p>
        </p:txBody>
      </p:sp>
    </p:spTree>
    <p:extLst>
      <p:ext uri="{BB962C8B-B14F-4D97-AF65-F5344CB8AC3E}">
        <p14:creationId xmlns:p14="http://schemas.microsoft.com/office/powerpoint/2010/main" val="1568238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57</a:t>
            </a:fld>
            <a:endParaRPr lang="en-US"/>
          </a:p>
        </p:txBody>
      </p:sp>
    </p:spTree>
    <p:extLst>
      <p:ext uri="{BB962C8B-B14F-4D97-AF65-F5344CB8AC3E}">
        <p14:creationId xmlns:p14="http://schemas.microsoft.com/office/powerpoint/2010/main" val="293613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58</a:t>
            </a:fld>
            <a:endParaRPr lang="en-US"/>
          </a:p>
        </p:txBody>
      </p:sp>
    </p:spTree>
    <p:extLst>
      <p:ext uri="{BB962C8B-B14F-4D97-AF65-F5344CB8AC3E}">
        <p14:creationId xmlns:p14="http://schemas.microsoft.com/office/powerpoint/2010/main" val="1189820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59</a:t>
            </a:fld>
            <a:endParaRPr lang="en-US"/>
          </a:p>
        </p:txBody>
      </p:sp>
    </p:spTree>
    <p:extLst>
      <p:ext uri="{BB962C8B-B14F-4D97-AF65-F5344CB8AC3E}">
        <p14:creationId xmlns:p14="http://schemas.microsoft.com/office/powerpoint/2010/main" val="95039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this</a:t>
            </a:r>
            <a:r>
              <a:rPr lang="en-US" dirty="0" smtClean="0"/>
              <a:t> screen shot of a 2013 study shows,</a:t>
            </a:r>
            <a:r>
              <a:rPr lang="en-US" baseline="0" dirty="0" smtClean="0"/>
              <a:t> when almost 600 hospitals across the nation were evaluated, cesarean rates varied tenfold between hospitals. Furthermore, rates varied FIFTEENFOLD when comparing low risk pregnancies, where one would expect more limited variation. </a:t>
            </a:r>
            <a:endParaRPr lang="en-US" dirty="0"/>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6</a:t>
            </a:fld>
            <a:endParaRPr lang="en-US"/>
          </a:p>
        </p:txBody>
      </p:sp>
    </p:spTree>
    <p:extLst>
      <p:ext uri="{BB962C8B-B14F-4D97-AF65-F5344CB8AC3E}">
        <p14:creationId xmlns:p14="http://schemas.microsoft.com/office/powerpoint/2010/main" val="1047506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242" eaLnBrk="0" fontAlgn="base" hangingPunct="0">
              <a:spcBef>
                <a:spcPct val="30000"/>
              </a:spcBef>
              <a:spcAft>
                <a:spcPct val="0"/>
              </a:spcAft>
              <a:defRPr/>
            </a:pPr>
            <a:r>
              <a:rPr lang="en-US" dirty="0">
                <a:latin typeface="Arial"/>
                <a:cs typeface="Arial"/>
              </a:rPr>
              <a:t>The toolkit recognizes four specific areas where standardization could significantly improve safety and quality, guide decision making for appropriate use of cesarean birth, and promote patience and vigilance when indications for cesarean are not </a:t>
            </a:r>
            <a:r>
              <a:rPr lang="en-US" dirty="0" smtClean="0">
                <a:latin typeface="Arial"/>
                <a:cs typeface="Arial"/>
              </a:rPr>
              <a:t>present.</a:t>
            </a:r>
            <a:r>
              <a:rPr lang="en-US" baseline="0" dirty="0" smtClean="0">
                <a:latin typeface="Arial"/>
                <a:cs typeface="Arial"/>
              </a:rPr>
              <a:t> [click mouse for animation] Since time is limited, we will discuss only the tools and recommendations for labor dystocia. </a:t>
            </a: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8204086-1CA5-F34D-8FE2-EEA498F41C91}" type="slidenum">
              <a:rPr lang="en-US" smtClean="0"/>
              <a:t>60</a:t>
            </a:fld>
            <a:endParaRPr lang="en-US"/>
          </a:p>
        </p:txBody>
      </p:sp>
    </p:spTree>
    <p:extLst>
      <p:ext uri="{BB962C8B-B14F-4D97-AF65-F5344CB8AC3E}">
        <p14:creationId xmlns:p14="http://schemas.microsoft.com/office/powerpoint/2010/main" val="2546185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5650"/>
          </a:xfrm>
        </p:spPr>
        <p:txBody>
          <a:bodyPr/>
          <a:lstStyle/>
          <a:p>
            <a:pPr marL="0" marR="0" indent="0" algn="l" defTabSz="457200" rtl="0" eaLnBrk="1" fontAlgn="auto" latinLnBrk="0" hangingPunct="1">
              <a:lnSpc>
                <a:spcPct val="100000"/>
              </a:lnSpc>
              <a:spcBef>
                <a:spcPts val="0"/>
              </a:spcBef>
              <a:spcAft>
                <a:spcPts val="0"/>
              </a:spcAft>
              <a:buClr>
                <a:schemeClr val="accent6">
                  <a:lumMod val="75000"/>
                </a:schemeClr>
              </a:buClr>
              <a:buSzTx/>
              <a:buFont typeface="Wingdings" charset="2"/>
              <a:buNone/>
              <a:tabLst/>
              <a:defRPr/>
            </a:pPr>
            <a:r>
              <a:rPr lang="en-US" dirty="0" smtClean="0">
                <a:latin typeface="Arial"/>
                <a:cs typeface="Arial"/>
              </a:rPr>
              <a:t>It is easy to over-diagnose labor dystocia if the incorrect parameters are used.</a:t>
            </a:r>
            <a:r>
              <a:rPr lang="en-US" baseline="0" dirty="0" smtClean="0">
                <a:latin typeface="Arial"/>
                <a:cs typeface="Arial"/>
              </a:rPr>
              <a:t> New guidelines regarding contemporary labor patterns make it clear that g</a:t>
            </a:r>
            <a:r>
              <a:rPr lang="en-US" dirty="0" smtClean="0">
                <a:latin typeface="Arial"/>
                <a:cs typeface="Arial"/>
              </a:rPr>
              <a:t>reater clinical patience is needed,</a:t>
            </a:r>
            <a:r>
              <a:rPr lang="en-US" baseline="0" dirty="0" smtClean="0">
                <a:latin typeface="Arial"/>
                <a:cs typeface="Arial"/>
              </a:rPr>
              <a:t> and this is reflected in the ACOG/SMFM Consensus Statement for cesarean reduction. </a:t>
            </a:r>
            <a:r>
              <a:rPr lang="en-US" dirty="0" smtClean="0">
                <a:latin typeface="Arial"/>
                <a:cs typeface="Arial"/>
              </a:rPr>
              <a:t>Despite the findings by Zhang et al  and the Consortium on Safe Labor, general institutional acceptance of this new labor curve has been slow. Various</a:t>
            </a:r>
            <a:r>
              <a:rPr lang="en-US" baseline="0" dirty="0" smtClean="0">
                <a:latin typeface="Arial"/>
                <a:cs typeface="Arial"/>
              </a:rPr>
              <a:t> </a:t>
            </a:r>
            <a:r>
              <a:rPr lang="en-US" dirty="0" smtClean="0">
                <a:latin typeface="Arial"/>
                <a:cs typeface="Arial"/>
              </a:rPr>
              <a:t>maternal factors should also be considered before making the diagnosis of labor dystocia. For example, longer labors are more likely in older women, obese women (BMI equal to or greater than 30), and those with epidural anesthesia. Bottom line: have</a:t>
            </a:r>
            <a:r>
              <a:rPr lang="en-US" baseline="0" dirty="0" smtClean="0">
                <a:latin typeface="Arial"/>
                <a:cs typeface="Arial"/>
              </a:rPr>
              <a:t> more patience! How do we reinforce this on the unit? [see next slide..]</a:t>
            </a:r>
            <a:endParaRPr lang="en-US" dirty="0" smtClean="0">
              <a:latin typeface="Arial"/>
              <a:cs typeface="Arial"/>
            </a:endParaRPr>
          </a:p>
          <a:p>
            <a:pPr>
              <a:defRPr/>
            </a:pPr>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61</a:t>
            </a:fld>
            <a:endParaRPr lang="en-US"/>
          </a:p>
        </p:txBody>
      </p:sp>
    </p:spTree>
    <p:extLst>
      <p:ext uri="{BB962C8B-B14F-4D97-AF65-F5344CB8AC3E}">
        <p14:creationId xmlns:p14="http://schemas.microsoft.com/office/powerpoint/2010/main" val="29950525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latin typeface="Arial"/>
                <a:cs typeface="Arial"/>
              </a:rPr>
              <a:t>To help guide the provider and nurse in deciding whether</a:t>
            </a:r>
            <a:r>
              <a:rPr lang="en-US" baseline="0" dirty="0" smtClean="0">
                <a:latin typeface="Arial"/>
                <a:cs typeface="Arial"/>
              </a:rPr>
              <a:t> a patient’s labor is truly prolonged or stalled, various dystocia checklists and pre-cesarean checklists are included in the toolkit, which are basically t</a:t>
            </a:r>
            <a:r>
              <a:rPr lang="en-US" dirty="0" smtClean="0">
                <a:latin typeface="Arial"/>
                <a:cs typeface="Arial"/>
              </a:rPr>
              <a:t>he ACOG guidelines reduced to a case review checklist.</a:t>
            </a:r>
          </a:p>
          <a:p>
            <a:endParaRPr lang="en-US" dirty="0" smtClean="0">
              <a:latin typeface="Arial"/>
              <a:cs typeface="Arial"/>
            </a:endParaRPr>
          </a:p>
          <a:p>
            <a:r>
              <a:rPr lang="en-US" dirty="0" smtClean="0">
                <a:latin typeface="Arial"/>
                <a:cs typeface="Arial"/>
              </a:rPr>
              <a:t>[Another possible talking point: this checklist would also be a good way to begin to evaluate your NTSV cases prior to any QI implementation</a:t>
            </a:r>
            <a:r>
              <a:rPr lang="en-US" baseline="0" dirty="0" smtClean="0">
                <a:latin typeface="Arial"/>
                <a:cs typeface="Arial"/>
              </a:rPr>
              <a:t> efforts. A form to assist your hospital in this audit is available on the CMQCC website under “Collaborative Resources” and additional support is built into the CMQCC Maternal Data center. Instructions for completion are in the Implementation Guide which is also available on the CMQCC website.]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5BDC9F66-FAE5-5F48-95EE-ED992B26C4E1}" type="slidenum">
              <a:rPr lang="en-US" altLang="en-US" smtClean="0"/>
              <a:pPr/>
              <a:t>62</a:t>
            </a:fld>
            <a:endParaRPr lang="en-US" altLang="en-US" dirty="0"/>
          </a:p>
        </p:txBody>
      </p:sp>
    </p:spTree>
    <p:extLst>
      <p:ext uri="{BB962C8B-B14F-4D97-AF65-F5344CB8AC3E}">
        <p14:creationId xmlns:p14="http://schemas.microsoft.com/office/powerpoint/2010/main" val="909874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Pre-cesarean checklist can easily be used as</a:t>
            </a:r>
            <a:r>
              <a:rPr lang="en-US" baseline="0" dirty="0" smtClean="0">
                <a:latin typeface="Arial"/>
                <a:cs typeface="Arial"/>
              </a:rPr>
              <a:t> a decision-making and communication tool before surgery and later as an audit tool when cases are reviewed.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63</a:t>
            </a:fld>
            <a:endParaRPr lang="en-US" dirty="0"/>
          </a:p>
        </p:txBody>
      </p:sp>
    </p:spTree>
    <p:extLst>
      <p:ext uri="{BB962C8B-B14F-4D97-AF65-F5344CB8AC3E}">
        <p14:creationId xmlns:p14="http://schemas.microsoft.com/office/powerpoint/2010/main" val="25252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Easy</a:t>
            </a:r>
            <a:r>
              <a:rPr lang="en-US" baseline="0" dirty="0" smtClean="0">
                <a:latin typeface="Arial"/>
                <a:cs typeface="Arial"/>
              </a:rPr>
              <a:t>-to-use partogram is in the toolkit. Most partograms are underutilized because of perceived difficulty for use. This is one is easy to understand!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64</a:t>
            </a:fld>
            <a:endParaRPr lang="en-US" dirty="0"/>
          </a:p>
        </p:txBody>
      </p:sp>
    </p:spTree>
    <p:extLst>
      <p:ext uri="{BB962C8B-B14F-4D97-AF65-F5344CB8AC3E}">
        <p14:creationId xmlns:p14="http://schemas.microsoft.com/office/powerpoint/2010/main" val="24588065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Other very useful tools in Response section of the toolkit…</a:t>
            </a:r>
          </a:p>
          <a:p>
            <a:endParaRPr lang="en-US" dirty="0" smtClean="0">
              <a:latin typeface="Arial"/>
              <a:cs typeface="Arial"/>
            </a:endParaRPr>
          </a:p>
          <a:p>
            <a:r>
              <a:rPr lang="en-US" dirty="0" smtClean="0">
                <a:latin typeface="Arial"/>
                <a:cs typeface="Arial"/>
              </a:rPr>
              <a:t>Induction</a:t>
            </a:r>
            <a:r>
              <a:rPr lang="en-US" baseline="0" dirty="0" smtClean="0">
                <a:latin typeface="Arial"/>
                <a:cs typeface="Arial"/>
              </a:rPr>
              <a:t> of Labor Algorithm to help determine if an induction is truly a failed induction.</a:t>
            </a:r>
          </a:p>
          <a:p>
            <a:r>
              <a:rPr lang="en-US" baseline="0" dirty="0" smtClean="0">
                <a:latin typeface="Arial"/>
                <a:cs typeface="Arial"/>
              </a:rPr>
              <a:t>There is also a Spontaneous Labor Algorithm in the toolkit.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65</a:t>
            </a:fld>
            <a:endParaRPr lang="en-US" dirty="0"/>
          </a:p>
        </p:txBody>
      </p:sp>
    </p:spTree>
    <p:extLst>
      <p:ext uri="{BB962C8B-B14F-4D97-AF65-F5344CB8AC3E}">
        <p14:creationId xmlns:p14="http://schemas.microsoft.com/office/powerpoint/2010/main" val="2482638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There is an entire appendix (Appendix G) dedicated</a:t>
            </a:r>
            <a:r>
              <a:rPr lang="en-US" baseline="0" dirty="0" smtClean="0">
                <a:latin typeface="Arial"/>
                <a:cs typeface="Arial"/>
              </a:rPr>
              <a:t> to prevention and treatment of malposition.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66</a:t>
            </a:fld>
            <a:endParaRPr lang="en-US" dirty="0"/>
          </a:p>
        </p:txBody>
      </p:sp>
    </p:spTree>
    <p:extLst>
      <p:ext uri="{BB962C8B-B14F-4D97-AF65-F5344CB8AC3E}">
        <p14:creationId xmlns:p14="http://schemas.microsoft.com/office/powerpoint/2010/main" val="3556857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Other tools</a:t>
            </a:r>
            <a:r>
              <a:rPr lang="en-US" baseline="0" dirty="0" smtClean="0">
                <a:latin typeface="Arial"/>
                <a:cs typeface="Arial"/>
              </a:rPr>
              <a:t> in Response section…</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8204086-1CA5-F34D-8FE2-EEA498F41C91}" type="slidenum">
              <a:rPr lang="en-US" smtClean="0"/>
              <a:t>67</a:t>
            </a:fld>
            <a:endParaRPr lang="en-US"/>
          </a:p>
        </p:txBody>
      </p:sp>
    </p:spTree>
    <p:extLst>
      <p:ext uri="{BB962C8B-B14F-4D97-AF65-F5344CB8AC3E}">
        <p14:creationId xmlns:p14="http://schemas.microsoft.com/office/powerpoint/2010/main" val="2338332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2">
              <a:defRPr/>
            </a:pPr>
            <a:endParaRPr lang="en-US" sz="1000" dirty="0"/>
          </a:p>
        </p:txBody>
      </p:sp>
      <p:sp>
        <p:nvSpPr>
          <p:cNvPr id="4" name="Slide Number Placeholder 3"/>
          <p:cNvSpPr>
            <a:spLocks noGrp="1"/>
          </p:cNvSpPr>
          <p:nvPr>
            <p:ph type="sldNum" sz="quarter" idx="10"/>
          </p:nvPr>
        </p:nvSpPr>
        <p:spPr/>
        <p:txBody>
          <a:bodyPr/>
          <a:lstStyle/>
          <a:p>
            <a:fld id="{38204086-1CA5-F34D-8FE2-EEA498F41C91}" type="slidenum">
              <a:rPr lang="en-US" smtClean="0"/>
              <a:t>68</a:t>
            </a:fld>
            <a:endParaRPr lang="en-US"/>
          </a:p>
        </p:txBody>
      </p:sp>
    </p:spTree>
    <p:extLst>
      <p:ext uri="{BB962C8B-B14F-4D97-AF65-F5344CB8AC3E}">
        <p14:creationId xmlns:p14="http://schemas.microsoft.com/office/powerpoint/2010/main" val="2383088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Hard</a:t>
            </a:r>
            <a:r>
              <a:rPr lang="en-US" baseline="0" dirty="0" smtClean="0">
                <a:latin typeface="Arial"/>
                <a:cs typeface="Arial"/>
              </a:rPr>
              <a:t> stops and scheduling procedures for IOL.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69</a:t>
            </a:fld>
            <a:endParaRPr lang="en-US"/>
          </a:p>
        </p:txBody>
      </p:sp>
    </p:spTree>
    <p:extLst>
      <p:ext uri="{BB962C8B-B14F-4D97-AF65-F5344CB8AC3E}">
        <p14:creationId xmlns:p14="http://schemas.microsoft.com/office/powerpoint/2010/main" val="152355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ln/>
        </p:spPr>
      </p:sp>
      <p:sp>
        <p:nvSpPr>
          <p:cNvPr id="125954" name="Notes Placeholder 2"/>
          <p:cNvSpPr>
            <a:spLocks noGrp="1"/>
          </p:cNvSpPr>
          <p:nvPr>
            <p:ph type="body" idx="1"/>
          </p:nvPr>
        </p:nvSpPr>
        <p:spPr>
          <a:xfrm>
            <a:off x="685800" y="4419506"/>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charset="0"/>
                <a:cs typeface="ＭＳ Ｐゴシック" charset="0"/>
              </a:rPr>
              <a:t>California hospitals</a:t>
            </a:r>
            <a:r>
              <a:rPr lang="en-US" baseline="0" dirty="0" smtClean="0">
                <a:latin typeface="Arial" charset="0"/>
                <a:ea typeface="ＭＳ Ｐゴシック" charset="0"/>
                <a:cs typeface="ＭＳ Ｐゴシック" charset="0"/>
              </a:rPr>
              <a:t> mirror what is happening nationally. In fact, there is roughly a fivefold difference between the best and worst performing hospitals when comparing Total Cesarean Rate between facilities.</a:t>
            </a:r>
          </a:p>
          <a:p>
            <a:endParaRPr lang="en-US" baseline="0" dirty="0" smtClean="0">
              <a:latin typeface="Arial" charset="0"/>
              <a:ea typeface="ＭＳ Ｐゴシック" charset="0"/>
              <a:cs typeface="ＭＳ Ｐゴシック" charset="0"/>
            </a:endParaRPr>
          </a:p>
          <a:p>
            <a:pPr>
              <a:defRPr/>
            </a:pPr>
            <a:r>
              <a:rPr lang="en-US" baseline="0" dirty="0" smtClean="0">
                <a:latin typeface="Arial" charset="0"/>
                <a:ea typeface="ＭＳ Ｐゴシック" charset="0"/>
                <a:cs typeface="ＭＳ Ｐゴシック" charset="0"/>
              </a:rPr>
              <a:t>The most commonly heard concern when looking at this data is that different hospitals obviously see patients of different risk status e.g. “I see mostly ‘high risk’ patients who no one else will see.” Even providers in the same institution may have widely different case mixes. For this reason, when comparing cesarean rates, the appropriate risk adjustment must be made. Therefore, the </a:t>
            </a:r>
            <a:r>
              <a:rPr lang="en-US" b="1" baseline="0" dirty="0" smtClean="0">
                <a:latin typeface="Arial" charset="0"/>
                <a:ea typeface="ＭＳ Ｐゴシック" charset="0"/>
                <a:cs typeface="ＭＳ Ｐゴシック" charset="0"/>
              </a:rPr>
              <a:t>NTSV Cesarean </a:t>
            </a:r>
            <a:r>
              <a:rPr lang="en-US" b="1" dirty="0" smtClean="0">
                <a:latin typeface="Arial" charset="0"/>
                <a:ea typeface="ＭＳ Ｐゴシック" charset="0"/>
                <a:cs typeface="ＭＳ Ｐゴシック" charset="0"/>
              </a:rPr>
              <a:t>Rate </a:t>
            </a:r>
            <a:r>
              <a:rPr lang="en-US" baseline="0" dirty="0" smtClean="0">
                <a:latin typeface="Arial" charset="0"/>
                <a:ea typeface="ＭＳ Ｐゴシック" charset="0"/>
                <a:cs typeface="ＭＳ Ｐゴシック" charset="0"/>
              </a:rPr>
              <a:t>is the metric that should always be used for cesarean quality improvement </a:t>
            </a:r>
            <a:r>
              <a:rPr lang="en-US" b="1" dirty="0" smtClean="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not the Primary Cesarean Rate or the Total Cesarean Rate</a:t>
            </a:r>
            <a:r>
              <a:rPr lang="en-US" b="1"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baseline="0" dirty="0" smtClean="0">
                <a:latin typeface="Arial" charset="0"/>
                <a:ea typeface="ＭＳ Ｐゴシック" charset="0"/>
                <a:cs typeface="ＭＳ Ｐゴシック" charset="0"/>
              </a:rPr>
              <a:t>and is the focus of the CMQCC Toolkit and Collaborative to Support Vaginal Birth and Reduce Primary Cesareans. This is also the metric used for reporting by Joint Commission, Medicaid, NQF, </a:t>
            </a:r>
            <a:r>
              <a:rPr lang="en-US" baseline="0" dirty="0" err="1" smtClean="0">
                <a:latin typeface="Arial" charset="0"/>
                <a:ea typeface="ＭＳ Ｐゴシック" charset="0"/>
                <a:cs typeface="ＭＳ Ｐゴシック" charset="0"/>
              </a:rPr>
              <a:t>LeapFrog</a:t>
            </a:r>
            <a:r>
              <a:rPr lang="en-US" baseline="0" dirty="0" smtClean="0">
                <a:latin typeface="Arial" charset="0"/>
                <a:ea typeface="ＭＳ Ｐゴシック" charset="0"/>
                <a:cs typeface="ＭＳ Ｐゴシック" charset="0"/>
              </a:rPr>
              <a:t> Group, etc. </a:t>
            </a:r>
            <a:endParaRPr lang="en-US" dirty="0" smtClean="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29">
              <a:defRPr sz="2300">
                <a:solidFill>
                  <a:schemeClr val="tx1"/>
                </a:solidFill>
                <a:latin typeface="Arial" charset="0"/>
                <a:ea typeface="ＭＳ Ｐゴシック" charset="0"/>
                <a:cs typeface="ＭＳ Ｐゴシック" charset="0"/>
              </a:defRPr>
            </a:lvl1pPr>
            <a:lvl2pPr marL="720884" indent="-277263" defTabSz="913429">
              <a:defRPr sz="2300">
                <a:solidFill>
                  <a:schemeClr val="tx1"/>
                </a:solidFill>
                <a:latin typeface="Arial" charset="0"/>
                <a:ea typeface="ＭＳ Ｐゴシック" charset="0"/>
              </a:defRPr>
            </a:lvl2pPr>
            <a:lvl3pPr marL="1109053" indent="-221811" defTabSz="913429">
              <a:defRPr sz="2300">
                <a:solidFill>
                  <a:schemeClr val="tx1"/>
                </a:solidFill>
                <a:latin typeface="Arial" charset="0"/>
                <a:ea typeface="ＭＳ Ｐゴシック" charset="0"/>
              </a:defRPr>
            </a:lvl3pPr>
            <a:lvl4pPr marL="1552674" indent="-221811" defTabSz="913429">
              <a:defRPr sz="2300">
                <a:solidFill>
                  <a:schemeClr val="tx1"/>
                </a:solidFill>
                <a:latin typeface="Arial" charset="0"/>
                <a:ea typeface="ＭＳ Ｐゴシック" charset="0"/>
              </a:defRPr>
            </a:lvl4pPr>
            <a:lvl5pPr marL="1996295" indent="-221811" defTabSz="913429">
              <a:defRPr sz="2300">
                <a:solidFill>
                  <a:schemeClr val="tx1"/>
                </a:solidFill>
                <a:latin typeface="Arial" charset="0"/>
                <a:ea typeface="ＭＳ Ｐゴシック" charset="0"/>
              </a:defRPr>
            </a:lvl5pPr>
            <a:lvl6pPr marL="2439916" indent="-221811" defTabSz="913429" eaLnBrk="0" fontAlgn="base" hangingPunct="0">
              <a:spcBef>
                <a:spcPct val="0"/>
              </a:spcBef>
              <a:spcAft>
                <a:spcPct val="0"/>
              </a:spcAft>
              <a:defRPr sz="2300">
                <a:solidFill>
                  <a:schemeClr val="tx1"/>
                </a:solidFill>
                <a:latin typeface="Arial" charset="0"/>
                <a:ea typeface="ＭＳ Ｐゴシック" charset="0"/>
              </a:defRPr>
            </a:lvl6pPr>
            <a:lvl7pPr marL="2883538" indent="-221811" defTabSz="913429" eaLnBrk="0" fontAlgn="base" hangingPunct="0">
              <a:spcBef>
                <a:spcPct val="0"/>
              </a:spcBef>
              <a:spcAft>
                <a:spcPct val="0"/>
              </a:spcAft>
              <a:defRPr sz="2300">
                <a:solidFill>
                  <a:schemeClr val="tx1"/>
                </a:solidFill>
                <a:latin typeface="Arial" charset="0"/>
                <a:ea typeface="ＭＳ Ｐゴシック" charset="0"/>
              </a:defRPr>
            </a:lvl7pPr>
            <a:lvl8pPr marL="3327159" indent="-221811" defTabSz="913429" eaLnBrk="0" fontAlgn="base" hangingPunct="0">
              <a:spcBef>
                <a:spcPct val="0"/>
              </a:spcBef>
              <a:spcAft>
                <a:spcPct val="0"/>
              </a:spcAft>
              <a:defRPr sz="2300">
                <a:solidFill>
                  <a:schemeClr val="tx1"/>
                </a:solidFill>
                <a:latin typeface="Arial" charset="0"/>
                <a:ea typeface="ＭＳ Ｐゴシック" charset="0"/>
              </a:defRPr>
            </a:lvl8pPr>
            <a:lvl9pPr marL="3770780" indent="-221811" defTabSz="913429" eaLnBrk="0" fontAlgn="base" hangingPunct="0">
              <a:spcBef>
                <a:spcPct val="0"/>
              </a:spcBef>
              <a:spcAft>
                <a:spcPct val="0"/>
              </a:spcAft>
              <a:defRPr sz="2300">
                <a:solidFill>
                  <a:schemeClr val="tx1"/>
                </a:solidFill>
                <a:latin typeface="Arial" charset="0"/>
                <a:ea typeface="ＭＳ Ｐゴシック" charset="0"/>
              </a:defRPr>
            </a:lvl9pPr>
          </a:lstStyle>
          <a:p>
            <a:fld id="{9F81012D-340C-5443-B693-057B0FC8559D}" type="slidenum">
              <a:rPr lang="en-US" sz="1200"/>
              <a:pPr/>
              <a:t>7</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70</a:t>
            </a:fld>
            <a:endParaRPr lang="en-US"/>
          </a:p>
        </p:txBody>
      </p:sp>
    </p:spTree>
    <p:extLst>
      <p:ext uri="{BB962C8B-B14F-4D97-AF65-F5344CB8AC3E}">
        <p14:creationId xmlns:p14="http://schemas.microsoft.com/office/powerpoint/2010/main" val="9273391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Many hospitals</a:t>
            </a:r>
            <a:r>
              <a:rPr lang="en-US" baseline="0" dirty="0" smtClean="0">
                <a:latin typeface="Arial"/>
                <a:cs typeface="Arial"/>
              </a:rPr>
              <a:t> have used group and provider level data to examine the large variation seen among providers.</a:t>
            </a:r>
          </a:p>
          <a:p>
            <a:endParaRPr lang="en-US" baseline="0" dirty="0" smtClean="0">
              <a:latin typeface="Arial"/>
              <a:cs typeface="Arial"/>
            </a:endParaRPr>
          </a:p>
          <a:p>
            <a:r>
              <a:rPr lang="en-US" baseline="0" dirty="0" smtClean="0">
                <a:latin typeface="Arial"/>
                <a:cs typeface="Arial"/>
              </a:rPr>
              <a:t>Provider level data is not perfect for many reasons but they provide the ability to give feedback and comparisons within your department.  Attribution comes from the provider named on the Birth Certificate. In some cases the attribution is not accurate because, for example, </a:t>
            </a:r>
            <a:r>
              <a:rPr lang="en-US" baseline="0" dirty="0" err="1" smtClean="0">
                <a:latin typeface="Arial"/>
                <a:cs typeface="Arial"/>
              </a:rPr>
              <a:t>laborists</a:t>
            </a:r>
            <a:r>
              <a:rPr lang="en-US" baseline="0" dirty="0" smtClean="0">
                <a:latin typeface="Arial"/>
                <a:cs typeface="Arial"/>
              </a:rPr>
              <a:t> might be doing all of the cesareans for the midwives, family practice physicians, and even other OBs on their unit. In these cases, data from the medical group as a whole and/or department level data are more accurate and can be used effectively for quality improvement. However, CMQCC is currently piloting the ability to name a “labor provider” for each case, in order to better parse out who the cesarean “belongs to.”</a:t>
            </a:r>
          </a:p>
          <a:p>
            <a:endParaRPr lang="en-US" baseline="0" dirty="0" smtClean="0">
              <a:latin typeface="Arial"/>
              <a:cs typeface="Arial"/>
            </a:endParaRPr>
          </a:p>
          <a:p>
            <a:r>
              <a:rPr lang="en-US" baseline="0" dirty="0" smtClean="0">
                <a:latin typeface="Arial"/>
                <a:cs typeface="Arial"/>
              </a:rPr>
              <a:t>We are not supporting public release of provider level data at this time. Nonetheless, it can and should be shared with your providers in order create transparency and drive change.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71</a:t>
            </a:fld>
            <a:endParaRPr lang="en-US"/>
          </a:p>
        </p:txBody>
      </p:sp>
    </p:spTree>
    <p:extLst>
      <p:ext uri="{BB962C8B-B14F-4D97-AF65-F5344CB8AC3E}">
        <p14:creationId xmlns:p14="http://schemas.microsoft.com/office/powerpoint/2010/main" val="717707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Consumers</a:t>
            </a:r>
            <a:r>
              <a:rPr lang="en-US" baseline="0" dirty="0" smtClean="0">
                <a:latin typeface="Arial"/>
                <a:cs typeface="Arial"/>
              </a:rPr>
              <a:t> play a huge role in quality improvement in that they are an integral part of a positive feedback cycle. If they know where quality care is being delivered, they will seek out quality facilities and providers.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72</a:t>
            </a:fld>
            <a:endParaRPr lang="en-US"/>
          </a:p>
        </p:txBody>
      </p:sp>
    </p:spTree>
    <p:extLst>
      <p:ext uri="{BB962C8B-B14F-4D97-AF65-F5344CB8AC3E}">
        <p14:creationId xmlns:p14="http://schemas.microsoft.com/office/powerpoint/2010/main" val="33146236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xfrm>
            <a:off x="1371600" y="1143000"/>
            <a:ext cx="4114800" cy="3086100"/>
          </a:xfrm>
          <a:ln/>
        </p:spPr>
      </p:sp>
      <p:sp>
        <p:nvSpPr>
          <p:cNvPr id="3" name="Notes Placeholder 2"/>
          <p:cNvSpPr>
            <a:spLocks noGrp="1"/>
          </p:cNvSpPr>
          <p:nvPr>
            <p:ph type="body" idx="1"/>
          </p:nvPr>
        </p:nvSpPr>
        <p:spPr/>
        <p:txBody>
          <a:bodyPr/>
          <a:lstStyle/>
          <a:p>
            <a:pPr>
              <a:defRPr/>
            </a:pPr>
            <a:r>
              <a:rPr lang="en-US" dirty="0" smtClean="0">
                <a:latin typeface="Arial"/>
                <a:cs typeface="Arial"/>
              </a:rPr>
              <a:t>These sites were chosen due to:</a:t>
            </a:r>
          </a:p>
          <a:p>
            <a:pPr marL="443574" indent="-443574">
              <a:buClr>
                <a:schemeClr val="accent2"/>
              </a:buClr>
              <a:buFont typeface="Wingdings" charset="2"/>
              <a:buChar char="§"/>
              <a:defRPr/>
            </a:pPr>
            <a:r>
              <a:rPr lang="en-US" dirty="0" smtClean="0">
                <a:latin typeface="Arial"/>
                <a:cs typeface="Arial"/>
              </a:rPr>
              <a:t>High birth rates</a:t>
            </a:r>
          </a:p>
          <a:p>
            <a:pPr marL="443574" indent="-443574">
              <a:buClr>
                <a:schemeClr val="accent2"/>
              </a:buClr>
              <a:buFont typeface="Wingdings" charset="2"/>
              <a:buChar char="§"/>
              <a:defRPr/>
            </a:pPr>
            <a:r>
              <a:rPr lang="en-US" dirty="0" smtClean="0">
                <a:latin typeface="Arial"/>
                <a:cs typeface="Arial"/>
              </a:rPr>
              <a:t>Higher than state average NTSV cesarean rates </a:t>
            </a:r>
          </a:p>
          <a:p>
            <a:pPr marL="443574" indent="-443574">
              <a:buClr>
                <a:schemeClr val="accent2"/>
              </a:buClr>
              <a:buFont typeface="Wingdings" charset="2"/>
              <a:buChar char="§"/>
              <a:defRPr/>
            </a:pPr>
            <a:r>
              <a:rPr lang="en-US" dirty="0" smtClean="0">
                <a:latin typeface="Arial"/>
                <a:cs typeface="Arial"/>
              </a:rPr>
              <a:t>Strong leadership</a:t>
            </a:r>
          </a:p>
          <a:p>
            <a:pPr marL="443574" indent="-443574">
              <a:buClr>
                <a:schemeClr val="accent2"/>
              </a:buClr>
              <a:buFont typeface="Wingdings" charset="2"/>
              <a:buChar char="§"/>
              <a:defRPr/>
            </a:pPr>
            <a:r>
              <a:rPr lang="en-US" dirty="0" smtClean="0">
                <a:latin typeface="Arial"/>
                <a:cs typeface="Arial"/>
              </a:rPr>
              <a:t>Readiness to engage in the project</a:t>
            </a:r>
          </a:p>
          <a:p>
            <a:pPr marL="443574" indent="-443574">
              <a:buClr>
                <a:schemeClr val="accent2"/>
              </a:buClr>
              <a:buFont typeface="Wingdings" charset="2"/>
              <a:buChar char="§"/>
              <a:defRPr/>
            </a:pPr>
            <a:r>
              <a:rPr lang="en-US" dirty="0" smtClean="0">
                <a:latin typeface="Arial"/>
                <a:cs typeface="Arial"/>
              </a:rPr>
              <a:t>Employer concerns about potentially unnecessary cesareans for the large number of employees receiving care at those particular facilities</a:t>
            </a:r>
          </a:p>
          <a:p>
            <a:pPr>
              <a:defRPr/>
            </a:pPr>
            <a:endParaRPr lang="en-US" dirty="0"/>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333">
              <a:defRPr sz="2300">
                <a:solidFill>
                  <a:schemeClr val="tx1"/>
                </a:solidFill>
                <a:latin typeface="Arial" charset="0"/>
                <a:ea typeface="ＭＳ Ｐゴシック" charset="0"/>
                <a:cs typeface="ＭＳ Ｐゴシック" charset="0"/>
              </a:defRPr>
            </a:lvl1pPr>
            <a:lvl2pPr marL="720808" indent="-277234" defTabSz="913333">
              <a:defRPr sz="2300">
                <a:solidFill>
                  <a:schemeClr val="tx1"/>
                </a:solidFill>
                <a:latin typeface="Arial" charset="0"/>
                <a:ea typeface="ＭＳ Ｐゴシック" charset="0"/>
              </a:defRPr>
            </a:lvl2pPr>
            <a:lvl3pPr marL="1108935" indent="-221787" defTabSz="913333">
              <a:defRPr sz="2300">
                <a:solidFill>
                  <a:schemeClr val="tx1"/>
                </a:solidFill>
                <a:latin typeface="Arial" charset="0"/>
                <a:ea typeface="ＭＳ Ｐゴシック" charset="0"/>
              </a:defRPr>
            </a:lvl3pPr>
            <a:lvl4pPr marL="1552510" indent="-221787" defTabSz="913333">
              <a:defRPr sz="2300">
                <a:solidFill>
                  <a:schemeClr val="tx1"/>
                </a:solidFill>
                <a:latin typeface="Arial" charset="0"/>
                <a:ea typeface="ＭＳ Ｐゴシック" charset="0"/>
              </a:defRPr>
            </a:lvl4pPr>
            <a:lvl5pPr marL="1996084" indent="-221787" defTabSz="913333">
              <a:defRPr sz="2300">
                <a:solidFill>
                  <a:schemeClr val="tx1"/>
                </a:solidFill>
                <a:latin typeface="Arial" charset="0"/>
                <a:ea typeface="ＭＳ Ｐゴシック" charset="0"/>
              </a:defRPr>
            </a:lvl5pPr>
            <a:lvl6pPr marL="2439657" indent="-221787" defTabSz="913333" eaLnBrk="0" fontAlgn="base" hangingPunct="0">
              <a:spcBef>
                <a:spcPct val="0"/>
              </a:spcBef>
              <a:spcAft>
                <a:spcPct val="0"/>
              </a:spcAft>
              <a:defRPr sz="2300">
                <a:solidFill>
                  <a:schemeClr val="tx1"/>
                </a:solidFill>
                <a:latin typeface="Arial" charset="0"/>
                <a:ea typeface="ＭＳ Ｐゴシック" charset="0"/>
              </a:defRPr>
            </a:lvl6pPr>
            <a:lvl7pPr marL="2883233" indent="-221787" defTabSz="913333" eaLnBrk="0" fontAlgn="base" hangingPunct="0">
              <a:spcBef>
                <a:spcPct val="0"/>
              </a:spcBef>
              <a:spcAft>
                <a:spcPct val="0"/>
              </a:spcAft>
              <a:defRPr sz="2300">
                <a:solidFill>
                  <a:schemeClr val="tx1"/>
                </a:solidFill>
                <a:latin typeface="Arial" charset="0"/>
                <a:ea typeface="ＭＳ Ｐゴシック" charset="0"/>
              </a:defRPr>
            </a:lvl7pPr>
            <a:lvl8pPr marL="3326806" indent="-221787" defTabSz="913333" eaLnBrk="0" fontAlgn="base" hangingPunct="0">
              <a:spcBef>
                <a:spcPct val="0"/>
              </a:spcBef>
              <a:spcAft>
                <a:spcPct val="0"/>
              </a:spcAft>
              <a:defRPr sz="2300">
                <a:solidFill>
                  <a:schemeClr val="tx1"/>
                </a:solidFill>
                <a:latin typeface="Arial" charset="0"/>
                <a:ea typeface="ＭＳ Ｐゴシック" charset="0"/>
              </a:defRPr>
            </a:lvl8pPr>
            <a:lvl9pPr marL="3770381" indent="-221787" defTabSz="913333" eaLnBrk="0" fontAlgn="base" hangingPunct="0">
              <a:spcBef>
                <a:spcPct val="0"/>
              </a:spcBef>
              <a:spcAft>
                <a:spcPct val="0"/>
              </a:spcAft>
              <a:defRPr sz="2300">
                <a:solidFill>
                  <a:schemeClr val="tx1"/>
                </a:solidFill>
                <a:latin typeface="Arial" charset="0"/>
                <a:ea typeface="ＭＳ Ｐゴシック" charset="0"/>
              </a:defRPr>
            </a:lvl9pPr>
          </a:lstStyle>
          <a:p>
            <a:fld id="{830915F7-5BED-8649-9BB2-8C5D42171975}" type="slidenum">
              <a:rPr lang="en-US" sz="1200"/>
              <a:pPr/>
              <a:t>73</a:t>
            </a:fld>
            <a:endParaRPr lang="en-US" sz="1200"/>
          </a:p>
        </p:txBody>
      </p:sp>
    </p:spTree>
    <p:extLst>
      <p:ext uri="{BB962C8B-B14F-4D97-AF65-F5344CB8AC3E}">
        <p14:creationId xmlns:p14="http://schemas.microsoft.com/office/powerpoint/2010/main" val="106048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lumMod val="75000"/>
                </a:schemeClr>
              </a:buClr>
              <a:defRPr/>
            </a:pPr>
            <a:r>
              <a:rPr lang="en-US" sz="1000" u="sng" dirty="0" smtClean="0">
                <a:latin typeface="Arial"/>
                <a:cs typeface="Arial"/>
              </a:rPr>
              <a:t>Data measurement support</a:t>
            </a:r>
            <a:r>
              <a:rPr lang="en-US" sz="1000" dirty="0" smtClean="0">
                <a:latin typeface="Arial"/>
                <a:cs typeface="Arial"/>
              </a:rPr>
              <a:t>: Use of CMQCC Maternal Data Center (MDC), Physician-level data was analyzed to identify drivers of cesarean. allowed the hospital to tailor their individual programs to the needs of that facility. The data also allowed for physician-level comparisons and an understanding of variation between providers. With this data, balancing measures were also monitored e.g. Term Unexpected Newborn Complications (NQF metric), to monitor for any unintended consequences of cesarean reduction</a:t>
            </a:r>
          </a:p>
          <a:p>
            <a:pPr>
              <a:buClr>
                <a:schemeClr val="accent6">
                  <a:lumMod val="75000"/>
                </a:schemeClr>
              </a:buClr>
              <a:defRPr/>
            </a:pPr>
            <a:r>
              <a:rPr lang="en-US" sz="1000" dirty="0" smtClean="0">
                <a:latin typeface="Arial"/>
                <a:cs typeface="Arial"/>
              </a:rPr>
              <a:t> </a:t>
            </a:r>
          </a:p>
          <a:p>
            <a:pPr>
              <a:defRPr/>
            </a:pPr>
            <a:r>
              <a:rPr lang="en-US" sz="1000" u="sng" dirty="0" smtClean="0">
                <a:latin typeface="Arial"/>
                <a:cs typeface="Arial"/>
              </a:rPr>
              <a:t>QI improvement support:  </a:t>
            </a:r>
            <a:r>
              <a:rPr lang="en-US" sz="1000" dirty="0" smtClean="0">
                <a:latin typeface="Arial"/>
                <a:cs typeface="Arial"/>
              </a:rPr>
              <a:t>After identification of cesarean “drivers” at each facility, CMQCC and hospital, administrative, physician, and nursing leaders spearheaded efforts to identify strategies to reduce or eliminate the drivers, such as implementing: Simple algorithms, Easy checklists, Induction of labor scheduling policies. They also focused on the nursing component of labor support, and frequently reported </a:t>
            </a:r>
            <a:r>
              <a:rPr lang="en-US" sz="1000" dirty="0" err="1" smtClean="0">
                <a:latin typeface="Arial"/>
                <a:cs typeface="Arial"/>
              </a:rPr>
              <a:t>unblinded</a:t>
            </a:r>
            <a:r>
              <a:rPr lang="en-US" sz="1000" dirty="0" smtClean="0">
                <a:latin typeface="Arial"/>
                <a:cs typeface="Arial"/>
              </a:rPr>
              <a:t> physician-level cesarean rates in order to address variation between physicians and to give specific support to outlier physician s. </a:t>
            </a:r>
            <a:r>
              <a:rPr lang="en-US" sz="1000" b="1" dirty="0" smtClean="0">
                <a:latin typeface="Arial"/>
                <a:cs typeface="Arial"/>
              </a:rPr>
              <a:t>Many of these pilot tools were adapted and are included in the toolkit  </a:t>
            </a:r>
          </a:p>
          <a:p>
            <a:pPr>
              <a:defRPr/>
            </a:pPr>
            <a:endParaRPr lang="en-US" sz="1000" b="1" dirty="0" smtClean="0">
              <a:latin typeface="Arial"/>
              <a:cs typeface="Arial"/>
            </a:endParaRPr>
          </a:p>
          <a:p>
            <a:pPr>
              <a:defRPr/>
            </a:pPr>
            <a:r>
              <a:rPr lang="en-US" sz="1000" b="0" u="sng" dirty="0" smtClean="0">
                <a:latin typeface="Arial"/>
                <a:cs typeface="Arial"/>
              </a:rPr>
              <a:t>Payment Reform: </a:t>
            </a:r>
            <a:r>
              <a:rPr lang="en-US" sz="1000" b="0" dirty="0" smtClean="0">
                <a:latin typeface="Arial"/>
                <a:cs typeface="Arial"/>
              </a:rPr>
              <a:t>Health plan partners were identified that agreed to pay a “blended rate” for births,</a:t>
            </a:r>
            <a:r>
              <a:rPr lang="en-US" sz="1000" b="0" baseline="0" dirty="0" smtClean="0">
                <a:latin typeface="Arial"/>
                <a:cs typeface="Arial"/>
              </a:rPr>
              <a:t> meaning t</a:t>
            </a:r>
            <a:r>
              <a:rPr lang="en-US" sz="1000" b="0" dirty="0" smtClean="0">
                <a:latin typeface="Arial"/>
                <a:cs typeface="Arial"/>
              </a:rPr>
              <a:t>he resulting reimbursement rate was above the typical reimbursement rate for vaginal birth, but below typical reimbursement for cesarean. The  change signaled to hospital systems that major payers were actively reducing any financial incentives for cesarean. The actual payment change did not occur until 9 months into the project. Nonetheless, the proposed payment changes, and employer concerns, motivated the</a:t>
            </a:r>
            <a:r>
              <a:rPr lang="en-US" sz="1000" b="0" baseline="0" dirty="0" smtClean="0">
                <a:latin typeface="Arial"/>
                <a:cs typeface="Arial"/>
              </a:rPr>
              <a:t> hospital leadership and providers to change the status quo. </a:t>
            </a:r>
            <a:endParaRPr lang="en-US" sz="1000" b="0" dirty="0" smtClean="0">
              <a:latin typeface="Arial"/>
              <a:cs typeface="Arial"/>
            </a:endParaRPr>
          </a:p>
          <a:p>
            <a:pPr>
              <a:defRPr/>
            </a:pPr>
            <a:endParaRPr lang="en-US" sz="1000" b="0" dirty="0" smtClean="0">
              <a:latin typeface="Arial"/>
              <a:cs typeface="Arial"/>
            </a:endParaRPr>
          </a:p>
          <a:p>
            <a:pPr>
              <a:defRPr/>
            </a:pPr>
            <a:r>
              <a:rPr lang="en-US" sz="1000" dirty="0" smtClean="0">
                <a:latin typeface="Arial"/>
                <a:cs typeface="Arial"/>
              </a:rPr>
              <a:t>Refs: Pacific Business Group on Health. Case study: maternity payment and care redesign pilot. </a:t>
            </a:r>
            <a:r>
              <a:rPr lang="en-US" sz="1000" u="sng" dirty="0" smtClean="0">
                <a:latin typeface="Arial"/>
                <a:cs typeface="Arial"/>
                <a:hlinkClick r:id="rId3"/>
              </a:rPr>
              <a:t>http://pbgh.org/storage/documents/TMC_Case_Study_Oct_2015.pdf</a:t>
            </a:r>
            <a:r>
              <a:rPr lang="en-US" sz="1000" dirty="0" smtClean="0">
                <a:latin typeface="Arial"/>
                <a:cs typeface="Arial"/>
              </a:rPr>
              <a:t>. Published October 2015. Accessed January 12, 2016</a:t>
            </a:r>
          </a:p>
          <a:p>
            <a:endParaRPr lang="en-US" sz="1000" dirty="0">
              <a:latin typeface="Arial"/>
              <a:cs typeface="Arial"/>
            </a:endParaRPr>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74</a:t>
            </a:fld>
            <a:endParaRPr lang="en-US"/>
          </a:p>
        </p:txBody>
      </p:sp>
    </p:spTree>
    <p:extLst>
      <p:ext uri="{BB962C8B-B14F-4D97-AF65-F5344CB8AC3E}">
        <p14:creationId xmlns:p14="http://schemas.microsoft.com/office/powerpoint/2010/main" val="248753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xfrm>
            <a:off x="1371600" y="1143000"/>
            <a:ext cx="4114800" cy="3086100"/>
          </a:xfrm>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buNone/>
            </a:pPr>
            <a:r>
              <a:rPr lang="en-US" baseline="0" dirty="0" smtClean="0">
                <a:latin typeface="Arial" charset="0"/>
                <a:ea typeface="ＭＳ Ｐゴシック" charset="0"/>
                <a:cs typeface="ＭＳ Ｐゴシック" charset="0"/>
              </a:rPr>
              <a:t>Between the three facilities, there was an average 20% reduction in NTSV cesarean rates. And it happened quite quickly.</a:t>
            </a:r>
          </a:p>
          <a:p>
            <a:pPr marL="221787" indent="-221787">
              <a:buAutoNum type="arabicPeriod"/>
            </a:pPr>
            <a:endParaRPr lang="en-US" baseline="0" dirty="0" smtClean="0">
              <a:latin typeface="Arial" charset="0"/>
              <a:ea typeface="ＭＳ Ｐゴシック" charset="0"/>
              <a:cs typeface="ＭＳ Ｐゴシック" charset="0"/>
            </a:endParaRPr>
          </a:p>
          <a:p>
            <a:pPr marL="221787" indent="-221787">
              <a:buAutoNum type="arabicPeriod"/>
            </a:pPr>
            <a:r>
              <a:rPr lang="en-US" baseline="0" dirty="0" smtClean="0">
                <a:latin typeface="Arial" charset="0"/>
                <a:ea typeface="ＭＳ Ｐゴシック" charset="0"/>
                <a:cs typeface="ＭＳ Ｐゴシック" charset="0"/>
              </a:rPr>
              <a:t>Hoag</a:t>
            </a:r>
          </a:p>
          <a:p>
            <a:pPr marL="221787" indent="-221787">
              <a:buAutoNum type="arabicPeriod"/>
            </a:pPr>
            <a:r>
              <a:rPr lang="en-US" baseline="0" dirty="0" smtClean="0">
                <a:latin typeface="Arial" charset="0"/>
                <a:ea typeface="ＭＳ Ｐゴシック" charset="0"/>
                <a:cs typeface="ＭＳ Ｐゴシック" charset="0"/>
              </a:rPr>
              <a:t>Miller</a:t>
            </a:r>
          </a:p>
          <a:p>
            <a:pPr marL="221787" indent="-221787">
              <a:buAutoNum type="arabicPeriod"/>
            </a:pPr>
            <a:r>
              <a:rPr lang="en-US" baseline="0" dirty="0" smtClean="0">
                <a:latin typeface="Arial" charset="0"/>
                <a:ea typeface="ＭＳ Ｐゴシック" charset="0"/>
                <a:cs typeface="ＭＳ Ｐゴシック" charset="0"/>
              </a:rPr>
              <a:t>Saddleback</a:t>
            </a:r>
            <a:endParaRPr lang="en-US" dirty="0">
              <a:latin typeface="Arial" charset="0"/>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333">
              <a:defRPr sz="2300">
                <a:solidFill>
                  <a:schemeClr val="tx1"/>
                </a:solidFill>
                <a:latin typeface="Arial" charset="0"/>
                <a:ea typeface="ＭＳ Ｐゴシック" charset="0"/>
                <a:cs typeface="ＭＳ Ｐゴシック" charset="0"/>
              </a:defRPr>
            </a:lvl1pPr>
            <a:lvl2pPr marL="720808" indent="-277234" defTabSz="913333">
              <a:defRPr sz="2300">
                <a:solidFill>
                  <a:schemeClr val="tx1"/>
                </a:solidFill>
                <a:latin typeface="Arial" charset="0"/>
                <a:ea typeface="ＭＳ Ｐゴシック" charset="0"/>
              </a:defRPr>
            </a:lvl2pPr>
            <a:lvl3pPr marL="1108935" indent="-221787" defTabSz="913333">
              <a:defRPr sz="2300">
                <a:solidFill>
                  <a:schemeClr val="tx1"/>
                </a:solidFill>
                <a:latin typeface="Arial" charset="0"/>
                <a:ea typeface="ＭＳ Ｐゴシック" charset="0"/>
              </a:defRPr>
            </a:lvl3pPr>
            <a:lvl4pPr marL="1552510" indent="-221787" defTabSz="913333">
              <a:defRPr sz="2300">
                <a:solidFill>
                  <a:schemeClr val="tx1"/>
                </a:solidFill>
                <a:latin typeface="Arial" charset="0"/>
                <a:ea typeface="ＭＳ Ｐゴシック" charset="0"/>
              </a:defRPr>
            </a:lvl4pPr>
            <a:lvl5pPr marL="1996084" indent="-221787" defTabSz="913333">
              <a:defRPr sz="2300">
                <a:solidFill>
                  <a:schemeClr val="tx1"/>
                </a:solidFill>
                <a:latin typeface="Arial" charset="0"/>
                <a:ea typeface="ＭＳ Ｐゴシック" charset="0"/>
              </a:defRPr>
            </a:lvl5pPr>
            <a:lvl6pPr marL="2439657" indent="-221787" defTabSz="913333" eaLnBrk="0" fontAlgn="base" hangingPunct="0">
              <a:spcBef>
                <a:spcPct val="0"/>
              </a:spcBef>
              <a:spcAft>
                <a:spcPct val="0"/>
              </a:spcAft>
              <a:defRPr sz="2300">
                <a:solidFill>
                  <a:schemeClr val="tx1"/>
                </a:solidFill>
                <a:latin typeface="Arial" charset="0"/>
                <a:ea typeface="ＭＳ Ｐゴシック" charset="0"/>
              </a:defRPr>
            </a:lvl6pPr>
            <a:lvl7pPr marL="2883233" indent="-221787" defTabSz="913333" eaLnBrk="0" fontAlgn="base" hangingPunct="0">
              <a:spcBef>
                <a:spcPct val="0"/>
              </a:spcBef>
              <a:spcAft>
                <a:spcPct val="0"/>
              </a:spcAft>
              <a:defRPr sz="2300">
                <a:solidFill>
                  <a:schemeClr val="tx1"/>
                </a:solidFill>
                <a:latin typeface="Arial" charset="0"/>
                <a:ea typeface="ＭＳ Ｐゴシック" charset="0"/>
              </a:defRPr>
            </a:lvl7pPr>
            <a:lvl8pPr marL="3326806" indent="-221787" defTabSz="913333" eaLnBrk="0" fontAlgn="base" hangingPunct="0">
              <a:spcBef>
                <a:spcPct val="0"/>
              </a:spcBef>
              <a:spcAft>
                <a:spcPct val="0"/>
              </a:spcAft>
              <a:defRPr sz="2300">
                <a:solidFill>
                  <a:schemeClr val="tx1"/>
                </a:solidFill>
                <a:latin typeface="Arial" charset="0"/>
                <a:ea typeface="ＭＳ Ｐゴシック" charset="0"/>
              </a:defRPr>
            </a:lvl8pPr>
            <a:lvl9pPr marL="3770381" indent="-221787" defTabSz="913333" eaLnBrk="0" fontAlgn="base" hangingPunct="0">
              <a:spcBef>
                <a:spcPct val="0"/>
              </a:spcBef>
              <a:spcAft>
                <a:spcPct val="0"/>
              </a:spcAft>
              <a:defRPr sz="2300">
                <a:solidFill>
                  <a:schemeClr val="tx1"/>
                </a:solidFill>
                <a:latin typeface="Arial" charset="0"/>
                <a:ea typeface="ＭＳ Ｐゴシック" charset="0"/>
              </a:defRPr>
            </a:lvl9pPr>
          </a:lstStyle>
          <a:p>
            <a:fld id="{9052675C-B5D0-DF47-AD8F-9B0F8EF82F02}" type="slidenum">
              <a:rPr lang="en-US" sz="1200"/>
              <a:pPr/>
              <a:t>75</a:t>
            </a:fld>
            <a:endParaRPr lang="en-US" sz="1200"/>
          </a:p>
        </p:txBody>
      </p:sp>
    </p:spTree>
    <p:extLst>
      <p:ext uri="{BB962C8B-B14F-4D97-AF65-F5344CB8AC3E}">
        <p14:creationId xmlns:p14="http://schemas.microsoft.com/office/powerpoint/2010/main" val="4471695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Here is an example</a:t>
            </a:r>
            <a:r>
              <a:rPr lang="en-US" baseline="0" dirty="0" smtClean="0">
                <a:latin typeface="Arial"/>
                <a:cs typeface="Arial"/>
              </a:rPr>
              <a:t> run chart from one of the pilot hospitals. </a:t>
            </a:r>
            <a:r>
              <a:rPr lang="en-US" dirty="0" smtClean="0">
                <a:latin typeface="Arial"/>
                <a:cs typeface="Arial"/>
              </a:rPr>
              <a:t>As you can see,</a:t>
            </a:r>
            <a:r>
              <a:rPr lang="en-US" baseline="0" dirty="0" smtClean="0">
                <a:latin typeface="Arial"/>
                <a:cs typeface="Arial"/>
              </a:rPr>
              <a:t> the QI project started in Jan 2014. By March they were close to being at target of 23.9%. By May they were below target. While still having some months above target, the average quarterly rates for this facility have remained well below where it was at the start of the project.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1521E0E5-CDE8-934F-82EF-E7B880850954}" type="slidenum">
              <a:rPr lang="en-US" smtClean="0"/>
              <a:pPr>
                <a:defRPr/>
              </a:pPr>
              <a:t>76</a:t>
            </a:fld>
            <a:endParaRPr lang="en-US"/>
          </a:p>
        </p:txBody>
      </p:sp>
    </p:spTree>
    <p:extLst>
      <p:ext uri="{BB962C8B-B14F-4D97-AF65-F5344CB8AC3E}">
        <p14:creationId xmlns:p14="http://schemas.microsoft.com/office/powerpoint/2010/main" val="31508991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What</a:t>
            </a:r>
            <a:r>
              <a:rPr lang="en-US" baseline="0" dirty="0" smtClean="0">
                <a:latin typeface="Arial"/>
                <a:cs typeface="Arial"/>
              </a:rPr>
              <a:t> about babies? If we successfully decrease cesareans, how are we monitoring that babies are not being harmed. As a balancing measure, the data center also track unexpected newborn complications. In this example, you can see that the unexpected newborn complication rate at this facility was well below state average of 3.8%. During the intervention period, not only did newborn complication rate state below state average, it actually came down a bit from where it started, and remains quite low.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77</a:t>
            </a:fld>
            <a:endParaRPr lang="en-US"/>
          </a:p>
        </p:txBody>
      </p:sp>
    </p:spTree>
    <p:extLst>
      <p:ext uri="{BB962C8B-B14F-4D97-AF65-F5344CB8AC3E}">
        <p14:creationId xmlns:p14="http://schemas.microsoft.com/office/powerpoint/2010/main" val="542797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Provider-level data was the</a:t>
            </a:r>
            <a:r>
              <a:rPr lang="en-US" baseline="0" dirty="0" smtClean="0">
                <a:latin typeface="Arial"/>
                <a:cs typeface="Arial"/>
              </a:rPr>
              <a:t> critical information that finally began to “move the needle.”</a:t>
            </a:r>
          </a:p>
          <a:p>
            <a:endParaRPr lang="en-US" baseline="0" dirty="0" smtClean="0">
              <a:latin typeface="Arial"/>
              <a:cs typeface="Arial"/>
            </a:endParaRPr>
          </a:p>
          <a:p>
            <a:r>
              <a:rPr lang="en-US" baseline="0" dirty="0" smtClean="0">
                <a:latin typeface="Arial"/>
                <a:cs typeface="Arial"/>
              </a:rPr>
              <a:t>Nurses have a key role as leaders and champions in advocating for cesarean reduction, leading the change, and challenging team to improve labor support</a:t>
            </a:r>
          </a:p>
          <a:p>
            <a:endParaRPr lang="en-US" baseline="0" dirty="0" smtClean="0">
              <a:latin typeface="Arial"/>
              <a:cs typeface="Arial"/>
            </a:endParaRPr>
          </a:p>
          <a:p>
            <a:r>
              <a:rPr lang="en-US" baseline="0" dirty="0" smtClean="0">
                <a:latin typeface="Arial"/>
                <a:cs typeface="Arial"/>
              </a:rPr>
              <a:t>Most people simply need a reason to change. In most cases, this comes down to showing them the data.</a:t>
            </a:r>
          </a:p>
          <a:p>
            <a:endParaRPr lang="en-US" baseline="0" dirty="0" smtClean="0">
              <a:latin typeface="Arial"/>
              <a:cs typeface="Arial"/>
            </a:endParaRPr>
          </a:p>
          <a:p>
            <a:r>
              <a:rPr lang="en-US" baseline="0" dirty="0" smtClean="0">
                <a:latin typeface="Arial"/>
                <a:cs typeface="Arial"/>
              </a:rPr>
              <a:t>National guidelines provide a roadmap and should reduce fear regarding liability concerns.</a:t>
            </a:r>
          </a:p>
          <a:p>
            <a:endParaRPr lang="en-US" baseline="0" dirty="0" smtClean="0">
              <a:latin typeface="Arial"/>
              <a:cs typeface="Arial"/>
            </a:endParaRPr>
          </a:p>
          <a:p>
            <a:r>
              <a:rPr lang="en-US" baseline="0" dirty="0" smtClean="0">
                <a:latin typeface="Arial"/>
                <a:cs typeface="Arial"/>
              </a:rPr>
              <a:t>Constant gardening – this is not a “one time” QI project and all is solved. It will be an ongoing endeavor.  </a:t>
            </a:r>
          </a:p>
          <a:p>
            <a:endParaRPr lang="en-US" baseline="0" dirty="0" smtClean="0">
              <a:latin typeface="Arial"/>
              <a:cs typeface="Arial"/>
            </a:endParaRPr>
          </a:p>
          <a:p>
            <a:r>
              <a:rPr lang="en-US" baseline="0" dirty="0" smtClean="0">
                <a:latin typeface="Arial"/>
                <a:cs typeface="Arial"/>
              </a:rPr>
              <a:t>Nurse and physician champions with tenacity and longevity will ensure the project’s success. </a:t>
            </a:r>
          </a:p>
        </p:txBody>
      </p:sp>
      <p:sp>
        <p:nvSpPr>
          <p:cNvPr id="4" name="Slide Number Placeholder 3"/>
          <p:cNvSpPr>
            <a:spLocks noGrp="1"/>
          </p:cNvSpPr>
          <p:nvPr>
            <p:ph type="sldNum" sz="quarter" idx="10"/>
          </p:nvPr>
        </p:nvSpPr>
        <p:spPr/>
        <p:txBody>
          <a:bodyPr/>
          <a:lstStyle/>
          <a:p>
            <a:fld id="{3B96EF4C-B408-F543-BFED-B66F0954479B}" type="slidenum">
              <a:rPr lang="en-US" smtClean="0"/>
              <a:t>78</a:t>
            </a:fld>
            <a:endParaRPr lang="en-US"/>
          </a:p>
        </p:txBody>
      </p:sp>
    </p:spTree>
    <p:extLst>
      <p:ext uri="{BB962C8B-B14F-4D97-AF65-F5344CB8AC3E}">
        <p14:creationId xmlns:p14="http://schemas.microsoft.com/office/powerpoint/2010/main" val="1973593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toolkit is a huge</a:t>
            </a:r>
            <a:r>
              <a:rPr lang="en-US" baseline="0" dirty="0" smtClean="0">
                <a:latin typeface="Arial"/>
                <a:cs typeface="Arial"/>
              </a:rPr>
              <a:t> document and the most common question is where do we start? To help with this, go to the Implementation Guide! </a:t>
            </a:r>
            <a:endParaRPr lang="en-US" dirty="0" smtClean="0">
              <a:latin typeface="Arial"/>
              <a:cs typeface="Arial"/>
            </a:endParaRPr>
          </a:p>
          <a:p>
            <a:r>
              <a:rPr lang="en-US" dirty="0" smtClean="0">
                <a:latin typeface="Arial"/>
                <a:cs typeface="Arial"/>
              </a:rPr>
              <a:t>Available for download on the</a:t>
            </a:r>
            <a:r>
              <a:rPr lang="en-US" baseline="0" dirty="0" smtClean="0">
                <a:latin typeface="Arial"/>
                <a:cs typeface="Arial"/>
              </a:rPr>
              <a:t> CMQCC website.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79</a:t>
            </a:fld>
            <a:endParaRPr lang="en-US"/>
          </a:p>
        </p:txBody>
      </p:sp>
    </p:spTree>
    <p:extLst>
      <p:ext uri="{BB962C8B-B14F-4D97-AF65-F5344CB8AC3E}">
        <p14:creationId xmlns:p14="http://schemas.microsoft.com/office/powerpoint/2010/main" val="4191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6EF4C-B408-F543-BFED-B66F0954479B}" type="slidenum">
              <a:rPr lang="en-US" smtClean="0"/>
              <a:t>8</a:t>
            </a:fld>
            <a:endParaRPr lang="en-US"/>
          </a:p>
        </p:txBody>
      </p:sp>
    </p:spTree>
    <p:extLst>
      <p:ext uri="{BB962C8B-B14F-4D97-AF65-F5344CB8AC3E}">
        <p14:creationId xmlns:p14="http://schemas.microsoft.com/office/powerpoint/2010/main" val="4110751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a:t>
            </a:r>
            <a:r>
              <a:rPr lang="en-US" baseline="0" dirty="0" smtClean="0">
                <a:latin typeface="Arial"/>
                <a:cs typeface="Arial"/>
              </a:rPr>
              <a:t> Collaborative Resources tab on the website also has a lot of great tools for download. </a:t>
            </a:r>
          </a:p>
          <a:p>
            <a:endParaRPr lang="en-US" baseline="0" dirty="0" smtClean="0">
              <a:latin typeface="Arial"/>
              <a:cs typeface="Arial"/>
            </a:endParaRPr>
          </a:p>
          <a:p>
            <a:r>
              <a:rPr lang="en-US" baseline="0" dirty="0" smtClean="0">
                <a:latin typeface="Arial"/>
                <a:cs typeface="Arial"/>
              </a:rPr>
              <a:t>[ if asked, can explain how to navigate there from home page. Got Projects in top toolbar </a:t>
            </a:r>
            <a:r>
              <a:rPr lang="en-US" baseline="0" dirty="0" smtClean="0">
                <a:latin typeface="Arial"/>
                <a:cs typeface="Arial"/>
                <a:sym typeface="Wingdings"/>
              </a:rPr>
              <a:t> Collaborative to Support Vaginal Birth Click tab on left “Collaborative Resources”]</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80</a:t>
            </a:fld>
            <a:endParaRPr lang="en-US"/>
          </a:p>
        </p:txBody>
      </p:sp>
    </p:spTree>
    <p:extLst>
      <p:ext uri="{BB962C8B-B14F-4D97-AF65-F5344CB8AC3E}">
        <p14:creationId xmlns:p14="http://schemas.microsoft.com/office/powerpoint/2010/main" val="41711964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A readiness assessment</a:t>
            </a:r>
            <a:r>
              <a:rPr lang="en-US" baseline="0" dirty="0" smtClean="0">
                <a:latin typeface="Arial"/>
                <a:cs typeface="Arial"/>
              </a:rPr>
              <a:t> in the Implementation Guide is a valuable tool for knowing where to focus your efforts.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81</a:t>
            </a:fld>
            <a:endParaRPr lang="en-US"/>
          </a:p>
        </p:txBody>
      </p:sp>
    </p:spTree>
    <p:extLst>
      <p:ext uri="{BB962C8B-B14F-4D97-AF65-F5344CB8AC3E}">
        <p14:creationId xmlns:p14="http://schemas.microsoft.com/office/powerpoint/2010/main" val="36994686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The Top 10 list and Next 9 will guide you where to start first.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t>82</a:t>
            </a:fld>
            <a:endParaRPr lang="en-US" dirty="0"/>
          </a:p>
        </p:txBody>
      </p:sp>
    </p:spTree>
    <p:extLst>
      <p:ext uri="{BB962C8B-B14F-4D97-AF65-F5344CB8AC3E}">
        <p14:creationId xmlns:p14="http://schemas.microsoft.com/office/powerpoint/2010/main" val="23638300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83</a:t>
            </a:fld>
            <a:endParaRPr lang="en-US" dirty="0"/>
          </a:p>
        </p:txBody>
      </p:sp>
    </p:spTree>
    <p:extLst>
      <p:ext uri="{BB962C8B-B14F-4D97-AF65-F5344CB8AC3E}">
        <p14:creationId xmlns:p14="http://schemas.microsoft.com/office/powerpoint/2010/main" val="16251377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84</a:t>
            </a:fld>
            <a:endParaRPr lang="en-US" dirty="0"/>
          </a:p>
        </p:txBody>
      </p:sp>
    </p:spTree>
    <p:extLst>
      <p:ext uri="{BB962C8B-B14F-4D97-AF65-F5344CB8AC3E}">
        <p14:creationId xmlns:p14="http://schemas.microsoft.com/office/powerpoint/2010/main" val="41640980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85</a:t>
            </a:fld>
            <a:endParaRPr lang="en-US" dirty="0"/>
          </a:p>
        </p:txBody>
      </p:sp>
    </p:spTree>
    <p:extLst>
      <p:ext uri="{BB962C8B-B14F-4D97-AF65-F5344CB8AC3E}">
        <p14:creationId xmlns:p14="http://schemas.microsoft.com/office/powerpoint/2010/main" val="11168548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6EF4C-B408-F543-BFED-B66F0954479B}" type="slidenum">
              <a:rPr lang="en-US" smtClean="0"/>
              <a:t>86</a:t>
            </a:fld>
            <a:endParaRPr lang="en-US"/>
          </a:p>
        </p:txBody>
      </p:sp>
    </p:spTree>
    <p:extLst>
      <p:ext uri="{BB962C8B-B14F-4D97-AF65-F5344CB8AC3E}">
        <p14:creationId xmlns:p14="http://schemas.microsoft.com/office/powerpoint/2010/main" val="22979702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venir Book"/>
              <a:cs typeface="Avenir Book"/>
            </a:endParaRPr>
          </a:p>
        </p:txBody>
      </p:sp>
      <p:sp>
        <p:nvSpPr>
          <p:cNvPr id="4" name="Slide Number Placeholder 3"/>
          <p:cNvSpPr>
            <a:spLocks noGrp="1"/>
          </p:cNvSpPr>
          <p:nvPr>
            <p:ph type="sldNum" sz="quarter" idx="10"/>
          </p:nvPr>
        </p:nvSpPr>
        <p:spPr/>
        <p:txBody>
          <a:bodyPr/>
          <a:lstStyle/>
          <a:p>
            <a:fld id="{3B96EF4C-B408-F543-BFED-B66F0954479B}" type="slidenum">
              <a:rPr lang="en-US" smtClean="0">
                <a:latin typeface="Avenir Book"/>
                <a:cs typeface="Avenir Book"/>
              </a:rPr>
              <a:t>87</a:t>
            </a:fld>
            <a:endParaRPr lang="en-US">
              <a:latin typeface="Avenir Book"/>
              <a:cs typeface="Avenir Book"/>
            </a:endParaRPr>
          </a:p>
        </p:txBody>
      </p:sp>
    </p:spTree>
    <p:extLst>
      <p:ext uri="{BB962C8B-B14F-4D97-AF65-F5344CB8AC3E}">
        <p14:creationId xmlns:p14="http://schemas.microsoft.com/office/powerpoint/2010/main" val="22777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686162" y="4344324"/>
            <a:ext cx="5485676" cy="5477009"/>
          </a:xfrm>
        </p:spPr>
        <p:txBody>
          <a:bodyPr/>
          <a:lstStyle/>
          <a:p>
            <a:pPr marL="171450" marR="0" indent="-171450" algn="l" defTabSz="914400" rtl="0" eaLnBrk="1" fontAlgn="auto" latinLnBrk="0" hangingPunct="1">
              <a:lnSpc>
                <a:spcPct val="100000"/>
              </a:lnSpc>
              <a:spcBef>
                <a:spcPts val="0"/>
              </a:spcBef>
              <a:spcAft>
                <a:spcPts val="0"/>
              </a:spcAft>
              <a:buClr>
                <a:schemeClr val="accent6">
                  <a:lumMod val="75000"/>
                </a:schemeClr>
              </a:buClr>
              <a:buSzTx/>
              <a:buFontTx/>
              <a:buChar char="-"/>
              <a:tabLst/>
              <a:defRPr/>
            </a:pPr>
            <a:r>
              <a:rPr lang="en-US" sz="1000" dirty="0" smtClean="0">
                <a:latin typeface="Arial"/>
                <a:cs typeface="Arial"/>
              </a:rPr>
              <a:t>Nulliparity is the critical risk adjuster because it creates a standardized population that can be compared (between providers, hospitals, states, etc).</a:t>
            </a:r>
            <a:r>
              <a:rPr lang="en-US" sz="1000" baseline="0" dirty="0" smtClean="0">
                <a:latin typeface="Arial"/>
                <a:cs typeface="Arial"/>
              </a:rPr>
              <a:t> Hospitals have widely varying rates of nulliparous versus multiparous birth rates. You can understand, then, how a hospital with a high multiparous population would appear to have a much lower primary cesarean rate than a hospital with a higher rate of nulliparous births. Multiparous patients must be removed from the equation. </a:t>
            </a:r>
          </a:p>
          <a:p>
            <a:pPr marL="171450" marR="0" indent="-171450" algn="l" defTabSz="914400" rtl="0" eaLnBrk="1" fontAlgn="auto" latinLnBrk="0" hangingPunct="1">
              <a:lnSpc>
                <a:spcPct val="100000"/>
              </a:lnSpc>
              <a:spcBef>
                <a:spcPts val="0"/>
              </a:spcBef>
              <a:spcAft>
                <a:spcPts val="0"/>
              </a:spcAft>
              <a:buClr>
                <a:schemeClr val="accent6">
                  <a:lumMod val="75000"/>
                </a:schemeClr>
              </a:buClr>
              <a:buSzTx/>
              <a:buFontTx/>
              <a:buChar char="-"/>
              <a:tabLst/>
              <a:defRPr/>
            </a:pPr>
            <a:endParaRPr lang="en-US" sz="1000" baseline="0" dirty="0" smtClean="0">
              <a:latin typeface="Arial"/>
              <a:cs typeface="Arial"/>
            </a:endParaRPr>
          </a:p>
          <a:p>
            <a:pPr marL="171450" marR="0" indent="-171450" algn="l" defTabSz="914400" rtl="0" eaLnBrk="1" fontAlgn="auto" latinLnBrk="0" hangingPunct="1">
              <a:lnSpc>
                <a:spcPct val="100000"/>
              </a:lnSpc>
              <a:spcBef>
                <a:spcPts val="0"/>
              </a:spcBef>
              <a:spcAft>
                <a:spcPts val="0"/>
              </a:spcAft>
              <a:buClr>
                <a:schemeClr val="accent6">
                  <a:lumMod val="75000"/>
                </a:schemeClr>
              </a:buClr>
              <a:buSzTx/>
              <a:buFontTx/>
              <a:buChar char="-"/>
              <a:tabLst/>
              <a:defRPr/>
            </a:pPr>
            <a:r>
              <a:rPr lang="en-US" sz="1000" dirty="0" smtClean="0">
                <a:latin typeface="Arial"/>
                <a:cs typeface="Arial"/>
              </a:rPr>
              <a:t>NTSV CS measure is already risk stratified in that term, singleton, vertex removes many common high risk conditions that vary among hospitals. </a:t>
            </a:r>
          </a:p>
          <a:p>
            <a:pPr marL="171450" marR="0" indent="-171450" algn="l" defTabSz="914400" rtl="0" eaLnBrk="1" fontAlgn="auto" latinLnBrk="0" hangingPunct="1">
              <a:lnSpc>
                <a:spcPct val="100000"/>
              </a:lnSpc>
              <a:spcBef>
                <a:spcPts val="0"/>
              </a:spcBef>
              <a:spcAft>
                <a:spcPts val="0"/>
              </a:spcAft>
              <a:buClr>
                <a:schemeClr val="accent6">
                  <a:lumMod val="75000"/>
                </a:schemeClr>
              </a:buClr>
              <a:buSzTx/>
              <a:buFontTx/>
              <a:buChar char="-"/>
              <a:tabLst/>
              <a:defRPr/>
            </a:pPr>
            <a:endParaRPr lang="en-US" sz="1000"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
                <a:schemeClr val="accent6">
                  <a:lumMod val="75000"/>
                </a:schemeClr>
              </a:buClr>
              <a:buSzTx/>
              <a:buFont typeface="Wingdings" charset="2"/>
              <a:buNone/>
              <a:tabLst/>
              <a:defRPr/>
            </a:pPr>
            <a:endParaRPr lang="en-US" sz="1000"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
                <a:schemeClr val="accent6">
                  <a:lumMod val="75000"/>
                </a:schemeClr>
              </a:buClr>
              <a:buSzTx/>
              <a:buFont typeface="Wingdings" charset="2"/>
              <a:buNone/>
              <a:tabLst/>
              <a:defRPr/>
            </a:pPr>
            <a:r>
              <a:rPr lang="en-US" sz="1000" baseline="0" dirty="0" smtClean="0">
                <a:latin typeface="Arial"/>
                <a:cs typeface="Arial"/>
              </a:rPr>
              <a:t>- Additionally, while TSV represents the most favorable conditions for vaginal birth, nulliparous labors are the longer and more difficult labors to manage, creating a need for increased focus on labor management and labor support. </a:t>
            </a:r>
          </a:p>
          <a:p>
            <a:pPr marL="0" marR="0" indent="0" algn="l" defTabSz="914400" rtl="0" eaLnBrk="1" fontAlgn="auto" latinLnBrk="0" hangingPunct="1">
              <a:lnSpc>
                <a:spcPct val="100000"/>
              </a:lnSpc>
              <a:spcBef>
                <a:spcPts val="0"/>
              </a:spcBef>
              <a:spcAft>
                <a:spcPts val="0"/>
              </a:spcAft>
              <a:buClr>
                <a:schemeClr val="accent6">
                  <a:lumMod val="75000"/>
                </a:schemeClr>
              </a:buClr>
              <a:buSzTx/>
              <a:buFont typeface="Wingdings" charset="2"/>
              <a:buNone/>
              <a:tabLst/>
              <a:defRPr/>
            </a:pPr>
            <a:endParaRPr lang="en-US" sz="1000" b="1"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
                <a:schemeClr val="accent6">
                  <a:lumMod val="75000"/>
                </a:schemeClr>
              </a:buClr>
              <a:buSzTx/>
              <a:buFont typeface="Wingdings" charset="2"/>
              <a:buNone/>
              <a:tabLst/>
              <a:defRPr/>
            </a:pPr>
            <a:r>
              <a:rPr lang="en-US" sz="1000" b="0" baseline="0" dirty="0" smtClean="0">
                <a:latin typeface="Arial"/>
                <a:cs typeface="Arial"/>
              </a:rPr>
              <a:t>- Recent studies have shown the NTSV population to be the largest contributor to the recent rise in cesarean rates AND a population that exhibits the greatest variation (greater variation than women with medical risk factors!), even after controlling for medical, social, and demographic factors. Additionally, while NTSV technically denotes a “low risk” population, it has been referenced as a “low risk but vulnerable population” or, in other words, “a low risk group at highest risk for unnecessary cesarean.” </a:t>
            </a:r>
            <a:endParaRPr lang="en-US" sz="1000" b="0" dirty="0" smtClean="0">
              <a:latin typeface="Arial"/>
              <a:cs typeface="Arial"/>
            </a:endParaRPr>
          </a:p>
          <a:p>
            <a:pPr>
              <a:buClr>
                <a:schemeClr val="accent6">
                  <a:lumMod val="75000"/>
                </a:schemeClr>
              </a:buClr>
              <a:defRPr/>
            </a:pPr>
            <a:endParaRPr lang="en-US" dirty="0">
              <a:latin typeface="Arial"/>
              <a:cs typeface="Aria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900" dirty="0">
                <a:latin typeface="Arial"/>
                <a:ea typeface="ＭＳ Ｐゴシック" charset="0"/>
                <a:cs typeface="Arial"/>
              </a:rPr>
              <a:t>Refs: </a:t>
            </a:r>
            <a:r>
              <a:rPr lang="en-US" sz="900" dirty="0" smtClean="0">
                <a:latin typeface="Arial"/>
                <a:ea typeface="ＭＳ Ｐゴシック" charset="0"/>
                <a:cs typeface="Arial"/>
              </a:rPr>
              <a:t>J</a:t>
            </a:r>
            <a:r>
              <a:rPr lang="en-US" sz="900" kern="1200" dirty="0" smtClean="0">
                <a:solidFill>
                  <a:schemeClr val="tx1"/>
                </a:solidFill>
                <a:latin typeface="Arial"/>
                <a:cs typeface="Arial"/>
              </a:rPr>
              <a:t>olles DR. Unwarranted Variation in Utilization of Cesarean Birth Among Low-Risk Childbearing Women. </a:t>
            </a:r>
            <a:r>
              <a:rPr lang="en-US" sz="900" i="1" kern="1200" dirty="0" smtClean="0">
                <a:solidFill>
                  <a:schemeClr val="tx1"/>
                </a:solidFill>
                <a:latin typeface="Arial"/>
                <a:cs typeface="Arial"/>
              </a:rPr>
              <a:t>Journal of Midwifery &amp; Women's Health. </a:t>
            </a:r>
            <a:r>
              <a:rPr lang="en-US" sz="900" i="0" kern="1200" dirty="0" smtClean="0">
                <a:solidFill>
                  <a:schemeClr val="tx1"/>
                </a:solidFill>
                <a:latin typeface="Arial"/>
                <a:cs typeface="Arial"/>
              </a:rPr>
              <a:t>2017;62(1):49-57;</a:t>
            </a:r>
          </a:p>
          <a:p>
            <a:pPr eaLnBrk="1" hangingPunct="1">
              <a:spcBef>
                <a:spcPct val="0"/>
              </a:spcBef>
            </a:pPr>
            <a:r>
              <a:rPr lang="en-US" sz="900" dirty="0" smtClean="0">
                <a:latin typeface="Arial"/>
                <a:ea typeface="ＭＳ Ｐゴシック" charset="0"/>
                <a:cs typeface="Arial"/>
              </a:rPr>
              <a:t>MacDorman </a:t>
            </a:r>
            <a:r>
              <a:rPr lang="en-US" sz="900" dirty="0">
                <a:latin typeface="Arial"/>
                <a:ea typeface="ＭＳ Ｐゴシック" charset="0"/>
                <a:cs typeface="Arial"/>
              </a:rPr>
              <a:t>MF, Menacker F, Declercq E. Cesarean birth in the United States: epidemiology, trends, and outcomes. </a:t>
            </a:r>
            <a:r>
              <a:rPr lang="en-US" sz="900" i="1" dirty="0">
                <a:latin typeface="Arial"/>
                <a:ea typeface="ＭＳ Ｐゴシック" charset="0"/>
                <a:cs typeface="Arial"/>
              </a:rPr>
              <a:t>Clin Perinatol. </a:t>
            </a:r>
            <a:r>
              <a:rPr lang="en-US" sz="900" dirty="0">
                <a:latin typeface="Arial"/>
                <a:ea typeface="ＭＳ Ｐゴシック" charset="0"/>
                <a:cs typeface="Arial"/>
              </a:rPr>
              <a:t>2008;35(2):293-307; Pacific Business Group on Health. Report: variation in NTSV c-section rates among California hospitals. 2015. </a:t>
            </a:r>
            <a:r>
              <a:rPr lang="en-US" sz="900" u="sng" dirty="0">
                <a:latin typeface="Arial"/>
                <a:ea typeface="ＭＳ Ｐゴシック" charset="0"/>
                <a:cs typeface="Arial"/>
                <a:hlinkClick r:id="rId3"/>
              </a:rPr>
              <a:t>http://www.pbgh.org/storage/documents/PBGH_C-Section_NTSV_Variation_Report_Oct_2015.pdf</a:t>
            </a:r>
            <a:r>
              <a:rPr lang="en-US" sz="900" dirty="0">
                <a:latin typeface="Arial"/>
                <a:ea typeface="ＭＳ Ｐゴシック" charset="0"/>
                <a:cs typeface="Arial"/>
              </a:rPr>
              <a:t>. Accessed February 7, </a:t>
            </a:r>
            <a:r>
              <a:rPr lang="en-US" sz="900" dirty="0" smtClean="0">
                <a:latin typeface="Arial"/>
                <a:ea typeface="ＭＳ Ｐゴシック" charset="0"/>
                <a:cs typeface="Arial"/>
              </a:rPr>
              <a:t>2016</a:t>
            </a:r>
          </a:p>
          <a:p>
            <a:pPr eaLnBrk="1" hangingPunct="1">
              <a:spcBef>
                <a:spcPct val="0"/>
              </a:spcBef>
            </a:pPr>
            <a:endParaRPr lang="en-US" sz="900" b="0" dirty="0" smtClean="0">
              <a:latin typeface="Arial"/>
              <a:ea typeface="ＭＳ Ｐゴシック" charset="0"/>
              <a:cs typeface="Arial"/>
            </a:endParaRPr>
          </a:p>
          <a:p>
            <a:pPr>
              <a:buClr>
                <a:schemeClr val="accent6">
                  <a:lumMod val="75000"/>
                </a:schemeClr>
              </a:buClr>
              <a:buFont typeface="Wingdings" charset="2"/>
              <a:buNone/>
              <a:defRPr/>
            </a:pPr>
            <a:r>
              <a:rPr lang="en-US" sz="900" b="0" dirty="0" smtClean="0">
                <a:latin typeface="Arial"/>
                <a:cs typeface="Arial"/>
              </a:rPr>
              <a:t>Calculation of Nulliparious Term Singleton Vertex Rate (NTSV CS Rate)  – TJC PC-02, ACOG, LeapFrog, CMS, Healthy People 2020 </a:t>
            </a:r>
          </a:p>
          <a:p>
            <a:pPr>
              <a:buClr>
                <a:schemeClr val="accent6">
                  <a:lumMod val="75000"/>
                </a:schemeClr>
              </a:buClr>
              <a:defRPr/>
            </a:pPr>
            <a:r>
              <a:rPr lang="en-US" sz="900" b="0" i="1" dirty="0" smtClean="0">
                <a:latin typeface="Arial"/>
                <a:cs typeface="Arial"/>
              </a:rPr>
              <a:t>D</a:t>
            </a:r>
            <a:r>
              <a:rPr lang="en-US" sz="900" b="0" dirty="0" smtClean="0">
                <a:latin typeface="Arial"/>
                <a:cs typeface="Arial"/>
              </a:rPr>
              <a:t>: all first-birth moms who are Term, with Singleton baby, Vertex presentation; </a:t>
            </a:r>
            <a:r>
              <a:rPr lang="en-US" sz="900" b="0" i="1" dirty="0" smtClean="0">
                <a:latin typeface="Arial"/>
                <a:cs typeface="Arial"/>
              </a:rPr>
              <a:t>N</a:t>
            </a:r>
            <a:r>
              <a:rPr lang="en-US" sz="900" b="0" dirty="0" smtClean="0">
                <a:latin typeface="Arial"/>
                <a:cs typeface="Arial"/>
              </a:rPr>
              <a:t>: Denom. Cases</a:t>
            </a:r>
            <a:r>
              <a:rPr lang="en-US" sz="900" b="0" baseline="0" dirty="0" smtClean="0">
                <a:latin typeface="Arial"/>
                <a:cs typeface="Arial"/>
              </a:rPr>
              <a:t> </a:t>
            </a:r>
            <a:r>
              <a:rPr lang="en-US" sz="900" b="0" dirty="0" smtClean="0">
                <a:latin typeface="Arial"/>
                <a:cs typeface="Arial"/>
              </a:rPr>
              <a:t>with a cesarean</a:t>
            </a:r>
          </a:p>
          <a:p>
            <a:pPr eaLnBrk="1" hangingPunct="1">
              <a:spcBef>
                <a:spcPct val="0"/>
              </a:spcBef>
            </a:pPr>
            <a:endParaRPr lang="en-US" sz="900" dirty="0">
              <a:latin typeface="Arial" charset="0"/>
              <a:ea typeface="ＭＳ Ｐゴシック" charset="0"/>
              <a:cs typeface="ＭＳ Ｐゴシック" charset="0"/>
            </a:endParaRP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388">
              <a:defRPr sz="2300">
                <a:solidFill>
                  <a:schemeClr val="tx1"/>
                </a:solidFill>
                <a:latin typeface="Arial" charset="0"/>
                <a:ea typeface="ＭＳ Ｐゴシック" charset="0"/>
                <a:cs typeface="ＭＳ Ｐゴシック" charset="0"/>
              </a:defRPr>
            </a:lvl1pPr>
            <a:lvl2pPr marL="716115" indent="-275429" defTabSz="907388">
              <a:defRPr sz="2300">
                <a:solidFill>
                  <a:schemeClr val="tx1"/>
                </a:solidFill>
                <a:latin typeface="Arial" charset="0"/>
                <a:ea typeface="ＭＳ Ｐゴシック" charset="0"/>
              </a:defRPr>
            </a:lvl2pPr>
            <a:lvl3pPr marL="1101716" indent="-220343" defTabSz="907388">
              <a:defRPr sz="2300">
                <a:solidFill>
                  <a:schemeClr val="tx1"/>
                </a:solidFill>
                <a:latin typeface="Arial" charset="0"/>
                <a:ea typeface="ＭＳ Ｐゴシック" charset="0"/>
              </a:defRPr>
            </a:lvl3pPr>
            <a:lvl4pPr marL="1542403" indent="-220343" defTabSz="907388">
              <a:defRPr sz="2300">
                <a:solidFill>
                  <a:schemeClr val="tx1"/>
                </a:solidFill>
                <a:latin typeface="Arial" charset="0"/>
                <a:ea typeface="ＭＳ Ｐゴシック" charset="0"/>
              </a:defRPr>
            </a:lvl4pPr>
            <a:lvl5pPr marL="1983089" indent="-220343" defTabSz="907388">
              <a:defRPr sz="2300">
                <a:solidFill>
                  <a:schemeClr val="tx1"/>
                </a:solidFill>
                <a:latin typeface="Arial" charset="0"/>
                <a:ea typeface="ＭＳ Ｐゴシック" charset="0"/>
              </a:defRPr>
            </a:lvl5pPr>
            <a:lvl6pPr marL="2423775" indent="-220343" defTabSz="907388" eaLnBrk="0" fontAlgn="base" hangingPunct="0">
              <a:spcBef>
                <a:spcPct val="0"/>
              </a:spcBef>
              <a:spcAft>
                <a:spcPct val="0"/>
              </a:spcAft>
              <a:defRPr sz="2300">
                <a:solidFill>
                  <a:schemeClr val="tx1"/>
                </a:solidFill>
                <a:latin typeface="Arial" charset="0"/>
                <a:ea typeface="ＭＳ Ｐゴシック" charset="0"/>
              </a:defRPr>
            </a:lvl6pPr>
            <a:lvl7pPr marL="2864463" indent="-220343" defTabSz="907388" eaLnBrk="0" fontAlgn="base" hangingPunct="0">
              <a:spcBef>
                <a:spcPct val="0"/>
              </a:spcBef>
              <a:spcAft>
                <a:spcPct val="0"/>
              </a:spcAft>
              <a:defRPr sz="2300">
                <a:solidFill>
                  <a:schemeClr val="tx1"/>
                </a:solidFill>
                <a:latin typeface="Arial" charset="0"/>
                <a:ea typeface="ＭＳ Ｐゴシック" charset="0"/>
              </a:defRPr>
            </a:lvl7pPr>
            <a:lvl8pPr marL="3305149" indent="-220343" defTabSz="907388" eaLnBrk="0" fontAlgn="base" hangingPunct="0">
              <a:spcBef>
                <a:spcPct val="0"/>
              </a:spcBef>
              <a:spcAft>
                <a:spcPct val="0"/>
              </a:spcAft>
              <a:defRPr sz="2300">
                <a:solidFill>
                  <a:schemeClr val="tx1"/>
                </a:solidFill>
                <a:latin typeface="Arial" charset="0"/>
                <a:ea typeface="ＭＳ Ｐゴシック" charset="0"/>
              </a:defRPr>
            </a:lvl8pPr>
            <a:lvl9pPr marL="3745836" indent="-220343" defTabSz="907388" eaLnBrk="0" fontAlgn="base" hangingPunct="0">
              <a:spcBef>
                <a:spcPct val="0"/>
              </a:spcBef>
              <a:spcAft>
                <a:spcPct val="0"/>
              </a:spcAft>
              <a:defRPr sz="2300">
                <a:solidFill>
                  <a:schemeClr val="tx1"/>
                </a:solidFill>
                <a:latin typeface="Arial" charset="0"/>
                <a:ea typeface="ＭＳ Ｐゴシック" charset="0"/>
              </a:defRPr>
            </a:lvl9pPr>
          </a:lstStyle>
          <a:p>
            <a:fld id="{08F356BE-3BA7-4D48-BC28-E76C8C2BA4E0}" type="slidenum">
              <a:rPr lang="en-US" sz="1200"/>
              <a:pPr/>
              <a:t>9</a:t>
            </a:fld>
            <a:endParaRPr lang="en-US" sz="1200" dirty="0"/>
          </a:p>
        </p:txBody>
      </p:sp>
    </p:spTree>
    <p:extLst>
      <p:ext uri="{BB962C8B-B14F-4D97-AF65-F5344CB8AC3E}">
        <p14:creationId xmlns:p14="http://schemas.microsoft.com/office/powerpoint/2010/main" val="153573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5250" y="4856165"/>
            <a:ext cx="4748721" cy="1655762"/>
          </a:xfrm>
          <a:ln>
            <a:noFill/>
          </a:ln>
        </p:spPr>
        <p:txBody>
          <a:bodyPr anchor="ctr">
            <a:normAutofit/>
          </a:bodyPr>
          <a:lstStyle>
            <a:lvl1pPr marL="0" marR="0" indent="0" algn="ctr" defTabSz="685800" rtl="0" eaLnBrk="1" fontAlgn="auto" latinLnBrk="0" hangingPunct="1">
              <a:lnSpc>
                <a:spcPct val="100000"/>
              </a:lnSpc>
              <a:spcBef>
                <a:spcPts val="750"/>
              </a:spcBef>
              <a:spcAft>
                <a:spcPts val="0"/>
              </a:spcAft>
              <a:buClr>
                <a:srgbClr val="F36C27"/>
              </a:buClr>
              <a:buSzTx/>
              <a:buFont typeface="Wingdings" charset="2"/>
              <a:buNone/>
              <a:tabLst/>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Funding for the development of this toolkit was funded by the California Health Care Foundation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2" name="Title 1"/>
          <p:cNvSpPr>
            <a:spLocks noGrp="1"/>
          </p:cNvSpPr>
          <p:nvPr>
            <p:ph type="ctrTitle"/>
          </p:nvPr>
        </p:nvSpPr>
        <p:spPr>
          <a:xfrm>
            <a:off x="0" y="1699521"/>
            <a:ext cx="9144000" cy="2759798"/>
          </a:xfrm>
          <a:prstGeom prst="rect">
            <a:avLst/>
          </a:prstGeom>
          <a:gradFill flip="none" rotWithShape="1">
            <a:gsLst>
              <a:gs pos="0">
                <a:schemeClr val="accent2"/>
              </a:gs>
              <a:gs pos="74000">
                <a:srgbClr val="FA8443">
                  <a:tint val="44500"/>
                  <a:satMod val="160000"/>
                </a:srgbClr>
              </a:gs>
              <a:gs pos="100000">
                <a:schemeClr val="bg1"/>
              </a:gs>
            </a:gsLst>
            <a:lin ang="16200000" scaled="1"/>
            <a:tileRect/>
          </a:gradFill>
          <a:ln>
            <a:noFill/>
          </a:ln>
        </p:spPr>
        <p:txBody>
          <a:bodyPr anchor="ctr"/>
          <a:lstStyle>
            <a:lvl1pPr algn="ctr">
              <a:defRPr sz="4500" baseline="0"/>
            </a:lvl1pPr>
          </a:lstStyle>
          <a:p>
            <a:endParaRPr lang="en-US" dirty="0"/>
          </a:p>
        </p:txBody>
      </p:sp>
      <p:pic>
        <p:nvPicPr>
          <p:cNvPr id="8" name="Picture 30" descr="CMQCC_logo_forWord.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61000" y="197655"/>
            <a:ext cx="3468093" cy="144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userDrawn="1"/>
        </p:nvSpPr>
        <p:spPr>
          <a:xfrm>
            <a:off x="0" y="4432300"/>
            <a:ext cx="9144000" cy="193228"/>
          </a:xfrm>
          <a:prstGeom prst="rect">
            <a:avLst/>
          </a:prstGeom>
          <a:gradFill>
            <a:gsLst>
              <a:gs pos="0">
                <a:schemeClr val="bg1"/>
              </a:gs>
              <a:gs pos="50000">
                <a:schemeClr val="accent4">
                  <a:lumMod val="40000"/>
                  <a:lumOff val="60000"/>
                </a:schemeClr>
              </a:gs>
              <a:gs pos="100000">
                <a:schemeClr val="accent4">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51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1279526"/>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47740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49027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3886200"/>
          </a:xfrm>
        </p:spPr>
        <p:txBody>
          <a:bodyPr/>
          <a:lstStyle/>
          <a:p>
            <a:pPr lvl="0"/>
            <a:r>
              <a:rPr lang="en-US" noProof="0" smtClean="0"/>
              <a:t>Click icon to add chart</a:t>
            </a:r>
            <a:endParaRPr lang="en-US" noProof="0"/>
          </a:p>
        </p:txBody>
      </p:sp>
      <p:sp>
        <p:nvSpPr>
          <p:cNvPr id="4" name="Rectangle 2"/>
          <p:cNvSpPr>
            <a:spLocks noGrp="1" noChangeArrowheads="1"/>
          </p:cNvSpPr>
          <p:nvPr>
            <p:ph type="ftr" sz="quarter" idx="10"/>
          </p:nvPr>
        </p:nvSpPr>
        <p:spPr>
          <a:xfrm>
            <a:off x="381000" y="6248400"/>
            <a:ext cx="56388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413051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6910"/>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50" spc="225" dirty="0" smtClean="0">
                <a:solidFill>
                  <a:schemeClr val="accent2"/>
                </a:solidFill>
                <a:latin typeface="Avenir Book" charset="0"/>
                <a:ea typeface="Avenir Book" charset="0"/>
                <a:cs typeface="Avenir Book" charset="0"/>
              </a:rPr>
              <a:t>Transforming Maternity Care</a:t>
            </a:r>
          </a:p>
          <a:p>
            <a:pPr algn="ctr">
              <a:spcBef>
                <a:spcPct val="50000"/>
              </a:spcBef>
              <a:defRPr/>
            </a:pPr>
            <a:r>
              <a:rPr lang="en-US" sz="825" spc="0" dirty="0" smtClean="0">
                <a:solidFill>
                  <a:schemeClr val="tx1">
                    <a:lumMod val="75000"/>
                    <a:lumOff val="25000"/>
                  </a:schemeClr>
                </a:solidFill>
                <a:latin typeface="Avenir Book" charset="0"/>
                <a:ea typeface="Avenir Book" charset="0"/>
                <a:cs typeface="Avenir Book" charset="0"/>
              </a:rPr>
              <a:t>A Toolkit</a:t>
            </a:r>
            <a:r>
              <a:rPr lang="en-US" sz="825" spc="0" baseline="0" dirty="0" smtClean="0">
                <a:solidFill>
                  <a:schemeClr val="tx1">
                    <a:lumMod val="75000"/>
                    <a:lumOff val="25000"/>
                  </a:schemeClr>
                </a:solidFill>
                <a:latin typeface="Avenir Book" charset="0"/>
                <a:ea typeface="Avenir Book" charset="0"/>
                <a:cs typeface="Avenir Book" charset="0"/>
              </a:rPr>
              <a:t> to Support Vaginal Birth and Reduce Primary Cesareans</a:t>
            </a:r>
            <a:endParaRPr lang="en-US" sz="825" spc="0" dirty="0" smtClean="0">
              <a:solidFill>
                <a:schemeClr val="tx1">
                  <a:lumMod val="75000"/>
                  <a:lumOff val="2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69958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36955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73206"/>
            <a:ext cx="7886700" cy="107303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58622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8346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279526"/>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41568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64328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3327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5122833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tiff"/><Relationship Id="rId15"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37178"/>
            <a:ext cx="7190475" cy="97120"/>
          </a:xfrm>
          <a:prstGeom prst="rect">
            <a:avLst/>
          </a:prstGeom>
          <a:gradFill>
            <a:gsLst>
              <a:gs pos="0">
                <a:schemeClr val="accent4">
                  <a:lumMod val="40000"/>
                  <a:lumOff val="60000"/>
                </a:schemeClr>
              </a:gs>
              <a:gs pos="50000">
                <a:schemeClr val="accent4">
                  <a:lumMod val="40000"/>
                  <a:lumOff val="60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991032"/>
            <a:ext cx="7886700" cy="4208156"/>
          </a:xfrm>
          <a:prstGeom prst="rect">
            <a:avLst/>
          </a:prstGeom>
          <a:no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185738"/>
            <a:ext cx="7190475" cy="322570"/>
          </a:xfrm>
          <a:prstGeom prst="rect">
            <a:avLst/>
          </a:prstGeom>
          <a:gradFill flip="none" rotWithShape="1">
            <a:gsLst>
              <a:gs pos="0">
                <a:schemeClr val="accent2"/>
              </a:gs>
              <a:gs pos="67000">
                <a:schemeClr val="accent2">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7190475" y="111778"/>
            <a:ext cx="1787075" cy="416906"/>
          </a:xfrm>
          <a:prstGeom prst="rect">
            <a:avLst/>
          </a:prstGeom>
        </p:spPr>
      </p:pic>
      <p:sp>
        <p:nvSpPr>
          <p:cNvPr id="10" name="Title Placeholder 9"/>
          <p:cNvSpPr>
            <a:spLocks noGrp="1"/>
          </p:cNvSpPr>
          <p:nvPr>
            <p:ph type="title"/>
          </p:nvPr>
        </p:nvSpPr>
        <p:spPr>
          <a:xfrm>
            <a:off x="628650" y="50830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2"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50" spc="225" dirty="0" smtClean="0">
                <a:solidFill>
                  <a:schemeClr val="accent2"/>
                </a:solidFill>
                <a:latin typeface="Avenir Book" charset="0"/>
                <a:ea typeface="Avenir Book" charset="0"/>
                <a:cs typeface="Avenir Book" charset="0"/>
              </a:rPr>
              <a:t>Transforming Maternity Care</a:t>
            </a:r>
          </a:p>
          <a:p>
            <a:pPr algn="ctr">
              <a:spcBef>
                <a:spcPct val="50000"/>
              </a:spcBef>
              <a:defRPr/>
            </a:pPr>
            <a:r>
              <a:rPr lang="en-US" sz="825" spc="0" dirty="0" smtClean="0">
                <a:solidFill>
                  <a:schemeClr val="tx1">
                    <a:lumMod val="75000"/>
                    <a:lumOff val="25000"/>
                  </a:schemeClr>
                </a:solidFill>
                <a:latin typeface="Avenir Book" charset="0"/>
                <a:ea typeface="Avenir Book" charset="0"/>
                <a:cs typeface="Avenir Book" charset="0"/>
              </a:rPr>
              <a:t>A Toolkit</a:t>
            </a:r>
            <a:r>
              <a:rPr lang="en-US" sz="825" spc="0" baseline="0" dirty="0" smtClean="0">
                <a:solidFill>
                  <a:schemeClr val="tx1">
                    <a:lumMod val="75000"/>
                    <a:lumOff val="25000"/>
                  </a:schemeClr>
                </a:solidFill>
                <a:latin typeface="Avenir Book" charset="0"/>
                <a:ea typeface="Avenir Book" charset="0"/>
                <a:cs typeface="Avenir Book" charset="0"/>
              </a:rPr>
              <a:t> to Support Vaginal Birth and Reduce Primary Cesareans</a:t>
            </a:r>
            <a:endParaRPr lang="en-US" sz="825" spc="0" dirty="0" smtClean="0">
              <a:solidFill>
                <a:schemeClr val="tx1">
                  <a:lumMod val="75000"/>
                  <a:lumOff val="25000"/>
                </a:schemeClr>
              </a:solidFill>
              <a:latin typeface="Avenir Book" charset="0"/>
              <a:ea typeface="Avenir Book" charset="0"/>
              <a:cs typeface="Avenir Book" charset="0"/>
            </a:endParaRPr>
          </a:p>
        </p:txBody>
      </p:sp>
      <p:pic>
        <p:nvPicPr>
          <p:cNvPr id="13" name="Picture 12"/>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42053" y="39723"/>
            <a:ext cx="748569" cy="1116922"/>
          </a:xfrm>
          <a:prstGeom prst="ellipse">
            <a:avLst/>
          </a:prstGeom>
          <a:effectLst>
            <a:softEdge rad="31750"/>
          </a:effectLst>
        </p:spPr>
      </p:pic>
    </p:spTree>
    <p:extLst>
      <p:ext uri="{BB962C8B-B14F-4D97-AF65-F5344CB8AC3E}">
        <p14:creationId xmlns:p14="http://schemas.microsoft.com/office/powerpoint/2010/main" val="1591919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685800" rtl="0" eaLnBrk="1" latinLnBrk="0" hangingPunct="1">
        <a:lnSpc>
          <a:spcPct val="90000"/>
        </a:lnSpc>
        <a:spcBef>
          <a:spcPct val="0"/>
        </a:spcBef>
        <a:buNone/>
        <a:defRPr sz="3300" kern="1200">
          <a:solidFill>
            <a:schemeClr val="tx1"/>
          </a:solidFill>
          <a:latin typeface="Avenir Book" charset="0"/>
          <a:ea typeface="Avenir Book" charset="0"/>
          <a:cs typeface="Avenir Book" charset="0"/>
        </a:defRPr>
      </a:lvl1pPr>
    </p:titleStyle>
    <p:bodyStyle>
      <a:lvl1pPr marL="171450" indent="-171450" algn="l" defTabSz="685800" rtl="0" eaLnBrk="1" latinLnBrk="0" hangingPunct="1">
        <a:lnSpc>
          <a:spcPct val="100000"/>
        </a:lnSpc>
        <a:spcBef>
          <a:spcPts val="600"/>
        </a:spcBef>
        <a:buClr>
          <a:srgbClr val="F36C27"/>
        </a:buClr>
        <a:buFont typeface="Wingdings" charset="2"/>
        <a:buChar char="§"/>
        <a:defRPr sz="2100" kern="1200">
          <a:solidFill>
            <a:schemeClr val="tx1"/>
          </a:solidFill>
          <a:latin typeface="Avenir Book" charset="0"/>
          <a:ea typeface="Avenir Book" charset="0"/>
          <a:cs typeface="Avenir Book" charset="0"/>
        </a:defRPr>
      </a:lvl1pPr>
      <a:lvl2pPr marL="514350" indent="-171450" algn="l" defTabSz="685800" rtl="0" eaLnBrk="1" latinLnBrk="0" hangingPunct="1">
        <a:lnSpc>
          <a:spcPct val="100000"/>
        </a:lnSpc>
        <a:spcBef>
          <a:spcPts val="600"/>
        </a:spcBef>
        <a:buClr>
          <a:schemeClr val="accent1"/>
        </a:buClr>
        <a:buFont typeface="Courier New" charset="0"/>
        <a:buChar char="o"/>
        <a:defRPr sz="1800" kern="1200">
          <a:solidFill>
            <a:schemeClr val="tx1"/>
          </a:solidFill>
          <a:latin typeface="Avenir Book" charset="0"/>
          <a:ea typeface="Avenir Book" charset="0"/>
          <a:cs typeface="Avenir Book" charset="0"/>
        </a:defRPr>
      </a:lvl2pPr>
      <a:lvl3pPr marL="857250" indent="-171450" algn="l" defTabSz="685800" rtl="0" eaLnBrk="1" latinLnBrk="0" hangingPunct="1">
        <a:lnSpc>
          <a:spcPct val="100000"/>
        </a:lnSpc>
        <a:spcBef>
          <a:spcPts val="600"/>
        </a:spcBef>
        <a:buClr>
          <a:schemeClr val="accent1"/>
        </a:buClr>
        <a:buFont typeface="Arial"/>
        <a:buChar char="•"/>
        <a:defRPr sz="1500" kern="1200">
          <a:solidFill>
            <a:schemeClr val="tx1"/>
          </a:solidFill>
          <a:latin typeface="Avenir Book" charset="0"/>
          <a:ea typeface="Avenir Book" charset="0"/>
          <a:cs typeface="Avenir Book" charset="0"/>
        </a:defRPr>
      </a:lvl3pPr>
      <a:lvl4pPr marL="1200150" indent="-171450" algn="l" defTabSz="685800" rtl="0" eaLnBrk="1" latinLnBrk="0" hangingPunct="1">
        <a:lnSpc>
          <a:spcPct val="100000"/>
        </a:lnSpc>
        <a:spcBef>
          <a:spcPts val="600"/>
        </a:spcBef>
        <a:buClr>
          <a:schemeClr val="accent1"/>
        </a:buClr>
        <a:buFont typeface="Courier New" charset="0"/>
        <a:buChar char="o"/>
        <a:defRPr sz="1350" kern="1200">
          <a:solidFill>
            <a:schemeClr val="tx1"/>
          </a:solidFill>
          <a:latin typeface="Avenir Book" charset="0"/>
          <a:ea typeface="Avenir Book" charset="0"/>
          <a:cs typeface="Avenir Book" charset="0"/>
        </a:defRPr>
      </a:lvl4pPr>
      <a:lvl5pPr marL="1543050" indent="-171450" algn="l" defTabSz="685800" rtl="0" eaLnBrk="1" latinLnBrk="0" hangingPunct="1">
        <a:lnSpc>
          <a:spcPct val="100000"/>
        </a:lnSpc>
        <a:spcBef>
          <a:spcPts val="600"/>
        </a:spcBef>
        <a:buClr>
          <a:schemeClr val="accent1"/>
        </a:buClr>
        <a:buFont typeface="Arial"/>
        <a:buChar char="•"/>
        <a:defRPr sz="1350" kern="1200">
          <a:solidFill>
            <a:schemeClr val="tx1"/>
          </a:solidFill>
          <a:latin typeface="Avenir Book" charset="0"/>
          <a:ea typeface="Avenir Book" charset="0"/>
          <a:cs typeface="Avenir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ahrq.gov/professionals/education/curriculum-tools/shareddecisionmaking/index.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1.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chart" Target="../charts/char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hyperlink" Target="http://www.cmqcc.org/" TargetMode="External"/><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hyperlink" Target="mailto:acastles@stanford.edu" TargetMode="External"/><Relationship Id="rId4" Type="http://schemas.openxmlformats.org/officeDocument/2006/relationships/hyperlink" Target="http://www.cmqcc.org/" TargetMode="External"/><Relationship Id="rId5" Type="http://schemas.openxmlformats.org/officeDocument/2006/relationships/hyperlink" Target="mailto:vcape@stanford.edu" TargetMode="External"/><Relationship Id="rId6" Type="http://schemas.openxmlformats.org/officeDocument/2006/relationships/hyperlink" Target="mailto:hsmith@cmqcc.org" TargetMode="External"/><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1828799"/>
            <a:ext cx="9144000" cy="2273301"/>
          </a:xfrm>
          <a:prstGeom prst="rect">
            <a:avLst/>
          </a:prstGeom>
          <a:gradFill flip="none" rotWithShape="1">
            <a:gsLst>
              <a:gs pos="0">
                <a:schemeClr val="accent2"/>
              </a:gs>
              <a:gs pos="74000">
                <a:srgbClr val="FA8443">
                  <a:tint val="44500"/>
                  <a:satMod val="160000"/>
                </a:srgbClr>
              </a:gs>
              <a:gs pos="100000">
                <a:schemeClr val="bg1"/>
              </a:gs>
            </a:gsLst>
            <a:lin ang="16200000" scaled="1"/>
            <a:tileRect/>
          </a:gradFill>
          <a:ln>
            <a:noFill/>
          </a:ln>
        </p:spPr>
        <p:txBody>
          <a:bodyPr anchor="ctr">
            <a:normAutofit/>
          </a:bodyPr>
          <a:lstStyle>
            <a:lvl1pPr algn="ctr">
              <a:defRPr sz="4500" baseline="0"/>
            </a:lvl1pPr>
          </a:lstStyle>
          <a:p>
            <a:pPr>
              <a:lnSpc>
                <a:spcPct val="100000"/>
              </a:lnSpc>
            </a:pPr>
            <a:r>
              <a:rPr lang="en-US" dirty="0" smtClean="0"/>
              <a:t>Introduction to the Toolkit </a:t>
            </a:r>
            <a:br>
              <a:rPr lang="en-US" dirty="0" smtClean="0"/>
            </a:br>
            <a:r>
              <a:rPr lang="en-US" dirty="0" smtClean="0"/>
              <a:t>to Support Vaginal Birth and </a:t>
            </a:r>
            <a:br>
              <a:rPr lang="en-US" dirty="0" smtClean="0"/>
            </a:br>
            <a:r>
              <a:rPr lang="en-US" dirty="0" smtClean="0"/>
              <a:t>Reduce Primary Cesareans</a:t>
            </a:r>
            <a:endParaRPr lang="en-US" dirty="0"/>
          </a:p>
        </p:txBody>
      </p:sp>
      <p:sp>
        <p:nvSpPr>
          <p:cNvPr id="3" name="Subtitle 2"/>
          <p:cNvSpPr>
            <a:spLocks noGrp="1"/>
          </p:cNvSpPr>
          <p:nvPr>
            <p:ph type="subTitle" idx="1"/>
          </p:nvPr>
        </p:nvSpPr>
        <p:spPr>
          <a:xfrm>
            <a:off x="282222" y="5589602"/>
            <a:ext cx="4416778" cy="1028249"/>
          </a:xfrm>
        </p:spPr>
        <p:txBody>
          <a:bodyPr>
            <a:normAutofit fontScale="47500" lnSpcReduction="20000"/>
          </a:bodyPr>
          <a:lstStyle/>
          <a:p>
            <a:pPr>
              <a:lnSpc>
                <a:spcPct val="120000"/>
              </a:lnSpc>
            </a:pPr>
            <a:r>
              <a:rPr lang="en-US" sz="4000" dirty="0" smtClean="0"/>
              <a:t>Funding for the development of this toolkit was provided by the California Health Care Foundation</a:t>
            </a:r>
            <a:r>
              <a:rPr lang="en-US" dirty="0" smtClean="0"/>
              <a:t> </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1651" y="26207"/>
            <a:ext cx="1493950" cy="201849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0454" y="5589602"/>
            <a:ext cx="2839001" cy="1128619"/>
          </a:xfrm>
          <a:prstGeom prst="rect">
            <a:avLst/>
          </a:prstGeom>
        </p:spPr>
      </p:pic>
      <p:sp>
        <p:nvSpPr>
          <p:cNvPr id="2" name="TextBox 1"/>
          <p:cNvSpPr txBox="1"/>
          <p:nvPr/>
        </p:nvSpPr>
        <p:spPr>
          <a:xfrm>
            <a:off x="711201" y="4895216"/>
            <a:ext cx="3629890" cy="892552"/>
          </a:xfrm>
          <a:prstGeom prst="rect">
            <a:avLst/>
          </a:prstGeom>
          <a:noFill/>
        </p:spPr>
        <p:txBody>
          <a:bodyPr wrap="square" rtlCol="0">
            <a:spAutoFit/>
          </a:bodyPr>
          <a:lstStyle/>
          <a:p>
            <a:r>
              <a:rPr lang="en-US" dirty="0" smtClean="0">
                <a:latin typeface="Avenir Book"/>
                <a:cs typeface="Avenir Book"/>
              </a:rPr>
              <a:t>Holly </a:t>
            </a:r>
            <a:r>
              <a:rPr lang="en-US" dirty="0">
                <a:latin typeface="Avenir Book"/>
                <a:cs typeface="Avenir Book"/>
              </a:rPr>
              <a:t>Smith MPH, MSN, </a:t>
            </a:r>
            <a:r>
              <a:rPr lang="en-US" dirty="0" smtClean="0">
                <a:latin typeface="Avenir Book"/>
                <a:cs typeface="Avenir Book"/>
              </a:rPr>
              <a:t>CNM</a:t>
            </a:r>
            <a:endParaRPr lang="en-US" dirty="0">
              <a:latin typeface="Avenir Book"/>
              <a:cs typeface="Avenir Book"/>
            </a:endParaRPr>
          </a:p>
          <a:p>
            <a:r>
              <a:rPr lang="en-US" dirty="0" smtClean="0">
                <a:latin typeface="Avenir Book"/>
                <a:cs typeface="Avenir Book"/>
              </a:rPr>
              <a:t>David </a:t>
            </a:r>
            <a:r>
              <a:rPr lang="en-US" dirty="0" err="1" smtClean="0">
                <a:latin typeface="Avenir Book"/>
                <a:cs typeface="Avenir Book"/>
              </a:rPr>
              <a:t>Lagrew</a:t>
            </a:r>
            <a:r>
              <a:rPr lang="en-US" dirty="0" smtClean="0">
                <a:latin typeface="Avenir Book"/>
                <a:cs typeface="Avenir Book"/>
              </a:rPr>
              <a:t> Jr. MD </a:t>
            </a:r>
          </a:p>
          <a:p>
            <a:r>
              <a:rPr lang="en-US" sz="1600" dirty="0" smtClean="0">
                <a:latin typeface="Avenir Book"/>
                <a:cs typeface="Avenir Book"/>
              </a:rPr>
              <a:t> </a:t>
            </a:r>
            <a:endParaRPr lang="en-US" sz="1600" dirty="0">
              <a:latin typeface="Avenir Book"/>
              <a:cs typeface="Avenir Book"/>
            </a:endParaRPr>
          </a:p>
        </p:txBody>
      </p:sp>
      <p:sp>
        <p:nvSpPr>
          <p:cNvPr id="4" name="TextBox 3"/>
          <p:cNvSpPr txBox="1"/>
          <p:nvPr/>
        </p:nvSpPr>
        <p:spPr>
          <a:xfrm>
            <a:off x="5150454" y="4895216"/>
            <a:ext cx="3263486" cy="646331"/>
          </a:xfrm>
          <a:prstGeom prst="rect">
            <a:avLst/>
          </a:prstGeom>
          <a:noFill/>
        </p:spPr>
        <p:txBody>
          <a:bodyPr wrap="none" rtlCol="0">
            <a:spAutoFit/>
          </a:bodyPr>
          <a:lstStyle/>
          <a:p>
            <a:r>
              <a:rPr lang="en-US" dirty="0">
                <a:latin typeface="Avenir Book"/>
                <a:cs typeface="Avenir Book"/>
              </a:rPr>
              <a:t>Elliott Main, MD </a:t>
            </a:r>
          </a:p>
          <a:p>
            <a:r>
              <a:rPr lang="en-US" dirty="0">
                <a:latin typeface="Avenir Book"/>
                <a:cs typeface="Avenir Book"/>
              </a:rPr>
              <a:t>Nancy Peterson,  MSN, PNNP</a:t>
            </a:r>
            <a:endParaRPr lang="en-US" dirty="0"/>
          </a:p>
        </p:txBody>
      </p:sp>
      <p:sp>
        <p:nvSpPr>
          <p:cNvPr id="5" name="TextBox 4"/>
          <p:cNvSpPr txBox="1"/>
          <p:nvPr/>
        </p:nvSpPr>
        <p:spPr>
          <a:xfrm>
            <a:off x="2851727" y="4491181"/>
            <a:ext cx="3509518" cy="646331"/>
          </a:xfrm>
          <a:prstGeom prst="rect">
            <a:avLst/>
          </a:prstGeom>
          <a:noFill/>
        </p:spPr>
        <p:txBody>
          <a:bodyPr wrap="none" rtlCol="0">
            <a:spAutoFit/>
          </a:bodyPr>
          <a:lstStyle/>
          <a:p>
            <a:r>
              <a:rPr lang="en-US" dirty="0">
                <a:latin typeface="Avenir Book"/>
                <a:cs typeface="Avenir Book"/>
              </a:rPr>
              <a:t>Toolkit Co-authors/Lead Editors:</a:t>
            </a:r>
          </a:p>
          <a:p>
            <a:endParaRPr lang="en-US" dirty="0"/>
          </a:p>
        </p:txBody>
      </p:sp>
    </p:spTree>
    <p:extLst>
      <p:ext uri="{BB962C8B-B14F-4D97-AF65-F5344CB8AC3E}">
        <p14:creationId xmlns:p14="http://schemas.microsoft.com/office/powerpoint/2010/main" val="32581874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300" y="624222"/>
            <a:ext cx="6940550" cy="843589"/>
          </a:xfrm>
          <a:solidFill>
            <a:srgbClr val="DEEBF7"/>
          </a:solidFill>
        </p:spPr>
        <p:txBody>
          <a:bodyPr>
            <a:normAutofit fontScale="90000"/>
          </a:bodyPr>
          <a:lstStyle/>
          <a:p>
            <a:r>
              <a:rPr lang="en-US" dirty="0" smtClean="0"/>
              <a:t>“Still… My NTSV Patients are Higher Risk</a:t>
            </a:r>
            <a:r>
              <a:rPr lang="is-IS" dirty="0" smtClean="0"/>
              <a:t>…”</a:t>
            </a:r>
            <a:endParaRPr lang="en-US" dirty="0"/>
          </a:p>
        </p:txBody>
      </p:sp>
      <p:sp>
        <p:nvSpPr>
          <p:cNvPr id="3" name="Content Placeholder 2"/>
          <p:cNvSpPr>
            <a:spLocks noGrp="1"/>
          </p:cNvSpPr>
          <p:nvPr>
            <p:ph idx="1"/>
          </p:nvPr>
        </p:nvSpPr>
        <p:spPr>
          <a:xfrm>
            <a:off x="628650" y="1714500"/>
            <a:ext cx="7886700" cy="4559300"/>
          </a:xfrm>
        </p:spPr>
        <p:txBody>
          <a:bodyPr>
            <a:normAutofit fontScale="92500"/>
          </a:bodyPr>
          <a:lstStyle/>
          <a:p>
            <a:pPr marL="228600" indent="-228600"/>
            <a:r>
              <a:rPr lang="en-US" sz="2800" dirty="0" smtClean="0"/>
              <a:t>NTSV CS measure is already risk stratified</a:t>
            </a:r>
          </a:p>
          <a:p>
            <a:pPr marL="228600" indent="-228600"/>
            <a:r>
              <a:rPr lang="en-US" sz="2800" dirty="0" smtClean="0"/>
              <a:t>However, African-American women continue to have higher NTSV cesarean rates than white women</a:t>
            </a:r>
          </a:p>
          <a:p>
            <a:pPr marL="228600" indent="-228600"/>
            <a:r>
              <a:rPr lang="en-US" sz="2800" dirty="0" smtClean="0"/>
              <a:t>Age and BMI clearly impact an individual’s CS risk</a:t>
            </a:r>
          </a:p>
          <a:p>
            <a:pPr marL="228600" indent="-228600"/>
            <a:r>
              <a:rPr lang="en-US" sz="2800" dirty="0"/>
              <a:t>F</a:t>
            </a:r>
            <a:r>
              <a:rPr lang="en-US" sz="2800" dirty="0" smtClean="0"/>
              <a:t>ormal risk-adjustment analysis using both age and BMI shows that over 2/3 hospitals realize less than 2% change</a:t>
            </a:r>
          </a:p>
          <a:p>
            <a:pPr marL="228600" indent="-228600"/>
            <a:r>
              <a:rPr lang="en-US" sz="2800" dirty="0" smtClean="0"/>
              <a:t>Age and BMI effects may be provider dependent (more patience for obese women’s labor)</a:t>
            </a:r>
          </a:p>
        </p:txBody>
      </p:sp>
    </p:spTree>
    <p:extLst>
      <p:ext uri="{BB962C8B-B14F-4D97-AF65-F5344CB8AC3E}">
        <p14:creationId xmlns:p14="http://schemas.microsoft.com/office/powerpoint/2010/main" val="23256445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9366" y="6043771"/>
            <a:ext cx="5486400" cy="814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igh_without_line.pdf"/>
          <p:cNvPicPr>
            <a:picLocks noChangeAspect="1"/>
          </p:cNvPicPr>
          <p:nvPr/>
        </p:nvPicPr>
        <p:blipFill>
          <a:blip r:embed="rId3">
            <a:alphaModFix/>
          </a:blip>
          <a:stretch>
            <a:fillRect/>
          </a:stretch>
        </p:blipFill>
        <p:spPr>
          <a:xfrm>
            <a:off x="86212" y="447514"/>
            <a:ext cx="9057788" cy="6469849"/>
          </a:xfrm>
          <a:prstGeom prst="rect">
            <a:avLst/>
          </a:prstGeom>
        </p:spPr>
      </p:pic>
      <p:sp>
        <p:nvSpPr>
          <p:cNvPr id="8" name="TextBox 7"/>
          <p:cNvSpPr txBox="1"/>
          <p:nvPr/>
        </p:nvSpPr>
        <p:spPr>
          <a:xfrm>
            <a:off x="657371" y="449116"/>
            <a:ext cx="8569974" cy="1051570"/>
          </a:xfrm>
          <a:prstGeom prst="rect">
            <a:avLst/>
          </a:prstGeom>
          <a:noFill/>
        </p:spPr>
        <p:txBody>
          <a:bodyPr wrap="none" rtlCol="0">
            <a:spAutoFit/>
          </a:bodyPr>
          <a:lstStyle/>
          <a:p>
            <a:pPr algn="ctr" defTabSz="457200"/>
            <a:r>
              <a:rPr lang="en-US" sz="2400" dirty="0" smtClean="0">
                <a:solidFill>
                  <a:prstClr val="black"/>
                </a:solidFill>
                <a:latin typeface="Avenir Book" charset="0"/>
                <a:ea typeface="Avenir Book" charset="0"/>
                <a:cs typeface="Avenir Book" charset="0"/>
              </a:rPr>
              <a:t>Effects of Maternal Age and BMI on Hospital NTSV CS Rates:</a:t>
            </a:r>
          </a:p>
          <a:p>
            <a:pPr algn="ctr" defTabSz="457200">
              <a:lnSpc>
                <a:spcPts val="2280"/>
              </a:lnSpc>
            </a:pPr>
            <a:r>
              <a:rPr lang="en-US" sz="2400" dirty="0" smtClean="0">
                <a:solidFill>
                  <a:srgbClr val="008000"/>
                </a:solidFill>
                <a:latin typeface="Avenir Book" charset="0"/>
                <a:ea typeface="Avenir Book" charset="0"/>
                <a:cs typeface="Avenir Book" charset="0"/>
              </a:rPr>
              <a:t>Green = Hospitals with NTSV </a:t>
            </a:r>
            <a:r>
              <a:rPr lang="en-US" sz="2400" dirty="0">
                <a:solidFill>
                  <a:srgbClr val="008000"/>
                </a:solidFill>
                <a:latin typeface="Avenir Book" charset="0"/>
                <a:ea typeface="Avenir Book" charset="0"/>
                <a:cs typeface="Avenir Book" charset="0"/>
              </a:rPr>
              <a:t>CS Rate &lt;25</a:t>
            </a:r>
            <a:r>
              <a:rPr lang="en-US" sz="2400" dirty="0" smtClean="0">
                <a:solidFill>
                  <a:srgbClr val="008000"/>
                </a:solidFill>
                <a:latin typeface="Avenir Book" charset="0"/>
                <a:ea typeface="Avenir Book" charset="0"/>
                <a:cs typeface="Avenir Book" charset="0"/>
              </a:rPr>
              <a:t>%  </a:t>
            </a:r>
            <a:br>
              <a:rPr lang="en-US" sz="2400" dirty="0" smtClean="0">
                <a:solidFill>
                  <a:srgbClr val="008000"/>
                </a:solidFill>
                <a:latin typeface="Avenir Book" charset="0"/>
                <a:ea typeface="Avenir Book" charset="0"/>
                <a:cs typeface="Avenir Book" charset="0"/>
              </a:rPr>
            </a:br>
            <a:r>
              <a:rPr lang="en-US" sz="2400" dirty="0" smtClean="0">
                <a:solidFill>
                  <a:srgbClr val="CC0000"/>
                </a:solidFill>
                <a:latin typeface="Avenir Book" charset="0"/>
                <a:ea typeface="Avenir Book" charset="0"/>
                <a:cs typeface="Avenir Book" charset="0"/>
              </a:rPr>
              <a:t>RED = Hospitals with NTSV CS Rate &gt;</a:t>
            </a:r>
            <a:r>
              <a:rPr lang="en-US" sz="2400" dirty="0">
                <a:solidFill>
                  <a:srgbClr val="CC0000"/>
                </a:solidFill>
                <a:latin typeface="Avenir Book" charset="0"/>
                <a:ea typeface="Avenir Book" charset="0"/>
                <a:cs typeface="Avenir Book" charset="0"/>
              </a:rPr>
              <a:t>35</a:t>
            </a:r>
            <a:r>
              <a:rPr lang="en-US" sz="2400" dirty="0" smtClean="0">
                <a:solidFill>
                  <a:srgbClr val="CC0000"/>
                </a:solidFill>
                <a:latin typeface="Avenir Book" charset="0"/>
                <a:ea typeface="Avenir Book" charset="0"/>
                <a:cs typeface="Avenir Book" charset="0"/>
              </a:rPr>
              <a:t>%</a:t>
            </a:r>
            <a:endParaRPr lang="en-US" sz="2400" dirty="0">
              <a:solidFill>
                <a:srgbClr val="CC0000"/>
              </a:solidFill>
              <a:latin typeface="Avenir Book" charset="0"/>
              <a:ea typeface="Avenir Book" charset="0"/>
              <a:cs typeface="Avenir Book" charset="0"/>
            </a:endParaRP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143432" y="1513694"/>
            <a:ext cx="7458266" cy="4094202"/>
          </a:xfrm>
          <a:prstGeom prst="rect">
            <a:avLst/>
          </a:prstGeom>
          <a:noFill/>
        </p:spPr>
      </p:pic>
      <p:sp>
        <p:nvSpPr>
          <p:cNvPr id="9" name="TextBox 8"/>
          <p:cNvSpPr txBox="1"/>
          <p:nvPr/>
        </p:nvSpPr>
        <p:spPr>
          <a:xfrm>
            <a:off x="102103" y="6043771"/>
            <a:ext cx="1284708" cy="738664"/>
          </a:xfrm>
          <a:prstGeom prst="rect">
            <a:avLst/>
          </a:prstGeom>
          <a:noFill/>
        </p:spPr>
        <p:txBody>
          <a:bodyPr wrap="square" rtlCol="0">
            <a:spAutoFit/>
          </a:bodyPr>
          <a:lstStyle/>
          <a:p>
            <a:pPr defTabSz="457200"/>
            <a:r>
              <a:rPr lang="en-US" sz="1400" dirty="0" smtClean="0">
                <a:solidFill>
                  <a:prstClr val="black"/>
                </a:solidFill>
                <a:latin typeface="Calibri"/>
              </a:rPr>
              <a:t>CMCQQ data presented at PCOGS 2014</a:t>
            </a:r>
            <a:endParaRPr lang="en-US" sz="1400" dirty="0">
              <a:solidFill>
                <a:prstClr val="black"/>
              </a:solidFill>
              <a:latin typeface="Calibri"/>
            </a:endParaRPr>
          </a:p>
        </p:txBody>
      </p:sp>
      <p:sp>
        <p:nvSpPr>
          <p:cNvPr id="10" name="TextBox 9"/>
          <p:cNvSpPr txBox="1"/>
          <p:nvPr/>
        </p:nvSpPr>
        <p:spPr>
          <a:xfrm>
            <a:off x="5636584" y="1734722"/>
            <a:ext cx="3124199" cy="1569660"/>
          </a:xfrm>
          <a:prstGeom prst="rect">
            <a:avLst/>
          </a:prstGeom>
          <a:solidFill>
            <a:srgbClr val="FFFFFF"/>
          </a:solidFill>
          <a:ln w="19050" cmpd="sng">
            <a:solidFill>
              <a:srgbClr val="4F81BD"/>
            </a:solidFill>
          </a:ln>
        </p:spPr>
        <p:txBody>
          <a:bodyPr wrap="square" rtlCol="0">
            <a:spAutoFit/>
          </a:bodyPr>
          <a:lstStyle/>
          <a:p>
            <a:pPr defTabSz="457200"/>
            <a:r>
              <a:rPr lang="en-US" sz="1600" dirty="0">
                <a:solidFill>
                  <a:prstClr val="black"/>
                </a:solidFill>
                <a:latin typeface="Avenir Book" charset="0"/>
                <a:ea typeface="Avenir Book" charset="0"/>
                <a:cs typeface="Avenir Book" charset="0"/>
              </a:rPr>
              <a:t>E</a:t>
            </a:r>
            <a:r>
              <a:rPr lang="en-US" sz="1600" dirty="0" smtClean="0">
                <a:solidFill>
                  <a:prstClr val="black"/>
                </a:solidFill>
                <a:latin typeface="Avenir Book" charset="0"/>
                <a:ea typeface="Avenir Book" charset="0"/>
                <a:cs typeface="Avenir Book" charset="0"/>
              </a:rPr>
              <a:t>very </a:t>
            </a:r>
            <a:r>
              <a:rPr lang="en-US" sz="1600" dirty="0">
                <a:solidFill>
                  <a:prstClr val="black"/>
                </a:solidFill>
                <a:latin typeface="Avenir Book" charset="0"/>
                <a:ea typeface="Avenir Book" charset="0"/>
                <a:cs typeface="Avenir Book" charset="0"/>
              </a:rPr>
              <a:t>“red dot” (high NTSV CS rate hospital) has </a:t>
            </a:r>
            <a:r>
              <a:rPr lang="en-US" sz="1600" dirty="0" smtClean="0">
                <a:solidFill>
                  <a:prstClr val="black"/>
                </a:solidFill>
                <a:latin typeface="Avenir Book" charset="0"/>
                <a:ea typeface="Avenir Book" charset="0"/>
                <a:cs typeface="Avenir Book" charset="0"/>
              </a:rPr>
              <a:t>multiple “</a:t>
            </a:r>
            <a:r>
              <a:rPr lang="en-US" sz="1600" dirty="0">
                <a:solidFill>
                  <a:prstClr val="black"/>
                </a:solidFill>
                <a:latin typeface="Avenir Book" charset="0"/>
                <a:ea typeface="Avenir Book" charset="0"/>
                <a:cs typeface="Avenir Book" charset="0"/>
              </a:rPr>
              <a:t>green dots” (low NTSV CS rate </a:t>
            </a:r>
            <a:r>
              <a:rPr lang="en-US" sz="1600" dirty="0" smtClean="0">
                <a:solidFill>
                  <a:prstClr val="black"/>
                </a:solidFill>
                <a:latin typeface="Avenir Book" charset="0"/>
                <a:ea typeface="Avenir Book" charset="0"/>
                <a:cs typeface="Avenir Book" charset="0"/>
              </a:rPr>
              <a:t>hospitals) directly adjacent with similar proportions of high maternal age and high BMI.</a:t>
            </a:r>
            <a:endParaRPr lang="en-US" sz="1600" dirty="0">
              <a:solidFill>
                <a:prstClr val="black"/>
              </a:solidFill>
              <a:latin typeface="Avenir Book" charset="0"/>
              <a:ea typeface="Avenir Book" charset="0"/>
              <a:cs typeface="Avenir Book" charset="0"/>
            </a:endParaRPr>
          </a:p>
        </p:txBody>
      </p:sp>
      <p:sp>
        <p:nvSpPr>
          <p:cNvPr id="11" name="TextBox 10"/>
          <p:cNvSpPr txBox="1"/>
          <p:nvPr/>
        </p:nvSpPr>
        <p:spPr>
          <a:xfrm>
            <a:off x="3496732" y="6587099"/>
            <a:ext cx="2751667" cy="307777"/>
          </a:xfrm>
          <a:prstGeom prst="rect">
            <a:avLst/>
          </a:prstGeom>
          <a:noFill/>
        </p:spPr>
        <p:txBody>
          <a:bodyPr wrap="square" rtlCol="0">
            <a:spAutoFit/>
          </a:bodyPr>
          <a:lstStyle/>
          <a:p>
            <a:pPr algn="ctr" defTabSz="457200"/>
            <a:r>
              <a:rPr lang="en-US" sz="1400" dirty="0" smtClean="0">
                <a:solidFill>
                  <a:prstClr val="black"/>
                </a:solidFill>
                <a:latin typeface="Avenir Book" charset="0"/>
                <a:ea typeface="Avenir Book" charset="0"/>
                <a:cs typeface="Avenir Book" charset="0"/>
              </a:rPr>
              <a:t>(pre-pregnancy BMI used)</a:t>
            </a:r>
            <a:endParaRPr lang="en-US" sz="1400"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14620224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717800" y="6197600"/>
            <a:ext cx="3727450" cy="8946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hart 11"/>
          <p:cNvGraphicFramePr>
            <a:graphicFrameLocks/>
          </p:cNvGraphicFramePr>
          <p:nvPr/>
        </p:nvGraphicFramePr>
        <p:xfrm>
          <a:off x="177800" y="531813"/>
          <a:ext cx="8559800" cy="6210300"/>
        </p:xfrm>
        <a:graphic>
          <a:graphicData uri="http://schemas.openxmlformats.org/presentationml/2006/ole">
            <mc:AlternateContent xmlns:mc="http://schemas.openxmlformats.org/markup-compatibility/2006">
              <mc:Choice xmlns:v="urn:schemas-microsoft-com:vml" Requires="v">
                <p:oleObj spid="_x0000_s1166" r:id="rId5" imgW="8559526" imgH="6212362" progId="Excel.Chart.8">
                  <p:embed/>
                </p:oleObj>
              </mc:Choice>
              <mc:Fallback>
                <p:oleObj r:id="rId5" imgW="8559526" imgH="6212362"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 y="531813"/>
                        <a:ext cx="85598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itle 1"/>
          <p:cNvSpPr>
            <a:spLocks noGrp="1"/>
          </p:cNvSpPr>
          <p:nvPr>
            <p:ph type="title"/>
          </p:nvPr>
        </p:nvSpPr>
        <p:spPr>
          <a:xfrm>
            <a:off x="1295400" y="748884"/>
            <a:ext cx="7010400" cy="879127"/>
          </a:xfrm>
          <a:solidFill>
            <a:srgbClr val="FAC090"/>
          </a:solidFill>
        </p:spPr>
        <p:txBody>
          <a:bodyPr/>
          <a:lstStyle/>
          <a:p>
            <a:pPr algn="ctr"/>
            <a:r>
              <a:rPr lang="en-US" altLang="en-US" sz="3200" dirty="0">
                <a:latin typeface="Calibri" charset="0"/>
                <a:ea typeface="ＭＳ Ｐゴシック" charset="-128"/>
                <a:cs typeface="Calibri" charset="0"/>
              </a:rPr>
              <a:t>NTSV CS Rate Among CA Hospitals: 2014</a:t>
            </a:r>
            <a:r>
              <a:rPr lang="en-US" altLang="en-US" sz="3200" dirty="0">
                <a:solidFill>
                  <a:srgbClr val="000000"/>
                </a:solidFill>
                <a:latin typeface="Calibri" charset="0"/>
                <a:ea typeface="ＭＳ Ｐゴシック" charset="-128"/>
                <a:cs typeface="Calibri" charset="0"/>
              </a:rPr>
              <a:t> </a:t>
            </a:r>
            <a:r>
              <a:rPr lang="en-US" altLang="en-US" sz="2900" dirty="0">
                <a:solidFill>
                  <a:srgbClr val="000000"/>
                </a:solidFill>
                <a:latin typeface="Calibri" charset="0"/>
                <a:ea typeface="ＭＳ Ｐゴシック" charset="-128"/>
                <a:cs typeface="Calibri" charset="0"/>
              </a:rPr>
              <a:t/>
            </a:r>
            <a:br>
              <a:rPr lang="en-US" altLang="en-US" sz="2900" dirty="0">
                <a:solidFill>
                  <a:srgbClr val="000000"/>
                </a:solidFill>
                <a:latin typeface="Calibri" charset="0"/>
                <a:ea typeface="ＭＳ Ｐゴシック" charset="-128"/>
                <a:cs typeface="Calibri" charset="0"/>
              </a:rPr>
            </a:br>
            <a:r>
              <a:rPr lang="en-US" altLang="en-US" sz="1600" dirty="0">
                <a:solidFill>
                  <a:srgbClr val="000000"/>
                </a:solidFill>
                <a:latin typeface="Calibri" charset="0"/>
                <a:ea typeface="ＭＳ Ｐゴシック" charset="-128"/>
                <a:cs typeface="Calibri" charset="0"/>
              </a:rPr>
              <a:t>(</a:t>
            </a:r>
            <a:r>
              <a:rPr lang="en-US" altLang="en-US" sz="2000" dirty="0">
                <a:solidFill>
                  <a:srgbClr val="000000"/>
                </a:solidFill>
                <a:latin typeface="Calibri" charset="0"/>
                <a:ea typeface="ＭＳ Ｐゴシック" charset="-128"/>
                <a:cs typeface="Calibri" charset="0"/>
              </a:rPr>
              <a:t>Nulliparous Term Singleton Vertex) </a:t>
            </a:r>
            <a:endParaRPr lang="en-US" altLang="en-US" sz="2000" dirty="0">
              <a:latin typeface="Calibri" charset="0"/>
              <a:ea typeface="ＭＳ Ｐゴシック" charset="-128"/>
              <a:cs typeface="Calibri" charset="0"/>
            </a:endParaRPr>
          </a:p>
        </p:txBody>
      </p:sp>
      <p:sp>
        <p:nvSpPr>
          <p:cNvPr id="7" name="TextBox 18"/>
          <p:cNvSpPr txBox="1">
            <a:spLocks noChangeArrowheads="1"/>
          </p:cNvSpPr>
          <p:nvPr/>
        </p:nvSpPr>
        <p:spPr bwMode="auto">
          <a:xfrm>
            <a:off x="1219200" y="2362200"/>
            <a:ext cx="2151063" cy="923925"/>
          </a:xfrm>
          <a:prstGeom prst="rect">
            <a:avLst/>
          </a:prstGeom>
          <a:solidFill>
            <a:srgbClr val="FAC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1800">
                <a:solidFill>
                  <a:srgbClr val="000000"/>
                </a:solidFill>
                <a:latin typeface="Arial" charset="0"/>
              </a:rPr>
              <a:t>Range: 12%—70%</a:t>
            </a:r>
          </a:p>
          <a:p>
            <a:pPr algn="ctr">
              <a:spcBef>
                <a:spcPct val="0"/>
              </a:spcBef>
              <a:buClrTx/>
              <a:buSzTx/>
              <a:buFontTx/>
              <a:buNone/>
            </a:pPr>
            <a:r>
              <a:rPr lang="en-US" altLang="en-US" sz="1800">
                <a:solidFill>
                  <a:srgbClr val="000000"/>
                </a:solidFill>
                <a:latin typeface="Arial" charset="0"/>
              </a:rPr>
              <a:t>Median: 25.3%</a:t>
            </a:r>
          </a:p>
          <a:p>
            <a:pPr algn="ctr">
              <a:spcBef>
                <a:spcPct val="0"/>
              </a:spcBef>
              <a:buClrTx/>
              <a:buSzTx/>
              <a:buFontTx/>
              <a:buNone/>
            </a:pPr>
            <a:r>
              <a:rPr lang="en-US" altLang="en-US" sz="1800">
                <a:solidFill>
                  <a:srgbClr val="000000"/>
                </a:solidFill>
                <a:latin typeface="Arial" charset="0"/>
              </a:rPr>
              <a:t>Mean: 26.2%</a:t>
            </a:r>
          </a:p>
        </p:txBody>
      </p:sp>
      <p:sp>
        <p:nvSpPr>
          <p:cNvPr id="8" name="TextBox 20"/>
          <p:cNvSpPr txBox="1">
            <a:spLocks noChangeArrowheads="1"/>
          </p:cNvSpPr>
          <p:nvPr/>
        </p:nvSpPr>
        <p:spPr bwMode="auto">
          <a:xfrm>
            <a:off x="1466276" y="5123880"/>
            <a:ext cx="2268538" cy="1016000"/>
          </a:xfrm>
          <a:prstGeom prst="rect">
            <a:avLst/>
          </a:prstGeom>
          <a:solidFill>
            <a:schemeClr val="bg1"/>
          </a:solidFill>
          <a:ln w="19050">
            <a:solidFill>
              <a:srgbClr val="E69004"/>
            </a:solidFill>
            <a:round/>
            <a:headEnd/>
            <a:tailEnd/>
          </a:ln>
        </p:spPr>
        <p:txBody>
          <a:bodyPr>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2000">
                <a:solidFill>
                  <a:srgbClr val="000000"/>
                </a:solidFill>
                <a:latin typeface="Arial" charset="0"/>
              </a:rPr>
              <a:t>40% of CA hospitals meet national target</a:t>
            </a:r>
          </a:p>
        </p:txBody>
      </p:sp>
      <p:cxnSp>
        <p:nvCxnSpPr>
          <p:cNvPr id="9" name="Straight Connector 8"/>
          <p:cNvCxnSpPr>
            <a:cxnSpLocks noChangeShapeType="1"/>
          </p:cNvCxnSpPr>
          <p:nvPr/>
        </p:nvCxnSpPr>
        <p:spPr bwMode="auto">
          <a:xfrm>
            <a:off x="914400" y="4646613"/>
            <a:ext cx="7696200" cy="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 name="TextBox 9"/>
          <p:cNvSpPr txBox="1">
            <a:spLocks noChangeArrowheads="1"/>
          </p:cNvSpPr>
          <p:nvPr/>
        </p:nvSpPr>
        <p:spPr bwMode="auto">
          <a:xfrm>
            <a:off x="4721585" y="5123880"/>
            <a:ext cx="3584215" cy="830997"/>
          </a:xfrm>
          <a:prstGeom prst="rect">
            <a:avLst/>
          </a:prstGeom>
          <a:solidFill>
            <a:srgbClr val="FFFFFF"/>
          </a:solidFill>
          <a:ln w="28575">
            <a:solidFill>
              <a:srgbClr val="E69004"/>
            </a:solidFill>
            <a:miter lim="800000"/>
            <a:headEnd/>
            <a:tailEnd/>
          </a:ln>
        </p:spPr>
        <p:txBody>
          <a:bodyPr wrap="square">
            <a:spAutoFit/>
          </a:bodyPr>
          <a:lstStyle>
            <a:lvl1pPr defTabSz="457200">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defTabSz="45720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defTabSz="4572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defTabSz="4572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defTabSz="4572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algn="ctr">
              <a:spcBef>
                <a:spcPct val="0"/>
              </a:spcBef>
              <a:buClrTx/>
              <a:buSzTx/>
              <a:buFontTx/>
              <a:buNone/>
            </a:pPr>
            <a:r>
              <a:rPr lang="en-US" altLang="en-US" sz="2400" dirty="0">
                <a:solidFill>
                  <a:srgbClr val="000000"/>
                </a:solidFill>
              </a:rPr>
              <a:t>Large Variation = </a:t>
            </a:r>
            <a:br>
              <a:rPr lang="en-US" altLang="en-US" sz="2400" dirty="0">
                <a:solidFill>
                  <a:srgbClr val="000000"/>
                </a:solidFill>
              </a:rPr>
            </a:br>
            <a:r>
              <a:rPr lang="en-US" altLang="en-US" sz="2400" dirty="0">
                <a:solidFill>
                  <a:srgbClr val="000000"/>
                </a:solidFill>
              </a:rPr>
              <a:t>Improvement Opportunity</a:t>
            </a:r>
          </a:p>
        </p:txBody>
      </p:sp>
      <p:cxnSp>
        <p:nvCxnSpPr>
          <p:cNvPr id="11" name="Straight Arrow Connector 10"/>
          <p:cNvCxnSpPr>
            <a:cxnSpLocks noChangeShapeType="1"/>
          </p:cNvCxnSpPr>
          <p:nvPr/>
        </p:nvCxnSpPr>
        <p:spPr bwMode="auto">
          <a:xfrm flipH="1">
            <a:off x="3886200" y="4114800"/>
            <a:ext cx="1588" cy="509588"/>
          </a:xfrm>
          <a:prstGeom prst="straightConnector1">
            <a:avLst/>
          </a:prstGeom>
          <a:noFill/>
          <a:ln w="5715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TextBox 11"/>
          <p:cNvSpPr txBox="1"/>
          <p:nvPr/>
        </p:nvSpPr>
        <p:spPr>
          <a:xfrm>
            <a:off x="2179638" y="3657600"/>
            <a:ext cx="3429000" cy="461963"/>
          </a:xfrm>
          <a:prstGeom prst="rect">
            <a:avLst/>
          </a:prstGeom>
          <a:solidFill>
            <a:schemeClr val="bg1"/>
          </a:solidFill>
          <a:ln w="28575" cap="flat" cmpd="sng" algn="ctr">
            <a:solidFill>
              <a:srgbClr val="FF0000"/>
            </a:solidFill>
            <a:prstDash val="solid"/>
            <a:round/>
            <a:headEnd type="none" w="med" len="med"/>
            <a:tailEnd type="none" w="med" len="med"/>
          </a:ln>
        </p:spPr>
        <p:txBody>
          <a:bodyPr>
            <a:spAutoFit/>
          </a:bodyPr>
          <a:lstStyle/>
          <a:p>
            <a:pPr algn="ctr" defTabSz="457200" fontAlgn="auto">
              <a:spcBef>
                <a:spcPts val="0"/>
              </a:spcBef>
              <a:spcAft>
                <a:spcPts val="0"/>
              </a:spcAft>
              <a:defRPr/>
            </a:pPr>
            <a:r>
              <a:rPr lang="en-US" sz="2400" dirty="0">
                <a:solidFill>
                  <a:prstClr val="black"/>
                </a:solidFill>
                <a:latin typeface="Calibri"/>
              </a:rPr>
              <a:t>National Target =23.9%</a:t>
            </a:r>
          </a:p>
        </p:txBody>
      </p:sp>
      <p:sp>
        <p:nvSpPr>
          <p:cNvPr id="13" name="TextBox 5"/>
          <p:cNvSpPr txBox="1">
            <a:spLocks noChangeArrowheads="1"/>
          </p:cNvSpPr>
          <p:nvPr/>
        </p:nvSpPr>
        <p:spPr bwMode="auto">
          <a:xfrm>
            <a:off x="4035425" y="6472238"/>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defTabSz="45720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defTabSz="4572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defTabSz="4572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defTabSz="4572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eaLnBrk="1" hangingPunct="1">
              <a:spcBef>
                <a:spcPct val="0"/>
              </a:spcBef>
              <a:buClrTx/>
              <a:buSzTx/>
              <a:buFontTx/>
              <a:buNone/>
            </a:pPr>
            <a:r>
              <a:rPr lang="en-US" altLang="en-US" sz="2400">
                <a:solidFill>
                  <a:srgbClr val="000000"/>
                </a:solidFill>
              </a:rPr>
              <a:t>Hospitals</a:t>
            </a:r>
          </a:p>
        </p:txBody>
      </p:sp>
      <p:sp>
        <p:nvSpPr>
          <p:cNvPr id="15" name="TextBox 14"/>
          <p:cNvSpPr txBox="1"/>
          <p:nvPr/>
        </p:nvSpPr>
        <p:spPr>
          <a:xfrm>
            <a:off x="5608637" y="1984902"/>
            <a:ext cx="2382837" cy="1200328"/>
          </a:xfrm>
          <a:prstGeom prst="rect">
            <a:avLst/>
          </a:prstGeom>
          <a:solidFill>
            <a:srgbClr val="FFFFFF"/>
          </a:solidFill>
          <a:ln w="38100" cmpd="sng">
            <a:solidFill>
              <a:srgbClr val="F5A14A"/>
            </a:solidFill>
          </a:ln>
        </p:spPr>
        <p:txBody>
          <a:bodyPr wrap="square" rtlCol="0">
            <a:spAutoFit/>
          </a:bodyPr>
          <a:lstStyle/>
          <a:p>
            <a:pPr algn="ctr" defTabSz="342900"/>
            <a:r>
              <a:rPr lang="en-US" sz="2400" dirty="0">
                <a:solidFill>
                  <a:prstClr val="black"/>
                </a:solidFill>
                <a:latin typeface="Calibri"/>
              </a:rPr>
              <a:t>Risk Adjustment did not reduce the variation</a:t>
            </a:r>
          </a:p>
        </p:txBody>
      </p:sp>
      <p:sp>
        <p:nvSpPr>
          <p:cNvPr id="1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12</a:t>
            </a:fld>
            <a:endParaRPr lang="en-US" sz="1600" dirty="0">
              <a:solidFill>
                <a:srgbClr val="7C7C7C"/>
              </a:solidFill>
            </a:endParaRPr>
          </a:p>
        </p:txBody>
      </p:sp>
    </p:spTree>
    <p:extLst>
      <p:ext uri="{BB962C8B-B14F-4D97-AF65-F5344CB8AC3E}">
        <p14:creationId xmlns:p14="http://schemas.microsoft.com/office/powerpoint/2010/main" val="1117366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20701" y="1714499"/>
          <a:ext cx="8178799" cy="4772392"/>
        </p:xfrm>
        <a:graphic>
          <a:graphicData uri="http://schemas.openxmlformats.org/drawingml/2006/table">
            <a:tbl>
              <a:tblPr/>
              <a:tblGrid>
                <a:gridCol w="3314040"/>
                <a:gridCol w="2363598"/>
                <a:gridCol w="2501161"/>
              </a:tblGrid>
              <a:tr h="512637">
                <a:tc>
                  <a:txBody>
                    <a:bodyPr/>
                    <a:lstStyle/>
                    <a:p>
                      <a:pPr marL="114300" marR="0" lvl="0" indent="0" algn="ctr" defTabSz="457200" rtl="0" eaLnBrk="1" fontAlgn="base" latinLnBrk="0" hangingPunct="1">
                        <a:lnSpc>
                          <a:spcPct val="100000"/>
                        </a:lnSpc>
                        <a:spcBef>
                          <a:spcPct val="0"/>
                        </a:spcBef>
                        <a:spcAft>
                          <a:spcPts val="600"/>
                        </a:spcAft>
                        <a:buClrTx/>
                        <a:buSzTx/>
                        <a:buFontTx/>
                        <a:buNone/>
                        <a:tabLst/>
                      </a:pPr>
                      <a:endParaRPr kumimoji="0" lang="en-US" sz="1800" b="0" i="0" u="none" strike="noStrike" cap="none" normalizeH="0" baseline="0" dirty="0">
                        <a:ln>
                          <a:noFill/>
                        </a:ln>
                        <a:solidFill>
                          <a:schemeClr val="tx1"/>
                        </a:solidFill>
                        <a:effectLst/>
                        <a:latin typeface="Arial" pitchFamily="-109" charset="0"/>
                        <a:ea typeface="Cambria" pitchFamily="-109" charset="0"/>
                        <a:cs typeface="Cambria" pitchFamily="-109" charset="0"/>
                      </a:endParaRPr>
                    </a:p>
                  </a:txBody>
                  <a:tcPr marL="52691" marR="52691"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79375" marR="0" lvl="0" indent="0" algn="ctr" defTabSz="457200" rtl="0" eaLnBrk="1" fontAlgn="base" latinLnBrk="0" hangingPunct="1">
                        <a:lnSpc>
                          <a:spcPct val="100000"/>
                        </a:lnSpc>
                        <a:spcBef>
                          <a:spcPts val="60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Percent of the Increase in Primary Cesarean Rate Attributable to this Indication</a:t>
                      </a:r>
                      <a:endParaRPr kumimoji="0" lang="en-US" sz="18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52691" marR="5269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69148">
                <a:tc>
                  <a:txBody>
                    <a:bodyPr/>
                    <a:lstStyle/>
                    <a:p>
                      <a:pPr marL="114300" marR="0" lvl="0" indent="0" algn="just"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solidFill>
                          <a:effectLst/>
                          <a:latin typeface="Avenir Book" charset="0"/>
                          <a:ea typeface="Avenir Book" charset="0"/>
                          <a:cs typeface="Avenir Book" charset="0"/>
                        </a:rPr>
                        <a:t>Cesarean Indication</a:t>
                      </a:r>
                      <a:endParaRPr kumimoji="0" lang="en-US" sz="1800" b="0" i="0" u="none" strike="noStrike" cap="none" normalizeH="0" baseline="0" dirty="0">
                        <a:ln>
                          <a:noFill/>
                        </a:ln>
                        <a:solidFill>
                          <a:schemeClr val="tx1"/>
                        </a:solidFill>
                        <a:effectLst/>
                        <a:latin typeface="Avenir Book" charset="0"/>
                        <a:ea typeface="Avenir Book" charset="0"/>
                        <a:cs typeface="Avenir Book" charset="0"/>
                      </a:endParaRPr>
                    </a:p>
                  </a:txBody>
                  <a:tcPr marL="52691" marR="52691"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dirty="0">
                          <a:ln>
                            <a:noFill/>
                          </a:ln>
                          <a:solidFill>
                            <a:schemeClr val="tx1"/>
                          </a:solidFill>
                          <a:effectLst/>
                          <a:latin typeface="Avenir Book" charset="0"/>
                          <a:ea typeface="Avenir Book" charset="0"/>
                          <a:cs typeface="Avenir Book" charset="0"/>
                        </a:rPr>
                        <a:t>Yale  (2003 v. 2009)</a:t>
                      </a:r>
                      <a:br>
                        <a:rPr kumimoji="0" lang="en-US" sz="1400" b="1" i="0" u="none" strike="noStrike" cap="none" normalizeH="0" baseline="0" dirty="0">
                          <a:ln>
                            <a:noFill/>
                          </a:ln>
                          <a:solidFill>
                            <a:schemeClr val="tx1"/>
                          </a:solidFill>
                          <a:effectLst/>
                          <a:latin typeface="Avenir Book" charset="0"/>
                          <a:ea typeface="Avenir Book" charset="0"/>
                          <a:cs typeface="Avenir Book" charset="0"/>
                        </a:rPr>
                      </a:br>
                      <a:r>
                        <a:rPr kumimoji="0" lang="en-US" sz="1400" b="1" i="0" u="none" strike="noStrike" cap="none" normalizeH="0" baseline="0" dirty="0">
                          <a:ln>
                            <a:noFill/>
                          </a:ln>
                          <a:solidFill>
                            <a:schemeClr val="tx1"/>
                          </a:solidFill>
                          <a:effectLst/>
                          <a:latin typeface="Avenir Book" charset="0"/>
                          <a:ea typeface="Avenir Book" charset="0"/>
                          <a:cs typeface="Avenir Book" charset="0"/>
                        </a:rPr>
                        <a:t>(Total: 26% to 36.5%</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a:t>
                      </a:r>
                      <a:b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b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Focus</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t>
                      </a:r>
                      <a:r>
                        <a:rPr kumimoji="0" lang="en-US" sz="1400" b="0" i="0" u="sng" strike="noStrike" cap="none" normalizeH="0" baseline="0" dirty="0">
                          <a:ln>
                            <a:noFill/>
                          </a:ln>
                          <a:solidFill>
                            <a:schemeClr val="tx1"/>
                          </a:solidFill>
                          <a:effectLst/>
                          <a:latin typeface="Avenir Book" charset="0"/>
                          <a:ea typeface="Avenir Book" charset="0"/>
                          <a:cs typeface="Avenir Book" charset="0"/>
                        </a:rPr>
                        <a:t>all</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primary Cesareans</a:t>
                      </a:r>
                    </a:p>
                  </a:txBody>
                  <a:tcPr marL="52691" marR="52691"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1" i="0" u="none" strike="noStrike" cap="none" normalizeH="0" baseline="0" dirty="0">
                          <a:ln>
                            <a:noFill/>
                          </a:ln>
                          <a:solidFill>
                            <a:schemeClr val="tx1"/>
                          </a:solidFill>
                          <a:effectLst/>
                          <a:latin typeface="Avenir Book" charset="0"/>
                          <a:ea typeface="Avenir Book" charset="0"/>
                          <a:cs typeface="Avenir Book" charset="0"/>
                        </a:rPr>
                        <a:t>Kaiser </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SoCal (</a:t>
                      </a:r>
                      <a:r>
                        <a:rPr kumimoji="0" lang="en-US" sz="1400" b="1" i="0" u="none" strike="noStrike" cap="none" normalizeH="0" baseline="0" dirty="0">
                          <a:ln>
                            <a:noFill/>
                          </a:ln>
                          <a:solidFill>
                            <a:schemeClr val="tx1"/>
                          </a:solidFill>
                          <a:effectLst/>
                          <a:latin typeface="Avenir Book" charset="0"/>
                          <a:ea typeface="Avenir Book" charset="0"/>
                          <a:cs typeface="Avenir Book" charset="0"/>
                        </a:rPr>
                        <a:t>1991 v. 2008)</a:t>
                      </a:r>
                      <a:br>
                        <a:rPr kumimoji="0" lang="en-US" sz="1400" b="1" i="0" u="none" strike="noStrike" cap="none" normalizeH="0" baseline="0" dirty="0">
                          <a:ln>
                            <a:noFill/>
                          </a:ln>
                          <a:solidFill>
                            <a:schemeClr val="tx1"/>
                          </a:solidFill>
                          <a:effectLst/>
                          <a:latin typeface="Avenir Book" charset="0"/>
                          <a:ea typeface="Avenir Book" charset="0"/>
                          <a:cs typeface="Avenir Book" charset="0"/>
                        </a:rPr>
                      </a:br>
                      <a:r>
                        <a:rPr kumimoji="0" lang="en-US" sz="1400" b="1" i="0" u="none" strike="noStrike" cap="none" normalizeH="0" baseline="0" dirty="0">
                          <a:ln>
                            <a:noFill/>
                          </a:ln>
                          <a:solidFill>
                            <a:schemeClr val="tx1"/>
                          </a:solidFill>
                          <a:effectLst/>
                          <a:latin typeface="Avenir Book" charset="0"/>
                          <a:ea typeface="Avenir Book" charset="0"/>
                          <a:cs typeface="Avenir Book" charset="0"/>
                        </a:rPr>
                        <a:t>(Primary: 12.5% to 20%</a:t>
                      </a:r>
                      <a:r>
                        <a:rPr kumimoji="0" lang="en-US" sz="1400" b="1" i="0" u="none" strike="noStrike" cap="none" normalizeH="0" baseline="0" dirty="0" smtClean="0">
                          <a:ln>
                            <a:noFill/>
                          </a:ln>
                          <a:solidFill>
                            <a:schemeClr val="tx1"/>
                          </a:solidFill>
                          <a:effectLst/>
                          <a:latin typeface="Avenir Book" charset="0"/>
                          <a:ea typeface="Avenir Book" charset="0"/>
                          <a:cs typeface="Avenir Book" charset="0"/>
                        </a:rPr>
                        <a:t>)</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r>
                      <a:br>
                        <a:rPr kumimoji="0" lang="en-US" sz="1400" b="0" i="0" u="none" strike="noStrike" cap="none" normalizeH="0" baseline="0" dirty="0">
                          <a:ln>
                            <a:noFill/>
                          </a:ln>
                          <a:solidFill>
                            <a:schemeClr val="tx1"/>
                          </a:solidFill>
                          <a:effectLst/>
                          <a:latin typeface="Avenir Book" charset="0"/>
                          <a:ea typeface="Avenir Book" charset="0"/>
                          <a:cs typeface="Avenir Book" charset="0"/>
                        </a:rPr>
                      </a:b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Focus</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 all primary </a:t>
                      </a: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
                      </a:r>
                      <a:b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br>
                      <a:r>
                        <a:rPr kumimoji="0" lang="en-US" sz="1400" b="0" i="1" u="sng" strike="noStrike" cap="none" normalizeH="0" baseline="0" dirty="0" smtClean="0">
                          <a:ln>
                            <a:noFill/>
                          </a:ln>
                          <a:solidFill>
                            <a:schemeClr val="tx1"/>
                          </a:solidFill>
                          <a:effectLst/>
                          <a:latin typeface="Avenir Book" charset="0"/>
                          <a:ea typeface="Avenir Book" charset="0"/>
                          <a:cs typeface="Avenir Book" charset="0"/>
                        </a:rPr>
                        <a:t>singleton</a:t>
                      </a:r>
                      <a:r>
                        <a:rPr kumimoji="0" lang="en-US" sz="1400" b="0" i="0" u="none" strike="noStrike" cap="none" normalizeH="0" baseline="0" dirty="0" smtClean="0">
                          <a:ln>
                            <a:noFill/>
                          </a:ln>
                          <a:solidFill>
                            <a:schemeClr val="tx1"/>
                          </a:solidFill>
                          <a:effectLst/>
                          <a:latin typeface="Avenir Book" charset="0"/>
                          <a:ea typeface="Avenir Book" charset="0"/>
                          <a:cs typeface="Avenir Book" charset="0"/>
                        </a:rPr>
                        <a:t> </a:t>
                      </a:r>
                      <a:r>
                        <a:rPr kumimoji="0" lang="en-US" sz="1400" b="0" i="0" u="none" strike="noStrike" cap="none" normalizeH="0" baseline="0" dirty="0">
                          <a:ln>
                            <a:noFill/>
                          </a:ln>
                          <a:solidFill>
                            <a:schemeClr val="tx1"/>
                          </a:solidFill>
                          <a:effectLst/>
                          <a:latin typeface="Avenir Book" charset="0"/>
                          <a:ea typeface="Avenir Book" charset="0"/>
                          <a:cs typeface="Avenir Book" charset="0"/>
                        </a:rPr>
                        <a:t>Cesareans</a:t>
                      </a:r>
                    </a:p>
                  </a:txBody>
                  <a:tcPr marL="52691" marR="52691" marT="0" marB="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r>
              <a:tr h="512637">
                <a:tc>
                  <a:txBody>
                    <a:bodyPr/>
                    <a:lstStyle/>
                    <a:p>
                      <a:pPr marL="114300" marR="0" lvl="0" indent="0" algn="l"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Labor </a:t>
                      </a:r>
                      <a: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progress complications </a:t>
                      </a:r>
                      <a:b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br>
                      <a:r>
                        <a:rPr kumimoji="0" lang="en-US" sz="1800" b="1"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    (</a:t>
                      </a: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CPD/FTP)</a:t>
                      </a:r>
                    </a:p>
                  </a:txBody>
                  <a:tcPr marL="52691" marR="5269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28%</a:t>
                      </a:r>
                    </a:p>
                  </a:txBody>
                  <a:tcPr marL="52691" marR="5269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ts val="1800"/>
                        </a:spcBef>
                        <a:spcAft>
                          <a:spcPts val="600"/>
                        </a:spcAft>
                        <a:buClrTx/>
                        <a:buSzTx/>
                        <a:buFontTx/>
                        <a:buNone/>
                        <a:tabLst/>
                      </a:pPr>
                      <a:r>
                        <a:rPr kumimoji="0" lang="en-US" sz="1800" b="1" i="0" u="none" strike="noStrike" cap="none" normalizeH="0" baseline="0">
                          <a:ln>
                            <a:noFill/>
                          </a:ln>
                          <a:solidFill>
                            <a:schemeClr val="tx1">
                              <a:lumMod val="75000"/>
                              <a:lumOff val="25000"/>
                            </a:schemeClr>
                          </a:solidFill>
                          <a:effectLst/>
                          <a:latin typeface="Avenir Book" charset="0"/>
                          <a:ea typeface="Avenir Book" charset="0"/>
                          <a:cs typeface="Avenir Book" charset="0"/>
                        </a:rPr>
                        <a:t>~38%</a:t>
                      </a:r>
                    </a:p>
                  </a:txBody>
                  <a:tcPr marL="52691" marR="5269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r>
              <a:tr h="34425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Fetal Intolerance of Labor</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32%</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800" b="1"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~24%</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r>
              <a:tr h="26500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Breech/Malpresentation</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&lt;1%</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&lt;1%</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9899">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Multiple Gestation</a:t>
                      </a:r>
                    </a:p>
                  </a:txBody>
                  <a:tcPr marL="70254" marR="70254" marT="35128" marB="3512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16%</a:t>
                      </a:r>
                    </a:p>
                  </a:txBody>
                  <a:tcPr marL="70254" marR="70254" marT="35128" marB="351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Not available </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7722">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Various Obstetric and Medical </a:t>
                      </a:r>
                      <a:r>
                        <a:rPr kumimoji="0" lang="en-US" sz="1400" b="0"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   Conditions </a:t>
                      </a: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(Placenta Abnormalities, Hypertension, Herpes, etc.)</a:t>
                      </a: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6%</a:t>
                      </a: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20%</a:t>
                      </a:r>
                      <a:b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b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(Did not separate preeclampsia from other complications)</a:t>
                      </a: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005">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Preeclampsia</a:t>
                      </a: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a:ln>
                            <a:noFill/>
                          </a:ln>
                          <a:solidFill>
                            <a:schemeClr val="tx1">
                              <a:lumMod val="75000"/>
                              <a:lumOff val="25000"/>
                            </a:schemeClr>
                          </a:solidFill>
                          <a:effectLst/>
                          <a:latin typeface="Avenir Book" charset="0"/>
                          <a:ea typeface="Avenir Book" charset="0"/>
                          <a:cs typeface="Avenir Book" charset="0"/>
                        </a:rPr>
                        <a:t>10%</a:t>
                      </a: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734922">
                <a:tc>
                  <a:txBody>
                    <a:bodyPr/>
                    <a:lstStyle/>
                    <a:p>
                      <a:pPr marL="114300" marR="0" lvl="0" indent="0" algn="l" defTabSz="457200" rtl="0" eaLnBrk="1" fontAlgn="base" latinLnBrk="0" hangingPunct="1">
                        <a:lnSpc>
                          <a:spcPct val="100000"/>
                        </a:lnSpc>
                        <a:spcBef>
                          <a:spcPct val="0"/>
                        </a:spcBef>
                        <a:spcAft>
                          <a:spcPts val="600"/>
                        </a:spcAft>
                        <a:buClrTx/>
                        <a:buSzTx/>
                        <a:buFontTx/>
                        <a:buNone/>
                        <a:tabLst/>
                      </a:pP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Elective</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 </a:t>
                      </a:r>
                      <a:r>
                        <a:rPr kumimoji="0" lang="en-US" altLang="ja-JP" sz="1400" b="0" i="0" u="none" strike="noStrike" cap="none" normalizeH="0" baseline="0" dirty="0" smtClean="0">
                          <a:ln>
                            <a:noFill/>
                          </a:ln>
                          <a:solidFill>
                            <a:schemeClr val="tx1">
                              <a:lumMod val="75000"/>
                              <a:lumOff val="25000"/>
                            </a:schemeClr>
                          </a:solidFill>
                          <a:effectLst/>
                          <a:latin typeface="Avenir Book" charset="0"/>
                          <a:ea typeface="Avenir Book" charset="0"/>
                          <a:cs typeface="Avenir Book" charset="0"/>
                        </a:rPr>
                        <a:t>(variously defined)</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70254" marR="70254" marT="35128" marB="3512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8%</a:t>
                      </a:r>
                    </a:p>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(Scheduled without </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medical indication</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70254" marR="70254" marT="35128" marB="351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18%</a:t>
                      </a:r>
                    </a:p>
                    <a:p>
                      <a:pPr marL="79375" marR="0" lvl="0" indent="0" algn="ctr" defTabSz="4572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(Those </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without a charted indication</a:t>
                      </a:r>
                      <a:r>
                        <a:rPr kumimoji="0" lang="ja-JP" alt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r>
                        <a:rPr kumimoji="0" lang="en-US" altLang="ja-JP"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rPr>
                        <a:t>)</a:t>
                      </a:r>
                      <a:endParaRPr kumimoji="0" lang="en-US" sz="1400" b="0" i="0" u="none" strike="noStrike" cap="none" normalizeH="0" baseline="0" dirty="0">
                        <a:ln>
                          <a:noFill/>
                        </a:ln>
                        <a:solidFill>
                          <a:schemeClr val="tx1">
                            <a:lumMod val="75000"/>
                            <a:lumOff val="25000"/>
                          </a:schemeClr>
                        </a:solidFill>
                        <a:effectLst/>
                        <a:latin typeface="Avenir Book" charset="0"/>
                        <a:ea typeface="Avenir Book" charset="0"/>
                        <a:cs typeface="Avenir Book" charset="0"/>
                      </a:endParaRP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3594" name="Rectangle 2"/>
          <p:cNvSpPr>
            <a:spLocks noChangeArrowheads="1"/>
          </p:cNvSpPr>
          <p:nvPr/>
        </p:nvSpPr>
        <p:spPr bwMode="auto">
          <a:xfrm>
            <a:off x="647700" y="819150"/>
            <a:ext cx="7962900" cy="641350"/>
          </a:xfrm>
          <a:prstGeom prst="rect">
            <a:avLst/>
          </a:prstGeom>
          <a:solidFill>
            <a:schemeClr val="accent1">
              <a:lumMod val="20000"/>
              <a:lumOff val="80000"/>
            </a:schemeClr>
          </a:solidFill>
          <a:ln w="9525">
            <a:noFill/>
            <a:miter lim="800000"/>
            <a:headEnd/>
            <a:tailEnd/>
          </a:ln>
        </p:spPr>
        <p:txBody>
          <a:bodyPr anchor="ctr">
            <a:prstTxWarp prst="textNoShape">
              <a:avLst/>
            </a:prstTxWarp>
          </a:bodyPr>
          <a:lstStyle/>
          <a:p>
            <a:pPr algn="ctr"/>
            <a:r>
              <a:rPr lang="en-US" sz="3000" dirty="0">
                <a:solidFill>
                  <a:schemeClr val="tx1">
                    <a:lumMod val="75000"/>
                    <a:lumOff val="25000"/>
                  </a:schemeClr>
                </a:solidFill>
                <a:latin typeface="Avenir Book" charset="0"/>
                <a:ea typeface="Avenir Book" charset="0"/>
                <a:cs typeface="Avenir Book" charset="0"/>
              </a:rPr>
              <a:t>What Indications Have Driven the </a:t>
            </a:r>
            <a:r>
              <a:rPr lang="en-US" sz="3000" b="1" dirty="0">
                <a:solidFill>
                  <a:schemeClr val="tx1">
                    <a:lumMod val="75000"/>
                    <a:lumOff val="25000"/>
                  </a:schemeClr>
                </a:solidFill>
                <a:latin typeface="Avenir Book" charset="0"/>
                <a:ea typeface="Avenir Book" charset="0"/>
                <a:cs typeface="Avenir Book" charset="0"/>
              </a:rPr>
              <a:t>RISE</a:t>
            </a:r>
            <a:r>
              <a:rPr lang="en-US" sz="3000" dirty="0">
                <a:solidFill>
                  <a:schemeClr val="tx1">
                    <a:lumMod val="75000"/>
                    <a:lumOff val="25000"/>
                  </a:schemeClr>
                </a:solidFill>
                <a:latin typeface="Avenir Book" charset="0"/>
                <a:ea typeface="Avenir Book" charset="0"/>
                <a:cs typeface="Avenir Book" charset="0"/>
              </a:rPr>
              <a:t> in CS?</a:t>
            </a:r>
            <a:r>
              <a:rPr lang="en-US" sz="3000" dirty="0"/>
              <a:t> </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13</a:t>
            </a:fld>
            <a:endParaRPr lang="en-US" sz="1600" dirty="0">
              <a:solidFill>
                <a:srgbClr val="7C7C7C"/>
              </a:solidFill>
            </a:endParaRPr>
          </a:p>
        </p:txBody>
      </p:sp>
      <p:sp>
        <p:nvSpPr>
          <p:cNvPr id="2" name="TextBox 1"/>
          <p:cNvSpPr txBox="1"/>
          <p:nvPr/>
        </p:nvSpPr>
        <p:spPr>
          <a:xfrm>
            <a:off x="5753100" y="3467100"/>
            <a:ext cx="1041400" cy="523220"/>
          </a:xfrm>
          <a:prstGeom prst="rect">
            <a:avLst/>
          </a:prstGeom>
          <a:solidFill>
            <a:srgbClr val="D9E3F3"/>
          </a:solidFill>
          <a:ln>
            <a:solidFill>
              <a:srgbClr val="FF0000"/>
            </a:solidFill>
          </a:ln>
        </p:spPr>
        <p:txBody>
          <a:bodyPr wrap="square" rtlCol="0" anchor="ctr">
            <a:spAutoFit/>
          </a:bodyPr>
          <a:lstStyle/>
          <a:p>
            <a:pPr algn="ctr"/>
            <a:r>
              <a:rPr lang="en-US" sz="2800" dirty="0" smtClean="0">
                <a:solidFill>
                  <a:srgbClr val="FF0000"/>
                </a:solidFill>
              </a:rPr>
              <a:t>60%!</a:t>
            </a:r>
            <a:endParaRPr lang="en-US" sz="2800" dirty="0">
              <a:solidFill>
                <a:srgbClr val="FF0000"/>
              </a:solidFill>
            </a:endParaRPr>
          </a:p>
        </p:txBody>
      </p:sp>
      <p:sp>
        <p:nvSpPr>
          <p:cNvPr id="3" name="Oval 2"/>
          <p:cNvSpPr/>
          <p:nvPr/>
        </p:nvSpPr>
        <p:spPr>
          <a:xfrm>
            <a:off x="184727" y="3075919"/>
            <a:ext cx="4017817" cy="1161263"/>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1819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6146800"/>
            <a:ext cx="3505200" cy="673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94" name="Rectangle 2"/>
          <p:cNvSpPr>
            <a:spLocks noChangeArrowheads="1"/>
          </p:cNvSpPr>
          <p:nvPr/>
        </p:nvSpPr>
        <p:spPr bwMode="auto">
          <a:xfrm>
            <a:off x="647700" y="819150"/>
            <a:ext cx="7962900" cy="641350"/>
          </a:xfrm>
          <a:prstGeom prst="rect">
            <a:avLst/>
          </a:prstGeom>
          <a:solidFill>
            <a:schemeClr val="accent1">
              <a:lumMod val="20000"/>
              <a:lumOff val="80000"/>
            </a:schemeClr>
          </a:solidFill>
          <a:ln w="9525">
            <a:noFill/>
            <a:miter lim="800000"/>
            <a:headEnd/>
            <a:tailEnd/>
          </a:ln>
        </p:spPr>
        <p:txBody>
          <a:bodyPr anchor="ctr">
            <a:prstTxWarp prst="textNoShape">
              <a:avLst/>
            </a:prstTxWarp>
          </a:bodyPr>
          <a:lstStyle/>
          <a:p>
            <a:pPr algn="ctr"/>
            <a:r>
              <a:rPr lang="en-US" sz="3000" dirty="0">
                <a:solidFill>
                  <a:schemeClr val="tx1">
                    <a:lumMod val="75000"/>
                    <a:lumOff val="25000"/>
                  </a:schemeClr>
                </a:solidFill>
                <a:latin typeface="Avenir Book" charset="0"/>
                <a:ea typeface="Avenir Book" charset="0"/>
                <a:cs typeface="Avenir Book" charset="0"/>
              </a:rPr>
              <a:t>What Indications </a:t>
            </a:r>
            <a:r>
              <a:rPr lang="en-US" sz="3000" dirty="0" smtClean="0">
                <a:solidFill>
                  <a:schemeClr val="tx1">
                    <a:lumMod val="75000"/>
                    <a:lumOff val="25000"/>
                  </a:schemeClr>
                </a:solidFill>
                <a:latin typeface="Avenir Book" charset="0"/>
                <a:ea typeface="Avenir Book" charset="0"/>
                <a:cs typeface="Avenir Book" charset="0"/>
              </a:rPr>
              <a:t>Drive the </a:t>
            </a:r>
            <a:r>
              <a:rPr lang="en-US" sz="3000" b="1" dirty="0" smtClean="0">
                <a:solidFill>
                  <a:schemeClr val="tx1">
                    <a:lumMod val="75000"/>
                    <a:lumOff val="25000"/>
                  </a:schemeClr>
                </a:solidFill>
                <a:latin typeface="Avenir Book" charset="0"/>
                <a:ea typeface="Avenir Book" charset="0"/>
                <a:cs typeface="Avenir Book" charset="0"/>
              </a:rPr>
              <a:t>VARIATION </a:t>
            </a:r>
            <a:r>
              <a:rPr lang="en-US" sz="3000" dirty="0" smtClean="0">
                <a:solidFill>
                  <a:schemeClr val="tx1">
                    <a:lumMod val="75000"/>
                    <a:lumOff val="25000"/>
                  </a:schemeClr>
                </a:solidFill>
                <a:latin typeface="Avenir Book" charset="0"/>
                <a:ea typeface="Avenir Book" charset="0"/>
                <a:cs typeface="Avenir Book" charset="0"/>
              </a:rPr>
              <a:t>in </a:t>
            </a:r>
            <a:r>
              <a:rPr lang="en-US" sz="3000" dirty="0">
                <a:solidFill>
                  <a:schemeClr val="tx1">
                    <a:lumMod val="75000"/>
                    <a:lumOff val="25000"/>
                  </a:schemeClr>
                </a:solidFill>
                <a:latin typeface="Avenir Book" charset="0"/>
                <a:ea typeface="Avenir Book" charset="0"/>
                <a:cs typeface="Avenir Book" charset="0"/>
              </a:rPr>
              <a:t>CS?</a:t>
            </a:r>
            <a:r>
              <a:rPr lang="en-US" sz="3000" dirty="0"/>
              <a:t> </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14</a:t>
            </a:fld>
            <a:endParaRPr lang="en-US" sz="1600" dirty="0">
              <a:solidFill>
                <a:srgbClr val="7C7C7C"/>
              </a:solidFill>
            </a:endParaRPr>
          </a:p>
        </p:txBody>
      </p:sp>
      <p:graphicFrame>
        <p:nvGraphicFramePr>
          <p:cNvPr id="6" name="Group 58"/>
          <p:cNvGraphicFramePr>
            <a:graphicFrameLocks noGrp="1"/>
          </p:cNvGraphicFramePr>
          <p:nvPr>
            <p:ph idx="1"/>
            <p:extLst/>
          </p:nvPr>
        </p:nvGraphicFramePr>
        <p:xfrm>
          <a:off x="457200" y="1714500"/>
          <a:ext cx="8229600" cy="4704080"/>
        </p:xfrm>
        <a:graphic>
          <a:graphicData uri="http://schemas.openxmlformats.org/drawingml/2006/table">
            <a:tbl>
              <a:tblPr/>
              <a:tblGrid>
                <a:gridCol w="2868613"/>
                <a:gridCol w="1662112"/>
                <a:gridCol w="1660525"/>
                <a:gridCol w="2038350"/>
              </a:tblGrid>
              <a:tr h="106172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a:r>
                      <a:b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b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CS Indication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Proportion of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Overall</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CS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Proportion of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Primary</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CS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CS Rate for </a:t>
                      </a:r>
                      <a:r>
                        <a:rPr kumimoji="0" lang="en-US" sz="2000" b="0" i="0" u="sng"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this</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Indication</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Repeat (prior)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30-35%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ja-JP" alt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a:t>
                      </a: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Abnormal Labor</a:t>
                      </a:r>
                      <a:r>
                        <a:rPr kumimoji="0" lang="ja-JP" altLang="en-US"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a:r>
                      <a:b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a:t>
                      </a:r>
                      <a:r>
                        <a:rPr kumimoji="0" lang="en-US" altLang="ja-JP"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CPD/FTP)</a:t>
                      </a: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25-30%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35-45%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smtClean="0">
                          <a:ln>
                            <a:noFill/>
                          </a:ln>
                          <a:solidFill>
                            <a:srgbClr val="FF0000"/>
                          </a:solidFill>
                          <a:effectLst/>
                          <a:latin typeface="Arial" pitchFamily="-109" charset="0"/>
                          <a:ea typeface="ＭＳ Ｐゴシック" pitchFamily="-109" charset="-128"/>
                          <a:cs typeface="ＭＳ Ｐゴシック" pitchFamily="-109" charset="-128"/>
                        </a:rPr>
                        <a:t>Highly variable</a:t>
                      </a:r>
                      <a:endParaRPr kumimoji="0" lang="en-US" sz="2400" b="0" i="0" u="none" strike="noStrike" cap="none" normalizeH="0" baseline="0" dirty="0">
                        <a:ln>
                          <a:noFill/>
                        </a:ln>
                        <a:solidFill>
                          <a:srgbClr val="FF0000"/>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Fetal Intolerance of </a:t>
                      </a:r>
                      <a:b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altLang="ja-JP" sz="24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labor</a:t>
                      </a:r>
                      <a:endPar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400" b="0" i="0" u="none" strike="noStrike" cap="none" normalizeH="0" baseline="0" dirty="0" smtClean="0">
                          <a:ln>
                            <a:noFill/>
                          </a:ln>
                          <a:solidFill>
                            <a:srgbClr val="FF0000"/>
                          </a:solidFill>
                          <a:effectLst/>
                          <a:latin typeface="Arial" pitchFamily="-109" charset="0"/>
                          <a:ea typeface="ＭＳ Ｐゴシック" pitchFamily="-109" charset="-128"/>
                          <a:cs typeface="ＭＳ Ｐゴシック" pitchFamily="-109" charset="-128"/>
                        </a:rPr>
                        <a:t>Highly variable</a:t>
                      </a:r>
                      <a:endParaRPr kumimoji="0" lang="en-US" sz="2400" b="0" i="0" u="none" strike="noStrike" cap="none" normalizeH="0" baseline="0" dirty="0">
                        <a:ln>
                          <a:noFill/>
                        </a:ln>
                        <a:solidFill>
                          <a:srgbClr val="FF0000"/>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Breech</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/Transverse</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Multiple Gestation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10-15%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rPr>
                        <a:t>60-80%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Other: Placenta </a:t>
                      </a:r>
                      <a:r>
                        <a:rPr kumimoji="0" lang="en-US" sz="2000" b="0" i="0" u="none" strike="noStrike" cap="none" normalizeH="0" baseline="0" dirty="0" err="1">
                          <a:ln>
                            <a:noFill/>
                          </a:ln>
                          <a:solidFill>
                            <a:schemeClr val="tx1"/>
                          </a:solidFill>
                          <a:effectLst/>
                          <a:latin typeface="Arial" pitchFamily="-109" charset="0"/>
                          <a:ea typeface="ＭＳ Ｐゴシック" pitchFamily="-109" charset="-128"/>
                          <a:cs typeface="ＭＳ Ｐゴシック" pitchFamily="-109" charset="-128"/>
                        </a:rPr>
                        <a:t>Previa</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a:t>
                      </a:r>
                      <a:b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b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    Herpes</a:t>
                      </a: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 </a:t>
                      </a:r>
                      <a:r>
                        <a:rPr kumimoji="0" lang="en-US" sz="2000" b="0" i="0" u="none" strike="noStrike" cap="none" normalizeH="0" baseline="0" dirty="0" err="1">
                          <a:ln>
                            <a:noFill/>
                          </a:ln>
                          <a:solidFill>
                            <a:schemeClr val="tx1"/>
                          </a:solidFill>
                          <a:effectLst/>
                          <a:latin typeface="Arial" pitchFamily="-109" charset="0"/>
                          <a:ea typeface="ＭＳ Ｐゴシック" pitchFamily="-109" charset="-128"/>
                          <a:cs typeface="ＭＳ Ｐゴシック" pitchFamily="-109" charset="-128"/>
                        </a:rPr>
                        <a:t>etc</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a:t>
                      </a:r>
                      <a:r>
                        <a:rPr kumimoji="0" lang="en-US" sz="2000" b="0" i="0" u="none" strike="noStrike" cap="none" normalizeH="0" baseline="0" dirty="0" smtClean="0">
                          <a:ln>
                            <a:noFill/>
                          </a:ln>
                          <a:solidFill>
                            <a:schemeClr val="tx1"/>
                          </a:solidFill>
                          <a:effectLst/>
                          <a:latin typeface="Arial" pitchFamily="-109" charset="0"/>
                          <a:ea typeface="ＭＳ Ｐゴシック" pitchFamily="-109" charset="-128"/>
                          <a:cs typeface="ＭＳ Ｐゴシック" pitchFamily="-109" charset="-128"/>
                        </a:rPr>
                        <a:t>10%</a:t>
                      </a:r>
                      <a:endPar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109" charset="2"/>
                        <a:buNone/>
                        <a:tabLst/>
                      </a:pPr>
                      <a:r>
                        <a:rPr kumimoji="0" lang="en-US" sz="2000" b="0" i="0" u="none" strike="noStrike" cap="none" normalizeH="0" baseline="0" dirty="0">
                          <a:ln>
                            <a:noFill/>
                          </a:ln>
                          <a:solidFill>
                            <a:schemeClr val="tx1"/>
                          </a:solidFill>
                          <a:effectLst/>
                          <a:latin typeface="Arial" pitchFamily="-109" charset="0"/>
                          <a:ea typeface="ＭＳ Ｐゴシック" pitchFamily="-109" charset="-128"/>
                          <a:cs typeface="ＭＳ Ｐゴシック" pitchFamily="-109" charset="-128"/>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Box 6"/>
          <p:cNvSpPr txBox="1"/>
          <p:nvPr/>
        </p:nvSpPr>
        <p:spPr>
          <a:xfrm>
            <a:off x="6007100" y="3556020"/>
            <a:ext cx="1104900" cy="523220"/>
          </a:xfrm>
          <a:prstGeom prst="rect">
            <a:avLst/>
          </a:prstGeom>
          <a:solidFill>
            <a:srgbClr val="D9E3F3"/>
          </a:solidFill>
          <a:ln>
            <a:solidFill>
              <a:srgbClr val="FF0000"/>
            </a:solidFill>
          </a:ln>
        </p:spPr>
        <p:txBody>
          <a:bodyPr wrap="square" rtlCol="0" anchor="ctr">
            <a:spAutoFit/>
          </a:bodyPr>
          <a:lstStyle/>
          <a:p>
            <a:pPr algn="ctr"/>
            <a:r>
              <a:rPr lang="en-US" sz="2800" dirty="0" smtClean="0">
                <a:solidFill>
                  <a:srgbClr val="FF0000"/>
                </a:solidFill>
              </a:rPr>
              <a:t>60%!</a:t>
            </a:r>
            <a:endParaRPr lang="en-US" sz="2800" dirty="0">
              <a:solidFill>
                <a:srgbClr val="FF0000"/>
              </a:solidFill>
            </a:endParaRPr>
          </a:p>
        </p:txBody>
      </p:sp>
    </p:spTree>
    <p:extLst>
      <p:ext uri="{BB962C8B-B14F-4D97-AF65-F5344CB8AC3E}">
        <p14:creationId xmlns:p14="http://schemas.microsoft.com/office/powerpoint/2010/main" val="10822568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6111"/>
            <a:ext cx="7886700" cy="678490"/>
          </a:xfrm>
        </p:spPr>
        <p:txBody>
          <a:bodyPr/>
          <a:lstStyle/>
          <a:p>
            <a:pPr algn="ctr"/>
            <a:r>
              <a:rPr lang="en-US" dirty="0" smtClean="0"/>
              <a:t>Importance of the First Birth</a:t>
            </a:r>
            <a:endParaRPr lang="en-US" dirty="0"/>
          </a:p>
        </p:txBody>
      </p:sp>
      <p:pic>
        <p:nvPicPr>
          <p:cNvPr id="9" name="Picture 8"/>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1710208" y="2186647"/>
            <a:ext cx="5923904" cy="3592794"/>
          </a:xfrm>
          <a:prstGeom prst="rect">
            <a:avLst/>
          </a:prstGeom>
          <a:effectLst>
            <a:softEdge rad="317500"/>
          </a:effectLst>
        </p:spPr>
      </p:pic>
      <p:sp>
        <p:nvSpPr>
          <p:cNvPr id="10" name="Rounded Rectangle 9"/>
          <p:cNvSpPr/>
          <p:nvPr/>
        </p:nvSpPr>
        <p:spPr bwMode="auto">
          <a:xfrm>
            <a:off x="886763" y="1244601"/>
            <a:ext cx="7757643" cy="971550"/>
          </a:xfrm>
          <a:prstGeom prst="roundRect">
            <a:avLst/>
          </a:prstGeom>
          <a:solidFill>
            <a:srgbClr val="DEEBF7">
              <a:alpha val="63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venir Book" charset="0"/>
                <a:ea typeface="Avenir Book" charset="0"/>
                <a:cs typeface="Avenir Book" charset="0"/>
              </a:rPr>
              <a:t>If a woman has a Cesarean birth in the first labor, over 90% of ALL subsequent births will be </a:t>
            </a:r>
            <a:r>
              <a:rPr lang="en-US" sz="2400" dirty="0" smtClean="0">
                <a:latin typeface="Avenir Book" charset="0"/>
                <a:ea typeface="Avenir Book" charset="0"/>
                <a:cs typeface="Avenir Book" charset="0"/>
              </a:rPr>
              <a:t>Cesarean births</a:t>
            </a:r>
            <a:endParaRPr lang="en-US" sz="2400" dirty="0">
              <a:latin typeface="Avenir Book" charset="0"/>
              <a:ea typeface="Avenir Book" charset="0"/>
              <a:cs typeface="Avenir Book" charset="0"/>
            </a:endParaRPr>
          </a:p>
        </p:txBody>
      </p:sp>
      <p:sp>
        <p:nvSpPr>
          <p:cNvPr id="11" name="Rounded Rectangle 10"/>
          <p:cNvSpPr/>
          <p:nvPr/>
        </p:nvSpPr>
        <p:spPr bwMode="auto">
          <a:xfrm>
            <a:off x="757707" y="5329884"/>
            <a:ext cx="7886699" cy="899113"/>
          </a:xfrm>
          <a:prstGeom prst="roundRect">
            <a:avLst/>
          </a:prstGeom>
          <a:solidFill>
            <a:srgbClr val="DEEBF7">
              <a:alpha val="63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400" dirty="0">
                <a:latin typeface="Avenir Book" charset="0"/>
                <a:ea typeface="Avenir Book" charset="0"/>
                <a:cs typeface="Avenir Book" charset="0"/>
              </a:rPr>
              <a:t>If a woman has a vaginal birth in the first labor,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over </a:t>
            </a:r>
            <a:r>
              <a:rPr lang="en-US" sz="2400" dirty="0">
                <a:latin typeface="Avenir Book" charset="0"/>
                <a:ea typeface="Avenir Book" charset="0"/>
                <a:cs typeface="Avenir Book" charset="0"/>
              </a:rPr>
              <a:t>90% of ALL subsequent births will be </a:t>
            </a:r>
            <a:r>
              <a:rPr lang="en-US" sz="2400" dirty="0" smtClean="0">
                <a:latin typeface="Avenir Book" charset="0"/>
                <a:ea typeface="Avenir Book" charset="0"/>
                <a:cs typeface="Avenir Book" charset="0"/>
              </a:rPr>
              <a:t>vaginal births</a:t>
            </a:r>
            <a:endParaRPr lang="en-US" sz="2400" dirty="0">
              <a:latin typeface="Avenir Book" charset="0"/>
              <a:ea typeface="Avenir Book" charset="0"/>
              <a:cs typeface="Avenir Book" charset="0"/>
            </a:endParaRPr>
          </a:p>
        </p:txBody>
      </p:sp>
      <p:sp>
        <p:nvSpPr>
          <p:cNvPr id="12" name="TextBox 11"/>
          <p:cNvSpPr txBox="1"/>
          <p:nvPr/>
        </p:nvSpPr>
        <p:spPr>
          <a:xfrm>
            <a:off x="2486681" y="3085602"/>
            <a:ext cx="4006225" cy="954107"/>
          </a:xfrm>
          <a:prstGeom prst="rect">
            <a:avLst/>
          </a:prstGeom>
          <a:noFill/>
        </p:spPr>
        <p:txBody>
          <a:bodyPr wrap="none" rtlCol="0">
            <a:spAutoFit/>
          </a:bodyPr>
          <a:lstStyle/>
          <a:p>
            <a:pPr algn="ctr"/>
            <a:r>
              <a:rPr lang="en-US" sz="2800" b="1" spc="225" dirty="0">
                <a:solidFill>
                  <a:schemeClr val="bg1"/>
                </a:solidFill>
                <a:latin typeface="Avenir Book" charset="0"/>
                <a:ea typeface="Avenir Book" charset="0"/>
                <a:cs typeface="Avenir Book" charset="0"/>
              </a:rPr>
              <a:t>A classic example of </a:t>
            </a:r>
            <a:r>
              <a:rPr lang="en-US" sz="2800" b="1" spc="225" dirty="0" smtClean="0">
                <a:solidFill>
                  <a:schemeClr val="bg1"/>
                </a:solidFill>
                <a:latin typeface="Avenir Book" charset="0"/>
                <a:ea typeface="Avenir Book" charset="0"/>
                <a:cs typeface="Avenir Book" charset="0"/>
              </a:rPr>
              <a:t/>
            </a:r>
            <a:br>
              <a:rPr lang="en-US" sz="2800" b="1" spc="225" dirty="0" smtClean="0">
                <a:solidFill>
                  <a:schemeClr val="bg1"/>
                </a:solidFill>
                <a:latin typeface="Avenir Book" charset="0"/>
                <a:ea typeface="Avenir Book" charset="0"/>
                <a:cs typeface="Avenir Book" charset="0"/>
              </a:rPr>
            </a:br>
            <a:r>
              <a:rPr lang="en-US" sz="2800" b="1" spc="225" dirty="0" smtClean="0">
                <a:solidFill>
                  <a:schemeClr val="bg1"/>
                </a:solidFill>
                <a:latin typeface="Avenir Book" charset="0"/>
                <a:ea typeface="Avenir Book" charset="0"/>
                <a:cs typeface="Avenir Book" charset="0"/>
              </a:rPr>
              <a:t>path </a:t>
            </a:r>
            <a:r>
              <a:rPr lang="en-US" sz="2800" b="1" spc="225" dirty="0">
                <a:solidFill>
                  <a:schemeClr val="bg1"/>
                </a:solidFill>
                <a:latin typeface="Avenir Book" charset="0"/>
                <a:ea typeface="Avenir Book" charset="0"/>
                <a:cs typeface="Avenir Book" charset="0"/>
              </a:rPr>
              <a:t>dependency</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15</a:t>
            </a:fld>
            <a:endParaRPr lang="en-US" sz="1600" dirty="0">
              <a:solidFill>
                <a:srgbClr val="7C7C7C"/>
              </a:solidFill>
            </a:endParaRPr>
          </a:p>
        </p:txBody>
      </p:sp>
    </p:spTree>
    <p:extLst>
      <p:ext uri="{BB962C8B-B14F-4D97-AF65-F5344CB8AC3E}">
        <p14:creationId xmlns:p14="http://schemas.microsoft.com/office/powerpoint/2010/main" val="21499193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1645"/>
            <a:ext cx="9144000" cy="1450928"/>
          </a:xfrm>
          <a:solidFill>
            <a:srgbClr val="DEEBF7"/>
          </a:solidFill>
        </p:spPr>
        <p:txBody>
          <a:bodyPr>
            <a:normAutofit/>
          </a:bodyPr>
          <a:lstStyle/>
          <a:p>
            <a:pPr algn="ctr"/>
            <a:r>
              <a:rPr lang="en-US" sz="4000" b="0" dirty="0" smtClean="0">
                <a:latin typeface="Avenir Book"/>
                <a:cs typeface="Avenir Book"/>
              </a:rPr>
              <a:t>Why should we care about CS rates?</a:t>
            </a:r>
            <a:endParaRPr lang="en-US" sz="4000" b="0" dirty="0">
              <a:latin typeface="Avenir Book"/>
              <a:cs typeface="Avenir Book"/>
            </a:endParaRPr>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16</a:t>
            </a:fld>
            <a:endParaRPr lang="en-US" sz="1600" dirty="0">
              <a:solidFill>
                <a:srgbClr val="7C7C7C"/>
              </a:solidFill>
            </a:endParaRPr>
          </a:p>
        </p:txBody>
      </p:sp>
    </p:spTree>
    <p:extLst>
      <p:ext uri="{BB962C8B-B14F-4D97-AF65-F5344CB8AC3E}">
        <p14:creationId xmlns:p14="http://schemas.microsoft.com/office/powerpoint/2010/main" val="24534592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78" y="747889"/>
            <a:ext cx="7544487" cy="1194584"/>
          </a:xfrm>
          <a:solidFill>
            <a:srgbClr val="DEEBF7"/>
          </a:solidFill>
        </p:spPr>
        <p:txBody>
          <a:bodyPr>
            <a:normAutofit/>
          </a:bodyPr>
          <a:lstStyle/>
          <a:p>
            <a:r>
              <a:rPr lang="en-US" sz="3600" dirty="0" smtClean="0"/>
              <a:t>Why Should </a:t>
            </a:r>
            <a:r>
              <a:rPr lang="en-US" sz="3600" dirty="0"/>
              <a:t>W</a:t>
            </a:r>
            <a:r>
              <a:rPr lang="en-US" sz="3600" dirty="0" smtClean="0"/>
              <a:t>e </a:t>
            </a:r>
            <a:r>
              <a:rPr lang="en-US" sz="3600" dirty="0"/>
              <a:t>C</a:t>
            </a:r>
            <a:r>
              <a:rPr lang="en-US" sz="3600" dirty="0" smtClean="0"/>
              <a:t>are?</a:t>
            </a:r>
            <a:endParaRPr lang="en-US" sz="3600" dirty="0"/>
          </a:p>
        </p:txBody>
      </p:sp>
      <p:sp>
        <p:nvSpPr>
          <p:cNvPr id="3" name="Content Placeholder 2"/>
          <p:cNvSpPr>
            <a:spLocks noGrp="1"/>
          </p:cNvSpPr>
          <p:nvPr>
            <p:ph idx="1"/>
          </p:nvPr>
        </p:nvSpPr>
        <p:spPr>
          <a:xfrm>
            <a:off x="628650" y="2171700"/>
            <a:ext cx="7029450" cy="3594100"/>
          </a:xfrm>
        </p:spPr>
        <p:txBody>
          <a:bodyPr>
            <a:normAutofit/>
          </a:bodyPr>
          <a:lstStyle/>
          <a:p>
            <a:pPr marL="228600" indent="-228600"/>
            <a:r>
              <a:rPr lang="en-US" sz="2800" dirty="0" smtClean="0"/>
              <a:t> </a:t>
            </a:r>
            <a:r>
              <a:rPr lang="en-US" sz="2800" dirty="0"/>
              <a:t>R</a:t>
            </a:r>
            <a:r>
              <a:rPr lang="en-US" sz="2800" dirty="0" smtClean="0"/>
              <a:t>ise in total CS rate without maternal or neonatal benefit</a:t>
            </a:r>
          </a:p>
          <a:p>
            <a:pPr marL="571500" lvl="1" indent="-228600"/>
            <a:r>
              <a:rPr lang="en-US" sz="2400" dirty="0" smtClean="0"/>
              <a:t>6% in early 70’s</a:t>
            </a:r>
          </a:p>
          <a:p>
            <a:pPr marL="571500" lvl="1" indent="-228600"/>
            <a:r>
              <a:rPr lang="en-US" sz="2400" dirty="0" smtClean="0"/>
              <a:t>20% in mid 80’s</a:t>
            </a:r>
          </a:p>
          <a:p>
            <a:pPr marL="571500" lvl="1" indent="-228600"/>
            <a:r>
              <a:rPr lang="en-US" sz="2400" dirty="0" smtClean="0"/>
              <a:t>33% in 2010</a:t>
            </a:r>
          </a:p>
          <a:p>
            <a:pPr marL="571500" lvl="1" indent="-228600"/>
            <a:r>
              <a:rPr lang="en-US" sz="2400" dirty="0" smtClean="0"/>
              <a:t>Cerebral Palsy rates, </a:t>
            </a:r>
            <a:br>
              <a:rPr lang="en-US" sz="2400" dirty="0" smtClean="0"/>
            </a:br>
            <a:r>
              <a:rPr lang="en-US" sz="2400" dirty="0" smtClean="0"/>
              <a:t>neonatal seizure rates </a:t>
            </a:r>
            <a:br>
              <a:rPr lang="en-US" sz="2400" dirty="0" smtClean="0"/>
            </a:br>
            <a:r>
              <a:rPr lang="en-US" sz="2400" dirty="0" smtClean="0"/>
              <a:t>unchanged since 1980</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4844" y="3193175"/>
            <a:ext cx="3420421" cy="2572625"/>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17</a:t>
            </a:fld>
            <a:endParaRPr lang="en-US" sz="1600" dirty="0">
              <a:solidFill>
                <a:srgbClr val="7C7C7C"/>
              </a:solidFill>
            </a:endParaRPr>
          </a:p>
        </p:txBody>
      </p:sp>
    </p:spTree>
    <p:extLst>
      <p:ext uri="{BB962C8B-B14F-4D97-AF65-F5344CB8AC3E}">
        <p14:creationId xmlns:p14="http://schemas.microsoft.com/office/powerpoint/2010/main" val="31985042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6222" y="6287597"/>
            <a:ext cx="2154451" cy="461665"/>
          </a:xfrm>
          <a:prstGeom prst="rect">
            <a:avLst/>
          </a:prstGeom>
          <a:noFill/>
        </p:spPr>
        <p:txBody>
          <a:bodyPr wrap="square" rtlCol="0">
            <a:spAutoFit/>
          </a:bodyPr>
          <a:lstStyle/>
          <a:p>
            <a:pPr algn="r"/>
            <a:r>
              <a:rPr lang="en-US" sz="1200" dirty="0" err="1"/>
              <a:t>Osterman</a:t>
            </a:r>
            <a:r>
              <a:rPr lang="en-US" sz="1200" dirty="0"/>
              <a:t> M </a:t>
            </a:r>
            <a:r>
              <a:rPr lang="en-US" sz="1200" dirty="0" err="1"/>
              <a:t>etal</a:t>
            </a:r>
            <a:r>
              <a:rPr lang="en-US" sz="1200" dirty="0"/>
              <a:t>, NVSR </a:t>
            </a:r>
            <a:r>
              <a:rPr lang="en-US" sz="1200" dirty="0" err="1"/>
              <a:t>vol</a:t>
            </a:r>
            <a:r>
              <a:rPr lang="en-US" sz="1200" dirty="0"/>
              <a:t> 63, </a:t>
            </a:r>
            <a:r>
              <a:rPr lang="en-US" sz="1200" dirty="0" err="1"/>
              <a:t>num</a:t>
            </a:r>
            <a:r>
              <a:rPr lang="en-US" sz="1200" dirty="0"/>
              <a:t> 6, Nov 2014</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7475" y="662058"/>
            <a:ext cx="4849220" cy="6074654"/>
          </a:xfrm>
          <a:prstGeom prst="rect">
            <a:avLst/>
          </a:prstGeom>
        </p:spPr>
      </p:pic>
      <p:sp>
        <p:nvSpPr>
          <p:cNvPr id="8" name="TextBox 7"/>
          <p:cNvSpPr txBox="1"/>
          <p:nvPr/>
        </p:nvSpPr>
        <p:spPr>
          <a:xfrm>
            <a:off x="6634555" y="3327615"/>
            <a:ext cx="752229" cy="338554"/>
          </a:xfrm>
          <a:prstGeom prst="rect">
            <a:avLst/>
          </a:prstGeom>
          <a:noFill/>
        </p:spPr>
        <p:txBody>
          <a:bodyPr wrap="none" rtlCol="0">
            <a:spAutoFit/>
          </a:bodyPr>
          <a:lstStyle/>
          <a:p>
            <a:r>
              <a:rPr lang="en-US" sz="1600" dirty="0">
                <a:solidFill>
                  <a:srgbClr val="4361C3"/>
                </a:solidFill>
              </a:rPr>
              <a:t>(NTSV)</a:t>
            </a:r>
          </a:p>
        </p:txBody>
      </p:sp>
      <p:sp>
        <p:nvSpPr>
          <p:cNvPr id="7" name="TextBox 11"/>
          <p:cNvSpPr txBox="1">
            <a:spLocks noChangeArrowheads="1"/>
          </p:cNvSpPr>
          <p:nvPr/>
        </p:nvSpPr>
        <p:spPr bwMode="auto">
          <a:xfrm>
            <a:off x="786779" y="2559681"/>
            <a:ext cx="2573337" cy="1569660"/>
          </a:xfrm>
          <a:prstGeom prst="rect">
            <a:avLst/>
          </a:prstGeom>
          <a:solidFill>
            <a:srgbClr val="DEEBF7"/>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latin typeface="Avenir Book"/>
                <a:cs typeface="Avenir Book"/>
              </a:rPr>
              <a:t>In CA and the US, cesareans account for 1/3 of all births</a:t>
            </a:r>
            <a:endParaRPr lang="en-US" dirty="0">
              <a:latin typeface="Avenir Book"/>
              <a:cs typeface="Avenir Book"/>
            </a:endParaRPr>
          </a:p>
        </p:txBody>
      </p:sp>
      <p:sp>
        <p:nvSpPr>
          <p:cNvPr id="9" name="TextBox 8"/>
          <p:cNvSpPr txBox="1"/>
          <p:nvPr/>
        </p:nvSpPr>
        <p:spPr>
          <a:xfrm>
            <a:off x="786779" y="876652"/>
            <a:ext cx="2573337" cy="1200328"/>
          </a:xfrm>
          <a:prstGeom prst="rect">
            <a:avLst/>
          </a:prstGeom>
          <a:solidFill>
            <a:srgbClr val="DEEBF7"/>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2400" dirty="0" smtClean="0">
                <a:latin typeface="Avenir Book"/>
                <a:cs typeface="Avenir Book"/>
              </a:rPr>
              <a:t>50% rise in CS rates over a 10 year period</a:t>
            </a:r>
            <a:endParaRPr lang="en-US" sz="2400" dirty="0">
              <a:latin typeface="Avenir Book"/>
              <a:cs typeface="Avenir Book"/>
            </a:endParaRPr>
          </a:p>
        </p:txBody>
      </p:sp>
      <p:sp>
        <p:nvSpPr>
          <p:cNvPr id="3" name="TextBox 2"/>
          <p:cNvSpPr txBox="1"/>
          <p:nvPr/>
        </p:nvSpPr>
        <p:spPr>
          <a:xfrm>
            <a:off x="4346233" y="674617"/>
            <a:ext cx="3759480" cy="1200329"/>
          </a:xfrm>
          <a:prstGeom prst="rect">
            <a:avLst/>
          </a:prstGeom>
          <a:noFill/>
        </p:spPr>
        <p:txBody>
          <a:bodyPr wrap="square" rtlCol="0">
            <a:spAutoFit/>
          </a:bodyPr>
          <a:lstStyle/>
          <a:p>
            <a:pPr algn="ctr"/>
            <a:r>
              <a:rPr lang="en-US" dirty="0">
                <a:solidFill>
                  <a:schemeClr val="accent2">
                    <a:lumMod val="75000"/>
                  </a:schemeClr>
                </a:solidFill>
              </a:rPr>
              <a:t>NTSV &amp; Overall Cesarean Delivery Rates in the </a:t>
            </a:r>
            <a:br>
              <a:rPr lang="en-US" dirty="0">
                <a:solidFill>
                  <a:schemeClr val="accent2">
                    <a:lumMod val="75000"/>
                  </a:schemeClr>
                </a:solidFill>
              </a:rPr>
            </a:br>
            <a:r>
              <a:rPr lang="en-US" dirty="0">
                <a:solidFill>
                  <a:schemeClr val="accent2">
                    <a:lumMod val="75000"/>
                  </a:schemeClr>
                </a:solidFill>
              </a:rPr>
              <a:t>United States</a:t>
            </a:r>
          </a:p>
          <a:p>
            <a:pPr algn="ctr"/>
            <a:endParaRPr lang="en-US" dirty="0"/>
          </a:p>
        </p:txBody>
      </p:sp>
      <p:cxnSp>
        <p:nvCxnSpPr>
          <p:cNvPr id="4" name="Straight Arrow Connector 3"/>
          <p:cNvCxnSpPr>
            <a:stCxn id="9" idx="2"/>
            <a:endCxn id="7" idx="0"/>
          </p:cNvCxnSpPr>
          <p:nvPr/>
        </p:nvCxnSpPr>
        <p:spPr>
          <a:xfrm>
            <a:off x="2073448" y="2076980"/>
            <a:ext cx="0" cy="48270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a:spLocks noChangeArrowheads="1"/>
          </p:cNvSpPr>
          <p:nvPr/>
        </p:nvSpPr>
        <p:spPr bwMode="auto">
          <a:xfrm>
            <a:off x="786779" y="4549000"/>
            <a:ext cx="2573337" cy="1569660"/>
          </a:xfrm>
          <a:prstGeom prst="rect">
            <a:avLst/>
          </a:prstGeom>
          <a:solidFill>
            <a:srgbClr val="DEEBF7"/>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latin typeface="Avenir Book"/>
                <a:cs typeface="Avenir Book"/>
              </a:rPr>
              <a:t>Cesarean is the most common hospital surgery in the US!</a:t>
            </a:r>
            <a:endParaRPr lang="en-US" dirty="0">
              <a:latin typeface="Avenir Book"/>
              <a:cs typeface="Avenir Book"/>
            </a:endParaRPr>
          </a:p>
        </p:txBody>
      </p:sp>
      <p:cxnSp>
        <p:nvCxnSpPr>
          <p:cNvPr id="18" name="Straight Arrow Connector 17"/>
          <p:cNvCxnSpPr/>
          <p:nvPr/>
        </p:nvCxnSpPr>
        <p:spPr>
          <a:xfrm>
            <a:off x="2055629" y="4129341"/>
            <a:ext cx="0" cy="48270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6803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900" y="647701"/>
            <a:ext cx="6667500" cy="774699"/>
          </a:xfrm>
          <a:solidFill>
            <a:srgbClr val="DEEBF7"/>
          </a:solidFill>
        </p:spPr>
        <p:txBody>
          <a:bodyPr>
            <a:normAutofit/>
          </a:bodyPr>
          <a:lstStyle/>
          <a:p>
            <a:r>
              <a:rPr lang="en-US" dirty="0" smtClean="0"/>
              <a:t>Cesarean: Maternal Risks</a:t>
            </a:r>
            <a:endParaRPr lang="en-US" dirty="0"/>
          </a:p>
        </p:txBody>
      </p:sp>
      <p:sp>
        <p:nvSpPr>
          <p:cNvPr id="6" name="Text Placeholder 5"/>
          <p:cNvSpPr>
            <a:spLocks noGrp="1"/>
          </p:cNvSpPr>
          <p:nvPr>
            <p:ph type="body" idx="1"/>
          </p:nvPr>
        </p:nvSpPr>
        <p:spPr>
          <a:xfrm>
            <a:off x="4847630" y="1542838"/>
            <a:ext cx="3868340" cy="823912"/>
          </a:xfrm>
        </p:spPr>
        <p:txBody>
          <a:bodyPr>
            <a:noAutofit/>
          </a:bodyPr>
          <a:lstStyle/>
          <a:p>
            <a:pPr algn="ctr"/>
            <a:r>
              <a:rPr lang="en-US" sz="2800" dirty="0" smtClean="0">
                <a:solidFill>
                  <a:schemeClr val="accent1">
                    <a:lumMod val="75000"/>
                  </a:schemeClr>
                </a:solidFill>
              </a:rPr>
              <a:t>Long Term &amp; </a:t>
            </a:r>
            <a:br>
              <a:rPr lang="en-US" sz="2800" dirty="0" smtClean="0">
                <a:solidFill>
                  <a:schemeClr val="accent1">
                    <a:lumMod val="75000"/>
                  </a:schemeClr>
                </a:solidFill>
              </a:rPr>
            </a:br>
            <a:r>
              <a:rPr lang="en-US" sz="2800" dirty="0" smtClean="0">
                <a:solidFill>
                  <a:schemeClr val="accent1">
                    <a:lumMod val="75000"/>
                  </a:schemeClr>
                </a:solidFill>
              </a:rPr>
              <a:t>Subsequent Births</a:t>
            </a:r>
            <a:endParaRPr lang="en-US" sz="2800" dirty="0">
              <a:solidFill>
                <a:schemeClr val="accent1">
                  <a:lumMod val="75000"/>
                </a:schemeClr>
              </a:solidFill>
            </a:endParaRPr>
          </a:p>
        </p:txBody>
      </p:sp>
      <p:sp>
        <p:nvSpPr>
          <p:cNvPr id="7" name="Content Placeholder 6"/>
          <p:cNvSpPr>
            <a:spLocks noGrp="1"/>
          </p:cNvSpPr>
          <p:nvPr>
            <p:ph sz="half" idx="2"/>
          </p:nvPr>
        </p:nvSpPr>
        <p:spPr>
          <a:xfrm>
            <a:off x="5448300" y="2386805"/>
            <a:ext cx="3267670" cy="3684588"/>
          </a:xfrm>
        </p:spPr>
        <p:txBody>
          <a:bodyPr>
            <a:normAutofit/>
          </a:bodyPr>
          <a:lstStyle/>
          <a:p>
            <a:pPr marL="0" indent="0">
              <a:buNone/>
            </a:pPr>
            <a:r>
              <a:rPr lang="en-US" sz="2000" dirty="0" smtClean="0">
                <a:solidFill>
                  <a:schemeClr val="accent2"/>
                </a:solidFill>
              </a:rPr>
              <a:t>1/100 to 1/1000</a:t>
            </a:r>
          </a:p>
          <a:p>
            <a:pPr>
              <a:buFont typeface="Arial" charset="0"/>
              <a:buChar char="•"/>
            </a:pPr>
            <a:r>
              <a:rPr lang="en-US" sz="2000" dirty="0" smtClean="0"/>
              <a:t>Abnormal placentation (</a:t>
            </a:r>
            <a:r>
              <a:rPr lang="en-US" sz="2000" dirty="0" err="1" smtClean="0"/>
              <a:t>previas</a:t>
            </a:r>
            <a:r>
              <a:rPr lang="en-US" sz="2000" dirty="0" smtClean="0"/>
              <a:t> and </a:t>
            </a:r>
            <a:r>
              <a:rPr lang="en-US" sz="2000" dirty="0" err="1" smtClean="0"/>
              <a:t>accretas</a:t>
            </a:r>
            <a:r>
              <a:rPr lang="en-US" sz="2000" dirty="0" smtClean="0"/>
              <a:t>)</a:t>
            </a:r>
          </a:p>
          <a:p>
            <a:pPr>
              <a:buFont typeface="Arial" charset="0"/>
              <a:buChar char="•"/>
            </a:pPr>
            <a:r>
              <a:rPr lang="en-US" sz="2000" dirty="0" smtClean="0"/>
              <a:t>Uterine rupture</a:t>
            </a:r>
          </a:p>
          <a:p>
            <a:pPr>
              <a:buFont typeface="Arial" charset="0"/>
              <a:buChar char="•"/>
            </a:pPr>
            <a:r>
              <a:rPr lang="en-US" sz="2000" dirty="0" smtClean="0"/>
              <a:t>Surgical adhesions</a:t>
            </a:r>
          </a:p>
          <a:p>
            <a:pPr>
              <a:buFont typeface="Arial" charset="0"/>
              <a:buChar char="•"/>
            </a:pPr>
            <a:r>
              <a:rPr lang="en-US" sz="2000" dirty="0" smtClean="0"/>
              <a:t>Bladder surgical injury</a:t>
            </a:r>
          </a:p>
          <a:p>
            <a:pPr>
              <a:buFont typeface="Arial" charset="0"/>
              <a:buChar char="•"/>
            </a:pPr>
            <a:r>
              <a:rPr lang="en-US" sz="2000" dirty="0" smtClean="0"/>
              <a:t>Bowel surgical injury</a:t>
            </a:r>
          </a:p>
          <a:p>
            <a:pPr>
              <a:buFont typeface="Arial" charset="0"/>
              <a:buChar char="•"/>
            </a:pPr>
            <a:r>
              <a:rPr lang="en-US" sz="2000" dirty="0" smtClean="0"/>
              <a:t>Bowel obstruction</a:t>
            </a:r>
          </a:p>
        </p:txBody>
      </p:sp>
      <p:sp>
        <p:nvSpPr>
          <p:cNvPr id="8" name="Text Placeholder 7"/>
          <p:cNvSpPr>
            <a:spLocks noGrp="1"/>
          </p:cNvSpPr>
          <p:nvPr>
            <p:ph type="body" sz="quarter" idx="3"/>
          </p:nvPr>
        </p:nvSpPr>
        <p:spPr>
          <a:xfrm>
            <a:off x="719932" y="1517438"/>
            <a:ext cx="2073275" cy="495724"/>
          </a:xfrm>
        </p:spPr>
        <p:txBody>
          <a:bodyPr>
            <a:normAutofit lnSpcReduction="10000"/>
          </a:bodyPr>
          <a:lstStyle/>
          <a:p>
            <a:pPr algn="ctr"/>
            <a:r>
              <a:rPr lang="en-US" sz="2800" dirty="0" smtClean="0">
                <a:solidFill>
                  <a:schemeClr val="accent1">
                    <a:lumMod val="75000"/>
                  </a:schemeClr>
                </a:solidFill>
              </a:rPr>
              <a:t>Acute</a:t>
            </a:r>
            <a:endParaRPr lang="en-US" sz="2800" dirty="0">
              <a:solidFill>
                <a:schemeClr val="accent1">
                  <a:lumMod val="75000"/>
                </a:schemeClr>
              </a:solidFill>
            </a:endParaRPr>
          </a:p>
        </p:txBody>
      </p:sp>
      <p:sp>
        <p:nvSpPr>
          <p:cNvPr id="9" name="Content Placeholder 8"/>
          <p:cNvSpPr>
            <a:spLocks noGrp="1"/>
          </p:cNvSpPr>
          <p:nvPr>
            <p:ph sz="quarter" idx="4"/>
          </p:nvPr>
        </p:nvSpPr>
        <p:spPr>
          <a:xfrm>
            <a:off x="480031" y="1888544"/>
            <a:ext cx="3673475" cy="4521993"/>
          </a:xfrm>
        </p:spPr>
        <p:txBody>
          <a:bodyPr>
            <a:noAutofit/>
          </a:bodyPr>
          <a:lstStyle/>
          <a:p>
            <a:pPr marL="0" indent="0">
              <a:spcBef>
                <a:spcPts val="400"/>
              </a:spcBef>
              <a:buNone/>
            </a:pPr>
            <a:r>
              <a:rPr lang="en-US" sz="2000" dirty="0" smtClean="0"/>
              <a:t>Common:</a:t>
            </a:r>
          </a:p>
          <a:p>
            <a:pPr>
              <a:spcBef>
                <a:spcPts val="400"/>
              </a:spcBef>
              <a:buFont typeface="Arial" charset="0"/>
              <a:buChar char="•"/>
            </a:pPr>
            <a:r>
              <a:rPr lang="en-US" sz="2000" dirty="0" smtClean="0"/>
              <a:t>Longer hospital stay</a:t>
            </a:r>
          </a:p>
          <a:p>
            <a:pPr>
              <a:spcBef>
                <a:spcPts val="400"/>
              </a:spcBef>
              <a:buFont typeface="Arial" charset="0"/>
              <a:buChar char="•"/>
            </a:pPr>
            <a:r>
              <a:rPr lang="en-US" sz="2000" dirty="0" smtClean="0"/>
              <a:t>Increased pain and fatigue</a:t>
            </a:r>
          </a:p>
          <a:p>
            <a:pPr>
              <a:spcBef>
                <a:spcPts val="400"/>
              </a:spcBef>
              <a:buFont typeface="Arial" charset="0"/>
              <a:buChar char="•"/>
            </a:pPr>
            <a:r>
              <a:rPr lang="en-US" sz="2000" dirty="0" smtClean="0"/>
              <a:t>Postpartum hemorrhage (transfusions ~2%)</a:t>
            </a:r>
          </a:p>
          <a:p>
            <a:pPr>
              <a:spcBef>
                <a:spcPts val="400"/>
              </a:spcBef>
              <a:buFont typeface="Arial" charset="0"/>
              <a:buChar char="•"/>
            </a:pPr>
            <a:r>
              <a:rPr lang="en-US" sz="2000" dirty="0" smtClean="0"/>
              <a:t>Slower return to normal activity and productivity</a:t>
            </a:r>
          </a:p>
          <a:p>
            <a:pPr>
              <a:spcBef>
                <a:spcPts val="400"/>
              </a:spcBef>
              <a:spcAft>
                <a:spcPts val="1200"/>
              </a:spcAft>
              <a:buFont typeface="Arial" charset="0"/>
              <a:buChar char="•"/>
            </a:pPr>
            <a:r>
              <a:rPr lang="en-US" sz="2000" dirty="0" smtClean="0"/>
              <a:t>Delayed or difficult breastfeeding</a:t>
            </a:r>
          </a:p>
          <a:p>
            <a:pPr marL="0" indent="0">
              <a:spcBef>
                <a:spcPts val="400"/>
              </a:spcBef>
              <a:buNone/>
            </a:pPr>
            <a:r>
              <a:rPr lang="en-US" sz="2000" dirty="0" smtClean="0">
                <a:solidFill>
                  <a:schemeClr val="accent2"/>
                </a:solidFill>
              </a:rPr>
              <a:t>1/100 to 1/1000</a:t>
            </a:r>
          </a:p>
          <a:p>
            <a:pPr>
              <a:spcBef>
                <a:spcPts val="400"/>
              </a:spcBef>
              <a:buFont typeface="Arial" charset="0"/>
              <a:buChar char="•"/>
            </a:pPr>
            <a:r>
              <a:rPr lang="en-US" sz="2000" dirty="0" smtClean="0"/>
              <a:t>Anesthesia complications</a:t>
            </a:r>
          </a:p>
          <a:p>
            <a:pPr>
              <a:spcBef>
                <a:spcPts val="400"/>
              </a:spcBef>
              <a:buFont typeface="Arial" charset="0"/>
              <a:buChar char="•"/>
            </a:pPr>
            <a:r>
              <a:rPr lang="en-US" sz="2000" dirty="0" smtClean="0"/>
              <a:t>Wound infection</a:t>
            </a:r>
          </a:p>
          <a:p>
            <a:pPr>
              <a:spcBef>
                <a:spcPts val="400"/>
              </a:spcBef>
              <a:buFont typeface="Arial" charset="0"/>
              <a:buChar char="•"/>
            </a:pPr>
            <a:r>
              <a:rPr lang="en-US" sz="2000" dirty="0" smtClean="0"/>
              <a:t>Deep vein thrombosis</a:t>
            </a:r>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19</a:t>
            </a:fld>
            <a:endParaRPr lang="en-US" sz="1600" dirty="0">
              <a:solidFill>
                <a:srgbClr val="7C7C7C"/>
              </a:solidFill>
            </a:endParaRPr>
          </a:p>
        </p:txBody>
      </p:sp>
      <p:pic>
        <p:nvPicPr>
          <p:cNvPr id="10" name="Picture 9"/>
          <p:cNvPicPr>
            <a:picLocks noChangeAspect="1"/>
          </p:cNvPicPr>
          <p:nvPr/>
        </p:nvPicPr>
        <p:blipFill>
          <a:blip r:embed="rId3"/>
          <a:stretch>
            <a:fillRect/>
          </a:stretch>
        </p:blipFill>
        <p:spPr>
          <a:xfrm>
            <a:off x="2937773" y="1786944"/>
            <a:ext cx="3077953" cy="3077953"/>
          </a:xfrm>
          <a:prstGeom prst="rect">
            <a:avLst/>
          </a:prstGeom>
        </p:spPr>
      </p:pic>
      <p:sp>
        <p:nvSpPr>
          <p:cNvPr id="5" name="TextBox 4"/>
          <p:cNvSpPr txBox="1"/>
          <p:nvPr/>
        </p:nvSpPr>
        <p:spPr>
          <a:xfrm>
            <a:off x="3858441" y="5432087"/>
            <a:ext cx="5190309" cy="830997"/>
          </a:xfrm>
          <a:prstGeom prst="rect">
            <a:avLst/>
          </a:prstGeom>
          <a:noFill/>
        </p:spPr>
        <p:txBody>
          <a:bodyPr wrap="square" rtlCol="0">
            <a:spAutoFit/>
          </a:bodyPr>
          <a:lstStyle/>
          <a:p>
            <a:pPr algn="ctr"/>
            <a:r>
              <a:rPr lang="en-US" sz="2400" i="1" dirty="0" smtClean="0">
                <a:latin typeface="Avenir Book" charset="0"/>
                <a:ea typeface="Avenir Book" charset="0"/>
                <a:cs typeface="Avenir Book" charset="0"/>
              </a:rPr>
              <a:t>We perform over 160,000 Cesareans every year in California</a:t>
            </a:r>
            <a:endParaRPr lang="en-US" sz="2400" i="1" dirty="0">
              <a:latin typeface="Avenir Book" charset="0"/>
              <a:ea typeface="Avenir Book" charset="0"/>
              <a:cs typeface="Avenir Book" charset="0"/>
            </a:endParaRPr>
          </a:p>
        </p:txBody>
      </p:sp>
    </p:spTree>
    <p:extLst>
      <p:ext uri="{BB962C8B-B14F-4D97-AF65-F5344CB8AC3E}">
        <p14:creationId xmlns:p14="http://schemas.microsoft.com/office/powerpoint/2010/main" val="1698285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254000"/>
            <a:ext cx="5829300" cy="914400"/>
          </a:xfrm>
          <a:noFill/>
        </p:spPr>
        <p:txBody>
          <a:bodyPr/>
          <a:lstStyle/>
          <a:p>
            <a:pPr algn="ctr"/>
            <a:r>
              <a:rPr lang="en-US" b="1" dirty="0" smtClean="0">
                <a:solidFill>
                  <a:srgbClr val="008000"/>
                </a:solidFill>
              </a:rPr>
              <a:t>Instructions:</a:t>
            </a:r>
            <a:endParaRPr lang="en-US" b="1" dirty="0">
              <a:solidFill>
                <a:srgbClr val="008000"/>
              </a:solidFill>
            </a:endParaRPr>
          </a:p>
        </p:txBody>
      </p:sp>
      <p:sp>
        <p:nvSpPr>
          <p:cNvPr id="3" name="Content Placeholder 2"/>
          <p:cNvSpPr>
            <a:spLocks noGrp="1"/>
          </p:cNvSpPr>
          <p:nvPr>
            <p:ph idx="1"/>
          </p:nvPr>
        </p:nvSpPr>
        <p:spPr>
          <a:xfrm>
            <a:off x="1371600" y="1168401"/>
            <a:ext cx="6172200" cy="5321300"/>
          </a:xfrm>
        </p:spPr>
        <p:txBody>
          <a:bodyPr>
            <a:normAutofit lnSpcReduction="10000"/>
          </a:bodyPr>
          <a:lstStyle/>
          <a:p>
            <a:r>
              <a:rPr lang="en-US" sz="2400" dirty="0"/>
              <a:t>Please use the CMQCC template for any slide you use from the slide deck</a:t>
            </a:r>
          </a:p>
          <a:p>
            <a:r>
              <a:rPr lang="en-US" sz="2400" dirty="0"/>
              <a:t>Please do not use the CMQCC logo if you modify a slide – feel free to use your own logo in these situations</a:t>
            </a:r>
          </a:p>
          <a:p>
            <a:r>
              <a:rPr lang="en-US" sz="2400" dirty="0" smtClean="0"/>
              <a:t>There may be slides </a:t>
            </a:r>
            <a:r>
              <a:rPr lang="en-US" sz="2400" dirty="0"/>
              <a:t>with copyright material that we do not yet have copyright permission to </a:t>
            </a:r>
            <a:r>
              <a:rPr lang="en-US" sz="2400" dirty="0" smtClean="0"/>
              <a:t>use &amp; </a:t>
            </a:r>
            <a:r>
              <a:rPr lang="en-US" sz="2400" dirty="0"/>
              <a:t>should not be shared with others </a:t>
            </a:r>
            <a:r>
              <a:rPr lang="en-US" sz="2400" dirty="0" smtClean="0"/>
              <a:t>(these </a:t>
            </a:r>
            <a:r>
              <a:rPr lang="en-US" sz="2400" dirty="0"/>
              <a:t>slides </a:t>
            </a:r>
            <a:r>
              <a:rPr lang="en-US" sz="2400" dirty="0" smtClean="0"/>
              <a:t>would be marked</a:t>
            </a:r>
            <a:r>
              <a:rPr lang="en-US" sz="2400" dirty="0"/>
              <a:t>)</a:t>
            </a:r>
          </a:p>
          <a:p>
            <a:r>
              <a:rPr lang="en-US" sz="2400" dirty="0"/>
              <a:t>If you add slides to the slide set please do not use the </a:t>
            </a:r>
            <a:r>
              <a:rPr lang="en-US" sz="2400" dirty="0" smtClean="0"/>
              <a:t>CMQCC </a:t>
            </a:r>
            <a:r>
              <a:rPr lang="en-US" sz="2400" dirty="0"/>
              <a:t>logo</a:t>
            </a:r>
          </a:p>
          <a:p>
            <a:r>
              <a:rPr lang="en-US" sz="2400" dirty="0"/>
              <a:t>Please provide us feedback and recommendations for improving the slide set</a:t>
            </a:r>
          </a:p>
        </p:txBody>
      </p:sp>
      <p:sp>
        <p:nvSpPr>
          <p:cNvPr id="5" name="TextBox 4"/>
          <p:cNvSpPr txBox="1"/>
          <p:nvPr/>
        </p:nvSpPr>
        <p:spPr>
          <a:xfrm>
            <a:off x="7588083" y="6305034"/>
            <a:ext cx="301660"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174055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20</a:t>
            </a:fld>
            <a:endParaRPr lang="en-US" sz="1600" dirty="0">
              <a:solidFill>
                <a:srgbClr val="7C7C7C"/>
              </a:solidFill>
            </a:endParaRPr>
          </a:p>
        </p:txBody>
      </p:sp>
      <p:sp>
        <p:nvSpPr>
          <p:cNvPr id="6" name="Oval 5"/>
          <p:cNvSpPr/>
          <p:nvPr/>
        </p:nvSpPr>
        <p:spPr>
          <a:xfrm>
            <a:off x="4025900" y="2616200"/>
            <a:ext cx="4257322" cy="348414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smtClean="0">
                <a:solidFill>
                  <a:schemeClr val="accent1"/>
                </a:solidFill>
              </a:rPr>
              <a:t>LONGER TERM </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Post traumatic stress disorder (PTSD)</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Postpartum anxiety and depression</a:t>
            </a:r>
          </a:p>
        </p:txBody>
      </p:sp>
      <p:sp>
        <p:nvSpPr>
          <p:cNvPr id="2" name="Oval 1"/>
          <p:cNvSpPr/>
          <p:nvPr/>
        </p:nvSpPr>
        <p:spPr>
          <a:xfrm>
            <a:off x="635000" y="2616200"/>
            <a:ext cx="3746500" cy="3441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smtClean="0">
                <a:solidFill>
                  <a:schemeClr val="accent1"/>
                </a:solidFill>
              </a:rPr>
              <a:t>ACUTE</a:t>
            </a:r>
            <a:endParaRPr lang="en-US" sz="3200" dirty="0" smtClean="0"/>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Delayed and/or ineffective bonding with neonate</a:t>
            </a:r>
          </a:p>
          <a:p>
            <a:pPr marL="177800" indent="-177800">
              <a:buFont typeface="Arial" charset="0"/>
              <a:buChar char="•"/>
            </a:pPr>
            <a:r>
              <a:rPr lang="en-US" sz="2400" dirty="0" smtClean="0">
                <a:solidFill>
                  <a:schemeClr val="bg2">
                    <a:lumMod val="50000"/>
                  </a:schemeClr>
                </a:solidFill>
                <a:latin typeface="Avenir Book" charset="0"/>
                <a:ea typeface="Avenir Book" charset="0"/>
                <a:cs typeface="Avenir Book" charset="0"/>
              </a:rPr>
              <a:t>Maternal anxiety</a:t>
            </a:r>
            <a:endParaRPr lang="en-US" sz="2400" dirty="0">
              <a:solidFill>
                <a:schemeClr val="bg2">
                  <a:lumMod val="50000"/>
                </a:schemeClr>
              </a:solidFill>
              <a:latin typeface="Avenir Book" charset="0"/>
              <a:ea typeface="Avenir Book" charset="0"/>
              <a:cs typeface="Avenir Book" charset="0"/>
            </a:endParaRPr>
          </a:p>
        </p:txBody>
      </p:sp>
      <p:sp>
        <p:nvSpPr>
          <p:cNvPr id="8" name="Title 1"/>
          <p:cNvSpPr txBox="1">
            <a:spLocks/>
          </p:cNvSpPr>
          <p:nvPr/>
        </p:nvSpPr>
        <p:spPr>
          <a:xfrm>
            <a:off x="1270000" y="647701"/>
            <a:ext cx="6667500" cy="1409699"/>
          </a:xfrm>
          <a:prstGeom prst="rect">
            <a:avLst/>
          </a:prstGeom>
          <a:solidFill>
            <a:srgbClr val="DEEBF7"/>
          </a:solidFill>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3300" kern="1200">
                <a:solidFill>
                  <a:schemeClr val="tx1"/>
                </a:solidFill>
                <a:latin typeface="Avenir Book" charset="0"/>
                <a:ea typeface="Avenir Book" charset="0"/>
                <a:cs typeface="Avenir Book" charset="0"/>
              </a:defRPr>
            </a:lvl1pPr>
          </a:lstStyle>
          <a:p>
            <a:r>
              <a:rPr lang="en-US" dirty="0" smtClean="0"/>
              <a:t>Maternal Psychological Risks</a:t>
            </a:r>
            <a:endParaRPr lang="en-US" dirty="0"/>
          </a:p>
        </p:txBody>
      </p:sp>
    </p:spTree>
    <p:extLst>
      <p:ext uri="{BB962C8B-B14F-4D97-AF65-F5344CB8AC3E}">
        <p14:creationId xmlns:p14="http://schemas.microsoft.com/office/powerpoint/2010/main" val="1211005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402" y="1765300"/>
            <a:ext cx="4368800" cy="4445000"/>
          </a:xfrm>
        </p:spPr>
        <p:txBody>
          <a:bodyPr>
            <a:normAutofit fontScale="92500" lnSpcReduction="10000"/>
          </a:bodyPr>
          <a:lstStyle/>
          <a:p>
            <a:pPr marL="228600" indent="-228600">
              <a:lnSpc>
                <a:spcPct val="120000"/>
              </a:lnSpc>
            </a:pPr>
            <a:r>
              <a:rPr lang="en-US" sz="2800" dirty="0" smtClean="0"/>
              <a:t>Increased neonatal morbidity</a:t>
            </a:r>
          </a:p>
          <a:p>
            <a:pPr marL="571500" lvl="1" indent="-228600">
              <a:lnSpc>
                <a:spcPct val="120000"/>
              </a:lnSpc>
            </a:pPr>
            <a:r>
              <a:rPr lang="en-US" sz="2400" dirty="0" smtClean="0"/>
              <a:t>Impaired neonatal respiratory function</a:t>
            </a:r>
          </a:p>
          <a:p>
            <a:pPr marL="571500" lvl="1" indent="-228600">
              <a:lnSpc>
                <a:spcPct val="120000"/>
              </a:lnSpc>
            </a:pPr>
            <a:r>
              <a:rPr lang="en-US" sz="2400" dirty="0" smtClean="0"/>
              <a:t>Increased NICU admissions</a:t>
            </a:r>
          </a:p>
          <a:p>
            <a:pPr marL="571500" lvl="1" indent="-228600">
              <a:lnSpc>
                <a:spcPct val="120000"/>
              </a:lnSpc>
            </a:pPr>
            <a:r>
              <a:rPr lang="en-US" sz="2400" dirty="0" smtClean="0"/>
              <a:t>Affects maternal-newborn interactions including breastfeeding</a:t>
            </a:r>
          </a:p>
          <a:p>
            <a:pPr marL="571500" lvl="1" indent="-228600">
              <a:lnSpc>
                <a:spcPct val="120000"/>
              </a:lnSpc>
            </a:pPr>
            <a:r>
              <a:rPr lang="en-US" sz="2400" dirty="0" smtClean="0"/>
              <a:t>No reduction in cerebral palsy rates </a:t>
            </a:r>
          </a:p>
          <a:p>
            <a:pPr marL="342900" lvl="1" indent="0">
              <a:lnSpc>
                <a:spcPct val="120000"/>
              </a:lnSpc>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7902" y="2597434"/>
            <a:ext cx="3668887" cy="2444466"/>
          </a:xfrm>
          <a:prstGeom prst="rect">
            <a:avLst/>
          </a:prstGeom>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21</a:t>
            </a:fld>
            <a:endParaRPr lang="en-US" sz="1600" dirty="0">
              <a:solidFill>
                <a:srgbClr val="7C7C7C"/>
              </a:solidFill>
            </a:endParaRPr>
          </a:p>
        </p:txBody>
      </p:sp>
      <p:sp>
        <p:nvSpPr>
          <p:cNvPr id="7" name="Title 1"/>
          <p:cNvSpPr>
            <a:spLocks noGrp="1"/>
          </p:cNvSpPr>
          <p:nvPr>
            <p:ph type="title"/>
          </p:nvPr>
        </p:nvSpPr>
        <p:spPr>
          <a:xfrm>
            <a:off x="1447800" y="647701"/>
            <a:ext cx="6667500" cy="774699"/>
          </a:xfrm>
          <a:solidFill>
            <a:srgbClr val="DEEBF7"/>
          </a:solidFill>
        </p:spPr>
        <p:txBody>
          <a:bodyPr>
            <a:normAutofit/>
          </a:bodyPr>
          <a:lstStyle/>
          <a:p>
            <a:r>
              <a:rPr lang="en-US" dirty="0" smtClean="0"/>
              <a:t>Cesarean: Neonatal Risks</a:t>
            </a:r>
            <a:endParaRPr lang="en-US" dirty="0"/>
          </a:p>
        </p:txBody>
      </p:sp>
    </p:spTree>
    <p:extLst>
      <p:ext uri="{BB962C8B-B14F-4D97-AF65-F5344CB8AC3E}">
        <p14:creationId xmlns:p14="http://schemas.microsoft.com/office/powerpoint/2010/main" val="83956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48463352_Dou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5" y="1719263"/>
            <a:ext cx="7153275" cy="4770437"/>
          </a:xfrm>
          <a:prstGeom prst="rect">
            <a:avLst/>
          </a:prstGeom>
          <a:ln>
            <a:noFill/>
          </a:ln>
          <a:effectLst>
            <a:outerShdw blurRad="292100" dist="139700" dir="2700000" algn="tl" rotWithShape="0">
              <a:srgbClr val="333333">
                <a:alpha val="65000"/>
              </a:srgbClr>
            </a:outerShdw>
          </a:effectLst>
        </p:spPr>
      </p:pic>
      <p:pic>
        <p:nvPicPr>
          <p:cNvPr id="4" name="Picture 3" descr="Screen Shot 2016-03-15 at 1.46.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25" y="1512888"/>
            <a:ext cx="7153275" cy="1355725"/>
          </a:xfrm>
          <a:prstGeom prst="rect">
            <a:avLst/>
          </a:prstGeom>
          <a:ln>
            <a:noFill/>
          </a:ln>
          <a:effectLst>
            <a:outerShdw blurRad="292100" dist="139700" dir="2700000" algn="tl" rotWithShape="0">
              <a:srgbClr val="333333">
                <a:alpha val="65000"/>
              </a:srgbClr>
            </a:outerShdw>
          </a:effectLst>
        </p:spPr>
      </p:pic>
      <p:sp>
        <p:nvSpPr>
          <p:cNvPr id="36867" name="TextBox 2"/>
          <p:cNvSpPr txBox="1">
            <a:spLocks noChangeArrowheads="1"/>
          </p:cNvSpPr>
          <p:nvPr/>
        </p:nvSpPr>
        <p:spPr bwMode="auto">
          <a:xfrm>
            <a:off x="438488" y="533400"/>
            <a:ext cx="84007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latin typeface="Avenir Book"/>
                <a:cs typeface="Avenir Book"/>
              </a:rPr>
              <a:t>The Cost… Another Important </a:t>
            </a:r>
            <a:r>
              <a:rPr lang="en-US" sz="2800" dirty="0" smtClean="0">
                <a:latin typeface="Avenir Book"/>
                <a:cs typeface="Avenir Book"/>
              </a:rPr>
              <a:t>Reason to Reduce Unnecessary CS</a:t>
            </a:r>
            <a:endParaRPr lang="en-US" sz="2800" dirty="0">
              <a:latin typeface="Avenir Book"/>
              <a:cs typeface="Avenir Book"/>
            </a:endParaRPr>
          </a:p>
        </p:txBody>
      </p:sp>
    </p:spTree>
    <p:extLst>
      <p:ext uri="{BB962C8B-B14F-4D97-AF65-F5344CB8AC3E}">
        <p14:creationId xmlns:p14="http://schemas.microsoft.com/office/powerpoint/2010/main" val="15627246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755745"/>
            <a:ext cx="7416800" cy="882555"/>
          </a:xfrm>
          <a:solidFill>
            <a:srgbClr val="DEEBF7"/>
          </a:solidFill>
        </p:spPr>
        <p:txBody>
          <a:bodyPr>
            <a:normAutofit/>
          </a:bodyPr>
          <a:lstStyle/>
          <a:p>
            <a:r>
              <a:rPr lang="en-US" sz="3200" dirty="0" smtClean="0"/>
              <a:t>Summary of Issues</a:t>
            </a:r>
            <a:endParaRPr lang="en-US" sz="3200" dirty="0"/>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23</a:t>
            </a:fld>
            <a:endParaRPr lang="en-US" sz="1600" dirty="0">
              <a:solidFill>
                <a:srgbClr val="7C7C7C"/>
              </a:solidFill>
            </a:endParaRPr>
          </a:p>
        </p:txBody>
      </p:sp>
      <p:sp>
        <p:nvSpPr>
          <p:cNvPr id="4" name="Content Placeholder 2"/>
          <p:cNvSpPr>
            <a:spLocks noGrp="1"/>
          </p:cNvSpPr>
          <p:nvPr>
            <p:ph idx="1"/>
          </p:nvPr>
        </p:nvSpPr>
        <p:spPr>
          <a:xfrm>
            <a:off x="508000" y="1777999"/>
            <a:ext cx="8115300" cy="3123008"/>
          </a:xfrm>
        </p:spPr>
        <p:txBody>
          <a:bodyPr>
            <a:noAutofit/>
          </a:bodyPr>
          <a:lstStyle/>
          <a:p>
            <a:pPr marL="292100" indent="-292100">
              <a:lnSpc>
                <a:spcPct val="110000"/>
              </a:lnSpc>
              <a:defRPr/>
            </a:pPr>
            <a:r>
              <a:rPr lang="en-US" sz="2200" dirty="0" smtClean="0"/>
              <a:t>Extreme variation among hospitals</a:t>
            </a:r>
          </a:p>
          <a:p>
            <a:pPr marL="292100" indent="-292100">
              <a:lnSpc>
                <a:spcPct val="110000"/>
              </a:lnSpc>
              <a:defRPr/>
            </a:pPr>
            <a:r>
              <a:rPr lang="en-US" sz="2200" dirty="0" smtClean="0"/>
              <a:t>Rapid rise of rates without neonatal or maternal benefits (indeed can have complications)</a:t>
            </a:r>
          </a:p>
          <a:p>
            <a:pPr marL="292100" indent="-292100">
              <a:lnSpc>
                <a:spcPct val="110000"/>
              </a:lnSpc>
              <a:defRPr/>
            </a:pPr>
            <a:r>
              <a:rPr lang="en-US" sz="2200" dirty="0" smtClean="0"/>
              <a:t>Significant consequences for future pregnancies</a:t>
            </a:r>
          </a:p>
          <a:p>
            <a:pPr marL="292100" indent="-292100">
              <a:lnSpc>
                <a:spcPct val="110000"/>
              </a:lnSpc>
              <a:defRPr/>
            </a:pPr>
            <a:r>
              <a:rPr lang="en-US" sz="2200" dirty="0" smtClean="0"/>
              <a:t>Monetary cost, combined with the human cost of unnecessary cesarean, undermines the ongoing nationwide effort to provide high value maternity care for all women </a:t>
            </a:r>
            <a:endParaRPr lang="en-US" sz="2200" dirty="0">
              <a:ea typeface="ＭＳ Ｐゴシック" pitchFamily="26" charset="-128"/>
            </a:endParaRPr>
          </a:p>
        </p:txBody>
      </p:sp>
      <p:sp>
        <p:nvSpPr>
          <p:cNvPr id="6" name="TextBox 5"/>
          <p:cNvSpPr txBox="1"/>
          <p:nvPr/>
        </p:nvSpPr>
        <p:spPr>
          <a:xfrm>
            <a:off x="395110" y="4901007"/>
            <a:ext cx="8391525" cy="1815882"/>
          </a:xfrm>
          <a:prstGeom prst="rect">
            <a:avLst/>
          </a:prstGeom>
          <a:solidFill>
            <a:schemeClr val="accent4">
              <a:lumMod val="20000"/>
              <a:lumOff val="80000"/>
            </a:schemeClr>
          </a:solidFill>
        </p:spPr>
        <p:txBody>
          <a:bodyPr wrap="square" rtlCol="0">
            <a:spAutoFit/>
          </a:bodyPr>
          <a:lstStyle/>
          <a:p>
            <a:pPr algn="ctr"/>
            <a:r>
              <a:rPr lang="en-US" sz="2800" i="1" dirty="0" smtClean="0">
                <a:solidFill>
                  <a:schemeClr val="accent1">
                    <a:lumMod val="75000"/>
                  </a:schemeClr>
                </a:solidFill>
                <a:latin typeface="Avenir Book" charset="0"/>
                <a:ea typeface="Avenir Book" charset="0"/>
                <a:cs typeface="Avenir Book" charset="0"/>
              </a:rPr>
              <a:t>But, cesarean births are also life-saving and they have an absolute role in Obstetrics—</a:t>
            </a:r>
            <a:br>
              <a:rPr lang="en-US" sz="2800" i="1" dirty="0" smtClean="0">
                <a:solidFill>
                  <a:schemeClr val="accent1">
                    <a:lumMod val="75000"/>
                  </a:schemeClr>
                </a:solidFill>
                <a:latin typeface="Avenir Book" charset="0"/>
                <a:ea typeface="Avenir Book" charset="0"/>
                <a:cs typeface="Avenir Book" charset="0"/>
              </a:rPr>
            </a:br>
            <a:r>
              <a:rPr lang="en-US" sz="2800" i="1" dirty="0" smtClean="0">
                <a:solidFill>
                  <a:schemeClr val="accent1">
                    <a:lumMod val="75000"/>
                  </a:schemeClr>
                </a:solidFill>
                <a:latin typeface="Avenir Book" charset="0"/>
                <a:ea typeface="Avenir Book" charset="0"/>
                <a:cs typeface="Avenir Book" charset="0"/>
              </a:rPr>
              <a:t>making the message to patients: </a:t>
            </a:r>
            <a:br>
              <a:rPr lang="en-US" sz="2800" i="1" dirty="0" smtClean="0">
                <a:solidFill>
                  <a:schemeClr val="accent1">
                    <a:lumMod val="75000"/>
                  </a:schemeClr>
                </a:solidFill>
                <a:latin typeface="Avenir Book" charset="0"/>
                <a:ea typeface="Avenir Book" charset="0"/>
                <a:cs typeface="Avenir Book" charset="0"/>
              </a:rPr>
            </a:br>
            <a:r>
              <a:rPr lang="en-US" sz="2800" i="1" dirty="0" smtClean="0">
                <a:solidFill>
                  <a:schemeClr val="accent1">
                    <a:lumMod val="75000"/>
                  </a:schemeClr>
                </a:solidFill>
                <a:latin typeface="Avenir Book" charset="0"/>
                <a:ea typeface="Avenir Book" charset="0"/>
                <a:cs typeface="Avenir Book" charset="0"/>
              </a:rPr>
              <a:t>“They shouldn’t be taken lightly”</a:t>
            </a:r>
            <a:endParaRPr lang="en-US" sz="2800" i="1"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4624873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0198" y="2960943"/>
            <a:ext cx="3306632" cy="2243200"/>
          </a:xfrm>
          <a:prstGeom prst="rect">
            <a:avLst/>
          </a:prstGeom>
          <a:ln>
            <a:solidFill>
              <a:srgbClr val="000000"/>
            </a:solidFill>
          </a:ln>
        </p:spPr>
      </p:pic>
      <p:sp>
        <p:nvSpPr>
          <p:cNvPr id="9"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24</a:t>
            </a:fld>
            <a:endParaRPr lang="en-US" sz="1600" dirty="0">
              <a:solidFill>
                <a:srgbClr val="7C7C7C"/>
              </a:solidFill>
            </a:endParaRPr>
          </a:p>
        </p:txBody>
      </p:sp>
      <p:sp>
        <p:nvSpPr>
          <p:cNvPr id="4" name="TextBox 3"/>
          <p:cNvSpPr txBox="1"/>
          <p:nvPr/>
        </p:nvSpPr>
        <p:spPr>
          <a:xfrm>
            <a:off x="384877" y="1820436"/>
            <a:ext cx="4885321" cy="4832092"/>
          </a:xfrm>
          <a:prstGeom prst="rect">
            <a:avLst/>
          </a:prstGeom>
          <a:noFill/>
        </p:spPr>
        <p:txBody>
          <a:bodyPr wrap="square" rtlCol="0">
            <a:spAutoFit/>
          </a:bodyPr>
          <a:lstStyle/>
          <a:p>
            <a:pPr marL="342900" indent="-342900">
              <a:buClr>
                <a:schemeClr val="accent2"/>
              </a:buClr>
              <a:buFont typeface="Wingdings" charset="2"/>
              <a:buChar char="§"/>
            </a:pPr>
            <a:r>
              <a:rPr lang="en-US" sz="2400" dirty="0" smtClean="0">
                <a:latin typeface="Avenir Book"/>
                <a:cs typeface="Avenir Book"/>
              </a:rPr>
              <a:t>Direct challenge to MD autonomy</a:t>
            </a:r>
          </a:p>
          <a:p>
            <a:pPr marL="342900" indent="-342900">
              <a:buClr>
                <a:schemeClr val="accent2"/>
              </a:buClr>
              <a:buFont typeface="Wingdings" charset="2"/>
              <a:buChar char="§"/>
            </a:pPr>
            <a:endParaRPr lang="en-US" sz="2400" dirty="0" smtClean="0">
              <a:latin typeface="Avenir Book"/>
              <a:cs typeface="Avenir Book"/>
            </a:endParaRPr>
          </a:p>
          <a:p>
            <a:pPr marL="342900" indent="-342900">
              <a:buClr>
                <a:schemeClr val="accent2"/>
              </a:buClr>
              <a:buFont typeface="Wingdings" charset="2"/>
              <a:buChar char="§"/>
            </a:pPr>
            <a:r>
              <a:rPr lang="en-US" sz="2400" dirty="0" smtClean="0">
                <a:latin typeface="Avenir Book"/>
                <a:cs typeface="Avenir Book"/>
              </a:rPr>
              <a:t>Complex issue with many contributing factors</a:t>
            </a:r>
          </a:p>
          <a:p>
            <a:pPr marL="342900" indent="-342900">
              <a:buClr>
                <a:schemeClr val="accent2"/>
              </a:buClr>
              <a:buFont typeface="Wingdings" charset="2"/>
              <a:buChar char="§"/>
            </a:pPr>
            <a:endParaRPr lang="en-US" sz="2400" dirty="0" smtClean="0">
              <a:latin typeface="Avenir Book"/>
              <a:cs typeface="Avenir Book"/>
            </a:endParaRPr>
          </a:p>
          <a:p>
            <a:pPr marL="342900" indent="-342900">
              <a:buClr>
                <a:schemeClr val="accent2"/>
              </a:buClr>
              <a:buFont typeface="Wingdings" charset="2"/>
              <a:buChar char="§"/>
            </a:pPr>
            <a:r>
              <a:rPr lang="en-US" sz="2400" dirty="0" smtClean="0">
                <a:latin typeface="Avenir Book"/>
                <a:cs typeface="Avenir Book"/>
              </a:rPr>
              <a:t>Timing just hasn’t been right</a:t>
            </a:r>
          </a:p>
          <a:p>
            <a:pPr marL="342900" indent="-342900">
              <a:buClr>
                <a:schemeClr val="accent2"/>
              </a:buClr>
              <a:buFont typeface="Wingdings" charset="2"/>
              <a:buChar char="§"/>
            </a:pPr>
            <a:endParaRPr lang="en-US" sz="2400" dirty="0" smtClean="0">
              <a:latin typeface="Avenir Book"/>
              <a:cs typeface="Avenir Book"/>
            </a:endParaRPr>
          </a:p>
          <a:p>
            <a:pPr marL="342900" indent="-342900">
              <a:buClr>
                <a:schemeClr val="accent2"/>
              </a:buClr>
              <a:buFont typeface="Wingdings" charset="2"/>
              <a:buChar char="§"/>
            </a:pPr>
            <a:r>
              <a:rPr lang="en-US" sz="2400" dirty="0" smtClean="0">
                <a:latin typeface="Avenir Book"/>
                <a:cs typeface="Avenir Book"/>
              </a:rPr>
              <a:t>Need for professional societies to lead the way</a:t>
            </a:r>
          </a:p>
          <a:p>
            <a:pPr marL="342900" indent="-342900">
              <a:buClr>
                <a:schemeClr val="accent2"/>
              </a:buClr>
              <a:buFont typeface="Wingdings" charset="2"/>
              <a:buChar char="§"/>
            </a:pPr>
            <a:endParaRPr lang="en-US" sz="2400" dirty="0" smtClean="0">
              <a:latin typeface="Avenir Book"/>
              <a:cs typeface="Avenir Book"/>
            </a:endParaRPr>
          </a:p>
          <a:p>
            <a:pPr marL="342900" indent="-342900">
              <a:buClr>
                <a:schemeClr val="accent2"/>
              </a:buClr>
              <a:buFont typeface="Wingdings" charset="2"/>
              <a:buChar char="§"/>
            </a:pPr>
            <a:r>
              <a:rPr lang="en-US" sz="2400" dirty="0" smtClean="0">
                <a:latin typeface="Avenir Book"/>
                <a:cs typeface="Avenir Book"/>
              </a:rPr>
              <a:t>Fear of liability is a big reason!</a:t>
            </a:r>
          </a:p>
          <a:p>
            <a:pPr>
              <a:buClr>
                <a:schemeClr val="accent2"/>
              </a:buClr>
            </a:pPr>
            <a:endParaRPr lang="en-US" sz="2000" dirty="0">
              <a:latin typeface="Avenir Book"/>
              <a:cs typeface="Avenir Book"/>
            </a:endParaRPr>
          </a:p>
        </p:txBody>
      </p:sp>
      <p:sp>
        <p:nvSpPr>
          <p:cNvPr id="6" name="Title 1"/>
          <p:cNvSpPr txBox="1">
            <a:spLocks/>
          </p:cNvSpPr>
          <p:nvPr/>
        </p:nvSpPr>
        <p:spPr>
          <a:xfrm>
            <a:off x="939800" y="600365"/>
            <a:ext cx="7416800" cy="1037936"/>
          </a:xfrm>
          <a:prstGeom prst="rect">
            <a:avLst/>
          </a:prstGeom>
          <a:solidFill>
            <a:srgbClr val="DEEBF7"/>
          </a:solidFill>
        </p:spPr>
        <p:txBody>
          <a:bodyPr>
            <a:normAutofit/>
          </a:bodyPr>
          <a:lstStyle>
            <a:lvl1pPr algn="ctr" defTabSz="685800" rtl="0" eaLnBrk="1" latinLnBrk="0" hangingPunct="1">
              <a:lnSpc>
                <a:spcPct val="90000"/>
              </a:lnSpc>
              <a:spcBef>
                <a:spcPct val="0"/>
              </a:spcBef>
              <a:buNone/>
              <a:defRPr sz="3300" kern="1200">
                <a:solidFill>
                  <a:schemeClr val="tx1"/>
                </a:solidFill>
                <a:latin typeface="Avenir Book" charset="0"/>
                <a:ea typeface="Avenir Book" charset="0"/>
                <a:cs typeface="Avenir Book" charset="0"/>
              </a:defRPr>
            </a:lvl1pPr>
          </a:lstStyle>
          <a:p>
            <a:r>
              <a:rPr lang="en-US" sz="3200" dirty="0">
                <a:solidFill>
                  <a:schemeClr val="tx1">
                    <a:lumMod val="75000"/>
                    <a:lumOff val="25000"/>
                  </a:schemeClr>
                </a:solidFill>
                <a:ea typeface="ＭＳ Ｐゴシック" pitchFamily="-109" charset="-128"/>
                <a:cs typeface="ＭＳ Ｐゴシック" pitchFamily="-109" charset="-128"/>
              </a:rPr>
              <a:t>Why has Cesarean Birth Reduction been s</a:t>
            </a:r>
            <a:r>
              <a:rPr lang="en-US" sz="3200" dirty="0" smtClean="0">
                <a:solidFill>
                  <a:schemeClr val="tx1">
                    <a:lumMod val="75000"/>
                    <a:lumOff val="25000"/>
                  </a:schemeClr>
                </a:solidFill>
                <a:ea typeface="ＭＳ Ｐゴシック" pitchFamily="-109" charset="-128"/>
                <a:cs typeface="ＭＳ Ｐゴシック" pitchFamily="-109" charset="-128"/>
              </a:rPr>
              <a:t>o Hard</a:t>
            </a:r>
            <a:r>
              <a:rPr lang="en-US" sz="3200" dirty="0">
                <a:solidFill>
                  <a:schemeClr val="tx1">
                    <a:lumMod val="75000"/>
                    <a:lumOff val="25000"/>
                  </a:schemeClr>
                </a:solidFill>
                <a:ea typeface="ＭＳ Ｐゴシック" pitchFamily="-109" charset="-128"/>
                <a:cs typeface="ＭＳ Ｐゴシック" pitchFamily="-109" charset="-128"/>
              </a:rPr>
              <a:t>?</a:t>
            </a:r>
            <a:endParaRPr lang="en-US" sz="3200" dirty="0"/>
          </a:p>
        </p:txBody>
      </p:sp>
    </p:spTree>
    <p:extLst>
      <p:ext uri="{BB962C8B-B14F-4D97-AF65-F5344CB8AC3E}">
        <p14:creationId xmlns:p14="http://schemas.microsoft.com/office/powerpoint/2010/main" val="21938926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942" y="584200"/>
            <a:ext cx="7157357" cy="1192414"/>
          </a:xfrm>
          <a:solidFill>
            <a:srgbClr val="DEEBF7"/>
          </a:solidFill>
        </p:spPr>
        <p:txBody>
          <a:bodyPr>
            <a:noAutofit/>
          </a:bodyPr>
          <a:lstStyle/>
          <a:p>
            <a:r>
              <a:rPr lang="en-US" sz="3200" dirty="0" smtClean="0"/>
              <a:t>OB Quality Improvement and Safety Efforts Help to </a:t>
            </a:r>
            <a:r>
              <a:rPr lang="en-US" sz="3200" i="1" u="sng" dirty="0" smtClean="0"/>
              <a:t>Decrease</a:t>
            </a:r>
            <a:r>
              <a:rPr lang="en-US" sz="3200" dirty="0" smtClean="0"/>
              <a:t> Liability</a:t>
            </a:r>
            <a:endParaRPr lang="en-US" sz="3200" dirty="0">
              <a:solidFill>
                <a:schemeClr val="accent2"/>
              </a:solidFill>
            </a:endParaRPr>
          </a:p>
        </p:txBody>
      </p:sp>
      <p:sp>
        <p:nvSpPr>
          <p:cNvPr id="4" name="Rectangle 3"/>
          <p:cNvSpPr/>
          <p:nvPr/>
        </p:nvSpPr>
        <p:spPr>
          <a:xfrm>
            <a:off x="166544" y="2255577"/>
            <a:ext cx="2108579" cy="352424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venir Book" charset="0"/>
                <a:ea typeface="Avenir Book" charset="0"/>
                <a:cs typeface="Avenir Book" charset="0"/>
              </a:rPr>
              <a:t>Utilize evidence-based </a:t>
            </a:r>
            <a:r>
              <a:rPr lang="en-US" sz="2000" dirty="0">
                <a:solidFill>
                  <a:schemeClr val="tx1"/>
                </a:solidFill>
                <a:latin typeface="Avenir Book" charset="0"/>
                <a:ea typeface="Avenir Book" charset="0"/>
                <a:cs typeface="Avenir Book" charset="0"/>
              </a:rPr>
              <a:t>best practice </a:t>
            </a:r>
            <a:r>
              <a:rPr lang="en-US" sz="2000" dirty="0" smtClean="0">
                <a:solidFill>
                  <a:schemeClr val="tx1"/>
                </a:solidFill>
                <a:latin typeface="Avenir Book" charset="0"/>
                <a:ea typeface="Avenir Book" charset="0"/>
                <a:cs typeface="Avenir Book" charset="0"/>
              </a:rPr>
              <a:t>protocols that follow </a:t>
            </a:r>
            <a:r>
              <a:rPr lang="en-US" sz="2000" dirty="0">
                <a:solidFill>
                  <a:schemeClr val="tx1"/>
                </a:solidFill>
                <a:latin typeface="Avenir Book" charset="0"/>
                <a:ea typeface="Avenir Book" charset="0"/>
                <a:cs typeface="Avenir Book" charset="0"/>
              </a:rPr>
              <a:t>national consensus </a:t>
            </a:r>
            <a:r>
              <a:rPr lang="en-US" sz="2000" dirty="0" smtClean="0">
                <a:solidFill>
                  <a:schemeClr val="tx1"/>
                </a:solidFill>
                <a:latin typeface="Avenir Book" charset="0"/>
                <a:ea typeface="Avenir Book" charset="0"/>
                <a:cs typeface="Avenir Book" charset="0"/>
              </a:rPr>
              <a:t/>
            </a:r>
            <a:br>
              <a:rPr lang="en-US" sz="2000" dirty="0" smtClean="0">
                <a:solidFill>
                  <a:schemeClr val="tx1"/>
                </a:solidFill>
                <a:latin typeface="Avenir Book" charset="0"/>
                <a:ea typeface="Avenir Book" charset="0"/>
                <a:cs typeface="Avenir Book" charset="0"/>
              </a:rPr>
            </a:br>
            <a:r>
              <a:rPr lang="en-US" sz="2000" dirty="0" smtClean="0">
                <a:solidFill>
                  <a:schemeClr val="tx1"/>
                </a:solidFill>
                <a:latin typeface="Avenir Book" charset="0"/>
                <a:ea typeface="Avenir Book" charset="0"/>
                <a:cs typeface="Avenir Book" charset="0"/>
              </a:rPr>
              <a:t>(</a:t>
            </a:r>
            <a:r>
              <a:rPr lang="en-US" sz="2000" dirty="0">
                <a:solidFill>
                  <a:schemeClr val="tx1"/>
                </a:solidFill>
                <a:latin typeface="Avenir Book" charset="0"/>
                <a:ea typeface="Avenir Book" charset="0"/>
                <a:cs typeface="Avenir Book" charset="0"/>
              </a:rPr>
              <a:t>e.g. </a:t>
            </a:r>
            <a:r>
              <a:rPr lang="en-US" sz="2000" dirty="0" smtClean="0">
                <a:solidFill>
                  <a:schemeClr val="tx1"/>
                </a:solidFill>
                <a:latin typeface="Avenir Book" charset="0"/>
                <a:ea typeface="Avenir Book" charset="0"/>
                <a:cs typeface="Avenir Book" charset="0"/>
              </a:rPr>
              <a:t>oxytocin)</a:t>
            </a:r>
            <a:endParaRPr lang="en-US" sz="2000" dirty="0">
              <a:solidFill>
                <a:schemeClr val="tx1"/>
              </a:solidFill>
              <a:latin typeface="Avenir Book" charset="0"/>
              <a:ea typeface="Avenir Book" charset="0"/>
              <a:cs typeface="Avenir Book" charset="0"/>
            </a:endParaRPr>
          </a:p>
        </p:txBody>
      </p:sp>
      <p:sp>
        <p:nvSpPr>
          <p:cNvPr id="5" name="Rectangle 4"/>
          <p:cNvSpPr/>
          <p:nvPr/>
        </p:nvSpPr>
        <p:spPr>
          <a:xfrm>
            <a:off x="4572001" y="2255577"/>
            <a:ext cx="2108579" cy="35630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latin typeface="Avenir Book" charset="0"/>
                <a:ea typeface="Avenir Book" charset="0"/>
                <a:cs typeface="Avenir Book" charset="0"/>
              </a:rPr>
              <a:t>Communication techniques </a:t>
            </a:r>
            <a:r>
              <a:rPr lang="en-US" sz="2000" dirty="0">
                <a:solidFill>
                  <a:srgbClr val="000000"/>
                </a:solidFill>
                <a:latin typeface="Avenir Book" charset="0"/>
                <a:ea typeface="Avenir Book" charset="0"/>
                <a:cs typeface="Avenir Book" charset="0"/>
              </a:rPr>
              <a:t>which engage the patient in </a:t>
            </a:r>
            <a:r>
              <a:rPr lang="en-US" sz="2000" dirty="0" smtClean="0">
                <a:solidFill>
                  <a:srgbClr val="000000"/>
                </a:solidFill>
                <a:latin typeface="Avenir Book" charset="0"/>
                <a:ea typeface="Avenir Book" charset="0"/>
                <a:cs typeface="Avenir Book" charset="0"/>
              </a:rPr>
              <a:t>“shared </a:t>
            </a:r>
            <a:r>
              <a:rPr lang="en-US" sz="2000" dirty="0">
                <a:solidFill>
                  <a:srgbClr val="000000"/>
                </a:solidFill>
                <a:latin typeface="Avenir Book" charset="0"/>
                <a:ea typeface="Avenir Book" charset="0"/>
                <a:cs typeface="Avenir Book" charset="0"/>
              </a:rPr>
              <a:t>decision </a:t>
            </a:r>
            <a:r>
              <a:rPr lang="en-US" sz="2000" dirty="0" smtClean="0">
                <a:solidFill>
                  <a:srgbClr val="000000"/>
                </a:solidFill>
                <a:latin typeface="Avenir Book" charset="0"/>
                <a:ea typeface="Avenir Book" charset="0"/>
                <a:cs typeface="Avenir Book" charset="0"/>
              </a:rPr>
              <a:t>making” creates a strong deterrence to lawsuits</a:t>
            </a:r>
            <a:endParaRPr lang="en-US" sz="2000" dirty="0">
              <a:solidFill>
                <a:srgbClr val="000000"/>
              </a:solidFill>
              <a:latin typeface="Avenir Book" charset="0"/>
              <a:ea typeface="Avenir Book" charset="0"/>
              <a:cs typeface="Avenir Book" charset="0"/>
            </a:endParaRPr>
          </a:p>
        </p:txBody>
      </p:sp>
      <p:sp>
        <p:nvSpPr>
          <p:cNvPr id="6" name="Rectangle 5"/>
          <p:cNvSpPr/>
          <p:nvPr/>
        </p:nvSpPr>
        <p:spPr>
          <a:xfrm>
            <a:off x="2369272" y="2255577"/>
            <a:ext cx="2108579" cy="35630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venir Book" charset="0"/>
                <a:ea typeface="Avenir Book" charset="0"/>
                <a:cs typeface="Avenir Book" charset="0"/>
              </a:rPr>
              <a:t>Utilize expert-vetted standardized approaches</a:t>
            </a:r>
          </a:p>
          <a:p>
            <a:pPr algn="ctr"/>
            <a:r>
              <a:rPr lang="en-US" sz="2000" dirty="0" smtClean="0">
                <a:solidFill>
                  <a:srgbClr val="000000"/>
                </a:solidFill>
                <a:latin typeface="Avenir Book" charset="0"/>
                <a:ea typeface="Avenir Book" charset="0"/>
                <a:cs typeface="Avenir Book" charset="0"/>
              </a:rPr>
              <a:t> for labor and fetal </a:t>
            </a:r>
            <a:r>
              <a:rPr lang="en-US" sz="2000" dirty="0">
                <a:solidFill>
                  <a:srgbClr val="000000"/>
                </a:solidFill>
                <a:latin typeface="Avenir Book" charset="0"/>
                <a:ea typeface="Avenir Book" charset="0"/>
                <a:cs typeface="Avenir Book" charset="0"/>
              </a:rPr>
              <a:t>heart </a:t>
            </a:r>
            <a:r>
              <a:rPr lang="en-US" sz="2000" dirty="0" smtClean="0">
                <a:solidFill>
                  <a:srgbClr val="000000"/>
                </a:solidFill>
                <a:latin typeface="Avenir Book" charset="0"/>
                <a:ea typeface="Avenir Book" charset="0"/>
                <a:cs typeface="Avenir Book" charset="0"/>
              </a:rPr>
              <a:t>rate</a:t>
            </a:r>
            <a:r>
              <a:rPr lang="en-US" sz="2000" dirty="0">
                <a:solidFill>
                  <a:srgbClr val="000000"/>
                </a:solidFill>
                <a:latin typeface="Avenir Book" charset="0"/>
                <a:ea typeface="Avenir Book" charset="0"/>
                <a:cs typeface="Avenir Book" charset="0"/>
              </a:rPr>
              <a:t> </a:t>
            </a:r>
            <a:r>
              <a:rPr lang="en-US" sz="2000" dirty="0" smtClean="0">
                <a:solidFill>
                  <a:srgbClr val="000000"/>
                </a:solidFill>
                <a:latin typeface="Avenir Book" charset="0"/>
                <a:ea typeface="Avenir Book" charset="0"/>
                <a:cs typeface="Avenir Book" charset="0"/>
              </a:rPr>
              <a:t>abnormalities </a:t>
            </a:r>
            <a:endParaRPr lang="en-US" sz="2000" dirty="0">
              <a:solidFill>
                <a:srgbClr val="000000"/>
              </a:solidFill>
              <a:latin typeface="Avenir Book" charset="0"/>
              <a:ea typeface="Avenir Book" charset="0"/>
              <a:cs typeface="Avenir Book" charset="0"/>
            </a:endParaRPr>
          </a:p>
        </p:txBody>
      </p:sp>
      <p:sp>
        <p:nvSpPr>
          <p:cNvPr id="7" name="Rectangle 6"/>
          <p:cNvSpPr/>
          <p:nvPr/>
        </p:nvSpPr>
        <p:spPr>
          <a:xfrm>
            <a:off x="6774729" y="2255577"/>
            <a:ext cx="2108579" cy="35505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latin typeface="Avenir Book" charset="0"/>
                <a:ea typeface="Avenir Book" charset="0"/>
                <a:cs typeface="Avenir Book" charset="0"/>
              </a:rPr>
              <a:t>Reducing primary </a:t>
            </a:r>
            <a:r>
              <a:rPr lang="en-US" sz="2000" dirty="0">
                <a:solidFill>
                  <a:srgbClr val="000000"/>
                </a:solidFill>
                <a:latin typeface="Avenir Book" charset="0"/>
                <a:ea typeface="Avenir Book" charset="0"/>
                <a:cs typeface="Avenir Book" charset="0"/>
              </a:rPr>
              <a:t>cesareans, </a:t>
            </a:r>
            <a:r>
              <a:rPr lang="en-US" sz="2000" dirty="0" smtClean="0">
                <a:solidFill>
                  <a:srgbClr val="000000"/>
                </a:solidFill>
                <a:latin typeface="Avenir Book" charset="0"/>
                <a:ea typeface="Avenir Book" charset="0"/>
                <a:cs typeface="Avenir Book" charset="0"/>
              </a:rPr>
              <a:t>protects against </a:t>
            </a:r>
            <a:br>
              <a:rPr lang="en-US" sz="2000" dirty="0" smtClean="0">
                <a:solidFill>
                  <a:srgbClr val="000000"/>
                </a:solidFill>
                <a:latin typeface="Avenir Book" charset="0"/>
                <a:ea typeface="Avenir Book" charset="0"/>
                <a:cs typeface="Avenir Book" charset="0"/>
              </a:rPr>
            </a:br>
            <a:r>
              <a:rPr lang="en-US" sz="2000" dirty="0" smtClean="0">
                <a:solidFill>
                  <a:srgbClr val="000000"/>
                </a:solidFill>
                <a:latin typeface="Avenir Book" charset="0"/>
                <a:ea typeface="Avenir Book" charset="0"/>
                <a:cs typeface="Avenir Book" charset="0"/>
              </a:rPr>
              <a:t>post</a:t>
            </a:r>
            <a:r>
              <a:rPr lang="en-US" sz="2000" dirty="0">
                <a:solidFill>
                  <a:srgbClr val="000000"/>
                </a:solidFill>
                <a:latin typeface="Avenir Book" charset="0"/>
                <a:ea typeface="Avenir Book" charset="0"/>
                <a:cs typeface="Avenir Book" charset="0"/>
              </a:rPr>
              <a:t>-cesarean complications and poor outcomes during future care  </a:t>
            </a: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25</a:t>
            </a:fld>
            <a:endParaRPr lang="en-US" sz="1600" dirty="0">
              <a:solidFill>
                <a:srgbClr val="7C7C7C"/>
              </a:solidFill>
            </a:endParaRPr>
          </a:p>
        </p:txBody>
      </p:sp>
    </p:spTree>
    <p:extLst>
      <p:ext uri="{BB962C8B-B14F-4D97-AF65-F5344CB8AC3E}">
        <p14:creationId xmlns:p14="http://schemas.microsoft.com/office/powerpoint/2010/main" val="17474797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Teamwork_Illus_HiRe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993775"/>
            <a:ext cx="8848725"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4"/>
          <p:cNvSpPr txBox="1">
            <a:spLocks noChangeArrowheads="1"/>
          </p:cNvSpPr>
          <p:nvPr/>
        </p:nvSpPr>
        <p:spPr bwMode="auto">
          <a:xfrm>
            <a:off x="504825" y="874713"/>
            <a:ext cx="8342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latin typeface="Avenir Book"/>
                <a:cs typeface="Avenir Book"/>
              </a:rPr>
              <a:t>It takes a Village to Reduce Unnecessary Cesareans</a:t>
            </a:r>
          </a:p>
        </p:txBody>
      </p:sp>
      <p:sp>
        <p:nvSpPr>
          <p:cNvPr id="43011" name="TextBox 5"/>
          <p:cNvSpPr txBox="1">
            <a:spLocks noChangeArrowheads="1"/>
          </p:cNvSpPr>
          <p:nvPr/>
        </p:nvSpPr>
        <p:spPr bwMode="auto">
          <a:xfrm>
            <a:off x="1073150" y="2286000"/>
            <a:ext cx="1697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solidFill>
                  <a:srgbClr val="000000"/>
                </a:solidFill>
                <a:latin typeface="Abadi MT Condensed Light" charset="0"/>
                <a:cs typeface="Abadi MT Condensed Light" charset="0"/>
              </a:rPr>
              <a:t>Insurers/Employers</a:t>
            </a:r>
            <a:endParaRPr lang="en-US" sz="1800" dirty="0"/>
          </a:p>
          <a:p>
            <a:endParaRPr lang="en-US" sz="1800" dirty="0"/>
          </a:p>
        </p:txBody>
      </p:sp>
      <p:sp>
        <p:nvSpPr>
          <p:cNvPr id="43012" name="TextBox 6"/>
          <p:cNvSpPr txBox="1">
            <a:spLocks noChangeArrowheads="1"/>
          </p:cNvSpPr>
          <p:nvPr/>
        </p:nvSpPr>
        <p:spPr bwMode="auto">
          <a:xfrm>
            <a:off x="2652713" y="2486025"/>
            <a:ext cx="16081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000000"/>
                </a:solidFill>
                <a:latin typeface="Abadi MT Condensed Light" charset="0"/>
                <a:cs typeface="Abadi MT Condensed Light" charset="0"/>
              </a:rPr>
              <a:t>Public Advocates/ Consumers</a:t>
            </a:r>
          </a:p>
          <a:p>
            <a:endParaRPr lang="en-US" sz="1800"/>
          </a:p>
        </p:txBody>
      </p:sp>
      <p:sp>
        <p:nvSpPr>
          <p:cNvPr id="43013" name="TextBox 7"/>
          <p:cNvSpPr txBox="1">
            <a:spLocks noChangeArrowheads="1"/>
          </p:cNvSpPr>
          <p:nvPr/>
        </p:nvSpPr>
        <p:spPr bwMode="auto">
          <a:xfrm>
            <a:off x="5181600" y="2743200"/>
            <a:ext cx="177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000000"/>
                </a:solidFill>
                <a:latin typeface="Abadi MT Condensed Light" charset="0"/>
                <a:cs typeface="Abadi MT Condensed Light" charset="0"/>
              </a:rPr>
              <a:t>Prof Orgs (Natl and Local</a:t>
            </a:r>
            <a:r>
              <a:rPr lang="en-US" sz="1800">
                <a:solidFill>
                  <a:srgbClr val="000000"/>
                </a:solidFill>
              </a:rPr>
              <a:t>)</a:t>
            </a:r>
          </a:p>
        </p:txBody>
      </p:sp>
      <p:sp>
        <p:nvSpPr>
          <p:cNvPr id="43014" name="TextBox 8"/>
          <p:cNvSpPr txBox="1">
            <a:spLocks noChangeArrowheads="1"/>
          </p:cNvSpPr>
          <p:nvPr/>
        </p:nvSpPr>
        <p:spPr bwMode="auto">
          <a:xfrm>
            <a:off x="4021138" y="2205038"/>
            <a:ext cx="193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latin typeface="Abadi MT Condensed Light" charset="0"/>
                <a:cs typeface="Abadi MT Condensed Light" charset="0"/>
              </a:rPr>
              <a:t>Public Policy/Medicaid</a:t>
            </a:r>
          </a:p>
          <a:p>
            <a:endParaRPr lang="en-US" sz="1800"/>
          </a:p>
        </p:txBody>
      </p:sp>
      <p:sp>
        <p:nvSpPr>
          <p:cNvPr id="43015" name="TextBox 9"/>
          <p:cNvSpPr txBox="1">
            <a:spLocks noChangeArrowheads="1"/>
          </p:cNvSpPr>
          <p:nvPr/>
        </p:nvSpPr>
        <p:spPr bwMode="auto">
          <a:xfrm>
            <a:off x="6630988" y="2205038"/>
            <a:ext cx="1978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latin typeface="Abadi MT Condensed Light" charset="0"/>
                <a:cs typeface="Abadi MT Condensed Light" charset="0"/>
              </a:rPr>
              <a:t>Data-driven QI Projects</a:t>
            </a:r>
          </a:p>
          <a:p>
            <a:endParaRPr lang="en-US" sz="1800"/>
          </a:p>
        </p:txBody>
      </p:sp>
      <p:sp>
        <p:nvSpPr>
          <p:cNvPr id="2" name="Oval 1"/>
          <p:cNvSpPr/>
          <p:nvPr/>
        </p:nvSpPr>
        <p:spPr bwMode="auto">
          <a:xfrm>
            <a:off x="6096000" y="2057400"/>
            <a:ext cx="2819400" cy="914400"/>
          </a:xfrm>
          <a:prstGeom prst="ellipse">
            <a:avLst/>
          </a:prstGeom>
          <a:solidFill>
            <a:schemeClr val="lt1">
              <a:alpha val="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3997019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371600" y="937283"/>
            <a:ext cx="5829300" cy="685800"/>
          </a:xfrm>
        </p:spPr>
        <p:txBody>
          <a:bodyPr>
            <a:normAutofit/>
          </a:bodyPr>
          <a:lstStyle/>
          <a:p>
            <a:pPr algn="ctr"/>
            <a:r>
              <a:rPr lang="en-US" sz="4000" dirty="0" smtClean="0"/>
              <a:t>The CM</a:t>
            </a:r>
            <a:r>
              <a:rPr lang="en-US" sz="4000" dirty="0" smtClean="0">
                <a:solidFill>
                  <a:srgbClr val="F36C27"/>
                </a:solidFill>
              </a:rPr>
              <a:t>Q</a:t>
            </a:r>
            <a:r>
              <a:rPr lang="en-US" sz="4000" dirty="0" smtClean="0"/>
              <a:t>CC Toolkit</a:t>
            </a:r>
            <a:endParaRPr lang="en-US" sz="4000" dirty="0"/>
          </a:p>
        </p:txBody>
      </p:sp>
      <p:sp>
        <p:nvSpPr>
          <p:cNvPr id="110594" name="Rectangle 3"/>
          <p:cNvSpPr>
            <a:spLocks noChangeArrowheads="1"/>
          </p:cNvSpPr>
          <p:nvPr/>
        </p:nvSpPr>
        <p:spPr bwMode="auto">
          <a:xfrm>
            <a:off x="644857" y="1838985"/>
            <a:ext cx="534211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Clr>
                <a:srgbClr val="FF6600"/>
              </a:buClr>
              <a:buFont typeface="Wingdings" charset="2"/>
              <a:buChar char="§"/>
              <a:defRPr/>
            </a:pPr>
            <a:r>
              <a:rPr lang="en-US" sz="2400" dirty="0">
                <a:latin typeface="Avenir Book" charset="0"/>
                <a:ea typeface="Avenir Book" charset="0"/>
                <a:cs typeface="Avenir Book" charset="0"/>
              </a:rPr>
              <a:t>Comprehensive, evidence-based “How-to Guide” to reduce primary cesarean delivery in the NTSV population</a:t>
            </a:r>
            <a:endParaRPr lang="en-US" sz="2400" dirty="0">
              <a:latin typeface="Abadi MT Condensed Light"/>
              <a:cs typeface="Abadi MT Condensed Light"/>
            </a:endParaRPr>
          </a:p>
          <a:p>
            <a:pPr marL="342900" indent="-342900">
              <a:buClr>
                <a:srgbClr val="FF6600"/>
              </a:buClr>
              <a:buFont typeface="Wingdings" charset="2"/>
              <a:buChar char="§"/>
              <a:defRPr/>
            </a:pPr>
            <a:r>
              <a:rPr lang="en-US" sz="2400" dirty="0">
                <a:latin typeface="Avenir Book" charset="0"/>
                <a:ea typeface="Avenir Book" charset="0"/>
                <a:cs typeface="Avenir Book" charset="0"/>
              </a:rPr>
              <a:t>Will be the resource foundation for the CA QI collaborative project</a:t>
            </a:r>
          </a:p>
          <a:p>
            <a:pPr marL="342900" indent="-342900">
              <a:buClr>
                <a:srgbClr val="FF6600"/>
              </a:buClr>
              <a:buFont typeface="Wingdings" charset="2"/>
              <a:buChar char="§"/>
              <a:defRPr/>
            </a:pPr>
            <a:r>
              <a:rPr lang="en-US" sz="2400" dirty="0">
                <a:latin typeface="Avenir Book" charset="0"/>
                <a:ea typeface="Avenir Book" charset="0"/>
                <a:cs typeface="Avenir Book" charset="0"/>
              </a:rPr>
              <a:t>The principles are generalizable to all women giving birth</a:t>
            </a:r>
          </a:p>
          <a:p>
            <a:pPr marL="342900" indent="-342900">
              <a:buClr>
                <a:srgbClr val="FF6600"/>
              </a:buClr>
              <a:buFont typeface="Wingdings" charset="2"/>
              <a:buChar char="§"/>
              <a:defRPr/>
            </a:pPr>
            <a:r>
              <a:rPr lang="en-US" sz="2400" dirty="0">
                <a:latin typeface="Avenir Book" charset="0"/>
                <a:ea typeface="Avenir Book" charset="0"/>
                <a:cs typeface="Avenir Book" charset="0"/>
              </a:rPr>
              <a:t>Released on the CMQCC website April 28, 2016</a:t>
            </a:r>
          </a:p>
          <a:p>
            <a:pPr marL="342900" indent="-342900">
              <a:buClr>
                <a:srgbClr val="FF6600"/>
              </a:buClr>
              <a:buFont typeface="Wingdings" charset="2"/>
              <a:buChar char="§"/>
              <a:defRPr/>
            </a:pPr>
            <a:r>
              <a:rPr lang="en-US" sz="2400" dirty="0">
                <a:latin typeface="Avenir Book" charset="0"/>
                <a:ea typeface="Avenir Book" charset="0"/>
                <a:cs typeface="Avenir Book" charset="0"/>
              </a:rPr>
              <a:t>Has a companion </a:t>
            </a:r>
            <a:r>
              <a:rPr lang="en-US" sz="2400" i="1" dirty="0">
                <a:latin typeface="Avenir Book" charset="0"/>
                <a:ea typeface="Avenir Book" charset="0"/>
                <a:cs typeface="Avenir Book" charset="0"/>
              </a:rPr>
              <a:t>Implementation Guide</a:t>
            </a:r>
          </a:p>
        </p:txBody>
      </p:sp>
      <p:pic>
        <p:nvPicPr>
          <p:cNvPr id="3" name="Picture 2"/>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rot="293052">
            <a:off x="6118270" y="2078724"/>
            <a:ext cx="2485980" cy="3190163"/>
          </a:xfrm>
          <a:prstGeom prst="rect">
            <a:avLst/>
          </a:prstGeom>
          <a:ln>
            <a:noFill/>
          </a:ln>
          <a:effectLst>
            <a:outerShdw blurRad="292100" dist="139700" dir="2700000" algn="tl" rotWithShape="0">
              <a:srgbClr val="333333">
                <a:alpha val="65000"/>
              </a:srgbClr>
            </a:outerShdw>
          </a:effectLst>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27</a:t>
            </a:fld>
            <a:endParaRPr lang="en-US" sz="1600" dirty="0">
              <a:solidFill>
                <a:srgbClr val="7C7C7C"/>
              </a:solidFill>
            </a:endParaRPr>
          </a:p>
        </p:txBody>
      </p:sp>
    </p:spTree>
    <p:extLst>
      <p:ext uri="{BB962C8B-B14F-4D97-AF65-F5344CB8AC3E}">
        <p14:creationId xmlns:p14="http://schemas.microsoft.com/office/powerpoint/2010/main" val="35418570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6311"/>
            <a:ext cx="8159750" cy="640389"/>
          </a:xfrm>
          <a:solidFill>
            <a:schemeClr val="accent1">
              <a:lumMod val="20000"/>
              <a:lumOff val="80000"/>
            </a:schemeClr>
          </a:solidFill>
        </p:spPr>
        <p:txBody>
          <a:bodyPr>
            <a:noAutofit/>
          </a:bodyPr>
          <a:lstStyle/>
          <a:p>
            <a:r>
              <a:rPr lang="en-US" sz="3200" dirty="0" smtClean="0"/>
              <a:t>CMQCC Supporting Vaginal Birth Taskforce</a:t>
            </a:r>
            <a:endParaRPr lang="en-US" sz="2800" dirty="0"/>
          </a:p>
        </p:txBody>
      </p:sp>
      <p:sp>
        <p:nvSpPr>
          <p:cNvPr id="6" name="Content Placeholder 5"/>
          <p:cNvSpPr>
            <a:spLocks noGrp="1"/>
          </p:cNvSpPr>
          <p:nvPr>
            <p:ph idx="1"/>
          </p:nvPr>
        </p:nvSpPr>
        <p:spPr>
          <a:xfrm>
            <a:off x="831850" y="1816101"/>
            <a:ext cx="3876675" cy="4208156"/>
          </a:xfrm>
        </p:spPr>
        <p:txBody>
          <a:bodyPr>
            <a:normAutofit fontScale="92500" lnSpcReduction="10000"/>
          </a:bodyPr>
          <a:lstStyle/>
          <a:p>
            <a:pPr marL="0" indent="0">
              <a:buNone/>
            </a:pPr>
            <a:r>
              <a:rPr lang="en-US" sz="2800" b="1" dirty="0" smtClean="0"/>
              <a:t>Writing Group</a:t>
            </a:r>
          </a:p>
          <a:p>
            <a:pPr marL="228600" indent="-228600">
              <a:lnSpc>
                <a:spcPct val="110000"/>
              </a:lnSpc>
            </a:pPr>
            <a:r>
              <a:rPr lang="en-US" sz="2400" dirty="0" smtClean="0"/>
              <a:t>Obstetricians</a:t>
            </a:r>
          </a:p>
          <a:p>
            <a:pPr marL="228600" indent="-228600">
              <a:lnSpc>
                <a:spcPct val="110000"/>
              </a:lnSpc>
            </a:pPr>
            <a:r>
              <a:rPr lang="en-US" sz="2400" dirty="0" smtClean="0"/>
              <a:t>MFMs</a:t>
            </a:r>
          </a:p>
          <a:p>
            <a:pPr marL="228600" indent="-228600">
              <a:lnSpc>
                <a:spcPct val="110000"/>
              </a:lnSpc>
            </a:pPr>
            <a:r>
              <a:rPr lang="en-US" sz="2400" dirty="0" smtClean="0"/>
              <a:t>Certified Nurse Midwives</a:t>
            </a:r>
          </a:p>
          <a:p>
            <a:pPr marL="228600" indent="-228600">
              <a:lnSpc>
                <a:spcPct val="110000"/>
              </a:lnSpc>
            </a:pPr>
            <a:r>
              <a:rPr lang="en-US" sz="2400" dirty="0" smtClean="0"/>
              <a:t>Registered Nurses</a:t>
            </a:r>
          </a:p>
          <a:p>
            <a:pPr marL="228600" indent="-228600">
              <a:lnSpc>
                <a:spcPct val="110000"/>
              </a:lnSpc>
            </a:pPr>
            <a:r>
              <a:rPr lang="en-US" sz="2400" dirty="0" smtClean="0"/>
              <a:t>Educators</a:t>
            </a:r>
          </a:p>
          <a:p>
            <a:pPr marL="228600" indent="-228600">
              <a:lnSpc>
                <a:spcPct val="110000"/>
              </a:lnSpc>
            </a:pPr>
            <a:r>
              <a:rPr lang="en-US" sz="2400" dirty="0" smtClean="0"/>
              <a:t>Doulas</a:t>
            </a:r>
          </a:p>
          <a:p>
            <a:pPr marL="228600" indent="-228600">
              <a:lnSpc>
                <a:spcPct val="110000"/>
              </a:lnSpc>
            </a:pPr>
            <a:r>
              <a:rPr lang="en-US" sz="2400" dirty="0" smtClean="0"/>
              <a:t>Hospital Leaders</a:t>
            </a:r>
          </a:p>
          <a:p>
            <a:pPr marL="228600" indent="-228600">
              <a:lnSpc>
                <a:spcPct val="110000"/>
              </a:lnSpc>
            </a:pPr>
            <a:r>
              <a:rPr lang="en-US" sz="2400" dirty="0" smtClean="0"/>
              <a:t>Public Health </a:t>
            </a:r>
            <a:r>
              <a:rPr lang="en-US" sz="2400" dirty="0"/>
              <a:t/>
            </a:r>
            <a:br>
              <a:rPr lang="en-US" sz="2400" dirty="0"/>
            </a:br>
            <a:endParaRPr lang="en-US" dirty="0"/>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28</a:t>
            </a:fld>
            <a:endParaRPr lang="en-US" sz="1600" dirty="0">
              <a:solidFill>
                <a:srgbClr val="7C7C7C"/>
              </a:solidFill>
            </a:endParaRPr>
          </a:p>
        </p:txBody>
      </p:sp>
      <p:sp>
        <p:nvSpPr>
          <p:cNvPr id="7" name="Content Placeholder 5"/>
          <p:cNvSpPr txBox="1">
            <a:spLocks/>
          </p:cNvSpPr>
          <p:nvPr/>
        </p:nvSpPr>
        <p:spPr>
          <a:xfrm>
            <a:off x="4708525" y="1706257"/>
            <a:ext cx="3876675" cy="4859643"/>
          </a:xfrm>
          <a:prstGeom prst="rect">
            <a:avLst/>
          </a:prstGeom>
          <a:noFill/>
        </p:spPr>
        <p:txBody>
          <a:bodyPr vert="horz" lIns="91440" tIns="45720" rIns="91440" bIns="45720" rtlCol="0">
            <a:normAutofit fontScale="85000" lnSpcReduction="20000"/>
          </a:bodyPr>
          <a:lstStyle>
            <a:lvl1pPr marL="171450" indent="-171450" algn="l" defTabSz="685800" rtl="0" eaLnBrk="1" latinLnBrk="0" hangingPunct="1">
              <a:lnSpc>
                <a:spcPct val="100000"/>
              </a:lnSpc>
              <a:spcBef>
                <a:spcPts val="600"/>
              </a:spcBef>
              <a:buClr>
                <a:srgbClr val="F36C27"/>
              </a:buClr>
              <a:buFont typeface="Wingdings" charset="2"/>
              <a:buChar char="§"/>
              <a:defRPr sz="2100" kern="1200">
                <a:solidFill>
                  <a:schemeClr val="tx1"/>
                </a:solidFill>
                <a:latin typeface="Avenir Book" charset="0"/>
                <a:ea typeface="Avenir Book" charset="0"/>
                <a:cs typeface="Avenir Book" charset="0"/>
              </a:defRPr>
            </a:lvl1pPr>
            <a:lvl2pPr marL="514350" indent="-171450" algn="l" defTabSz="685800" rtl="0" eaLnBrk="1" latinLnBrk="0" hangingPunct="1">
              <a:lnSpc>
                <a:spcPct val="100000"/>
              </a:lnSpc>
              <a:spcBef>
                <a:spcPts val="600"/>
              </a:spcBef>
              <a:buClr>
                <a:schemeClr val="accent1"/>
              </a:buClr>
              <a:buFont typeface="Courier New" charset="0"/>
              <a:buChar char="o"/>
              <a:defRPr sz="1800" kern="1200">
                <a:solidFill>
                  <a:schemeClr val="tx1"/>
                </a:solidFill>
                <a:latin typeface="Avenir Book" charset="0"/>
                <a:ea typeface="Avenir Book" charset="0"/>
                <a:cs typeface="Avenir Book" charset="0"/>
              </a:defRPr>
            </a:lvl2pPr>
            <a:lvl3pPr marL="857250" indent="-171450" algn="l" defTabSz="685800" rtl="0" eaLnBrk="1" latinLnBrk="0" hangingPunct="1">
              <a:lnSpc>
                <a:spcPct val="100000"/>
              </a:lnSpc>
              <a:spcBef>
                <a:spcPts val="600"/>
              </a:spcBef>
              <a:buClr>
                <a:schemeClr val="accent1"/>
              </a:buClr>
              <a:buFont typeface="Arial"/>
              <a:buChar char="•"/>
              <a:defRPr sz="1500" kern="1200">
                <a:solidFill>
                  <a:schemeClr val="tx1"/>
                </a:solidFill>
                <a:latin typeface="Avenir Book" charset="0"/>
                <a:ea typeface="Avenir Book" charset="0"/>
                <a:cs typeface="Avenir Book" charset="0"/>
              </a:defRPr>
            </a:lvl3pPr>
            <a:lvl4pPr marL="1200150" indent="-171450" algn="l" defTabSz="685800" rtl="0" eaLnBrk="1" latinLnBrk="0" hangingPunct="1">
              <a:lnSpc>
                <a:spcPct val="100000"/>
              </a:lnSpc>
              <a:spcBef>
                <a:spcPts val="600"/>
              </a:spcBef>
              <a:buClr>
                <a:schemeClr val="accent1"/>
              </a:buClr>
              <a:buFont typeface="Courier New" charset="0"/>
              <a:buChar char="o"/>
              <a:defRPr sz="1350" kern="1200">
                <a:solidFill>
                  <a:schemeClr val="tx1"/>
                </a:solidFill>
                <a:latin typeface="Avenir Book" charset="0"/>
                <a:ea typeface="Avenir Book" charset="0"/>
                <a:cs typeface="Avenir Book" charset="0"/>
              </a:defRPr>
            </a:lvl4pPr>
            <a:lvl5pPr marL="1543050" indent="-171450" algn="l" defTabSz="685800" rtl="0" eaLnBrk="1" latinLnBrk="0" hangingPunct="1">
              <a:lnSpc>
                <a:spcPct val="100000"/>
              </a:lnSpc>
              <a:spcBef>
                <a:spcPts val="600"/>
              </a:spcBef>
              <a:buClr>
                <a:schemeClr val="accent1"/>
              </a:buClr>
              <a:buFont typeface="Arial"/>
              <a:buChar char="•"/>
              <a:defRPr sz="1350" kern="1200">
                <a:solidFill>
                  <a:schemeClr val="tx1"/>
                </a:solidFill>
                <a:latin typeface="Avenir Book" charset="0"/>
                <a:ea typeface="Avenir Book" charset="0"/>
                <a:cs typeface="Avenir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20000"/>
              </a:lnSpc>
              <a:buFont typeface="Wingdings" charset="2"/>
              <a:buNone/>
            </a:pPr>
            <a:r>
              <a:rPr lang="en-US" sz="3300" b="1" dirty="0" smtClean="0"/>
              <a:t>Review Group</a:t>
            </a:r>
          </a:p>
          <a:p>
            <a:pPr marL="292100" indent="-292100">
              <a:lnSpc>
                <a:spcPct val="120000"/>
              </a:lnSpc>
            </a:pPr>
            <a:r>
              <a:rPr lang="en-US" sz="2600" dirty="0"/>
              <a:t>ACOG leaders</a:t>
            </a:r>
          </a:p>
          <a:p>
            <a:pPr marL="292100" indent="-292100">
              <a:lnSpc>
                <a:spcPct val="120000"/>
              </a:lnSpc>
            </a:pPr>
            <a:r>
              <a:rPr lang="en-US" sz="2600" dirty="0"/>
              <a:t>AWHONN leaders</a:t>
            </a:r>
          </a:p>
          <a:p>
            <a:pPr marL="292100" indent="-292100">
              <a:lnSpc>
                <a:spcPct val="120000"/>
              </a:lnSpc>
            </a:pPr>
            <a:r>
              <a:rPr lang="en-US" sz="2600" dirty="0"/>
              <a:t>ACNM leaders</a:t>
            </a:r>
          </a:p>
          <a:p>
            <a:pPr marL="292100" indent="-292100">
              <a:lnSpc>
                <a:spcPct val="120000"/>
              </a:lnSpc>
            </a:pPr>
            <a:r>
              <a:rPr lang="en-US" sz="2600" dirty="0"/>
              <a:t>SOAP (Society of Obstetric Anesthesia Providers) leaders</a:t>
            </a:r>
          </a:p>
          <a:p>
            <a:pPr marL="292100" indent="-292100">
              <a:lnSpc>
                <a:spcPct val="120000"/>
              </a:lnSpc>
            </a:pPr>
            <a:r>
              <a:rPr lang="en-US" sz="2600" dirty="0"/>
              <a:t>California Hospital Association</a:t>
            </a:r>
          </a:p>
          <a:p>
            <a:pPr marL="292100" indent="-292100">
              <a:lnSpc>
                <a:spcPct val="120000"/>
              </a:lnSpc>
            </a:pPr>
            <a:r>
              <a:rPr lang="en-US" sz="2600" dirty="0"/>
              <a:t>Medical Liability providers</a:t>
            </a:r>
          </a:p>
          <a:p>
            <a:pPr marL="292100" indent="-292100">
              <a:lnSpc>
                <a:spcPct val="120000"/>
              </a:lnSpc>
            </a:pPr>
            <a:r>
              <a:rPr lang="en-US" sz="2600" dirty="0"/>
              <a:t>Several Hospital </a:t>
            </a:r>
            <a:r>
              <a:rPr lang="en-US" sz="2600" dirty="0" smtClean="0"/>
              <a:t>Systems</a:t>
            </a:r>
            <a:r>
              <a:rPr lang="en-US" sz="2400" dirty="0" smtClean="0"/>
              <a:t/>
            </a:r>
            <a:br>
              <a:rPr lang="en-US" sz="2400" dirty="0" smtClean="0"/>
            </a:br>
            <a:endParaRPr lang="en-US" dirty="0"/>
          </a:p>
        </p:txBody>
      </p:sp>
      <p:sp>
        <p:nvSpPr>
          <p:cNvPr id="3" name="TextBox 2"/>
          <p:cNvSpPr txBox="1"/>
          <p:nvPr/>
        </p:nvSpPr>
        <p:spPr>
          <a:xfrm>
            <a:off x="2873374" y="6296680"/>
            <a:ext cx="3565525" cy="523220"/>
          </a:xfrm>
          <a:prstGeom prst="rect">
            <a:avLst/>
          </a:prstGeom>
          <a:solidFill>
            <a:srgbClr val="FFFFFF"/>
          </a:solidFill>
        </p:spPr>
        <p:txBody>
          <a:bodyPr wrap="square" rtlCol="0">
            <a:spAutoFit/>
          </a:bodyPr>
          <a:lstStyle/>
          <a:p>
            <a:pPr algn="ctr"/>
            <a:r>
              <a:rPr lang="en-US" sz="2800" i="1" dirty="0" smtClean="0"/>
              <a:t>Over 50 Contributors</a:t>
            </a:r>
            <a:endParaRPr lang="en-US" sz="2800" i="1" dirty="0"/>
          </a:p>
        </p:txBody>
      </p:sp>
    </p:spTree>
    <p:extLst>
      <p:ext uri="{BB962C8B-B14F-4D97-AF65-F5344CB8AC3E}">
        <p14:creationId xmlns:p14="http://schemas.microsoft.com/office/powerpoint/2010/main" val="12074916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9630" y="119800"/>
            <a:ext cx="5659000" cy="6628439"/>
          </a:xfrm>
          <a:prstGeom prst="rect">
            <a:avLst/>
          </a:prstGeom>
          <a:ln>
            <a:solidFill>
              <a:schemeClr val="accent6">
                <a:lumMod val="50000"/>
              </a:schemeClr>
            </a:solidFill>
          </a:ln>
        </p:spPr>
      </p:pic>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29</a:t>
            </a:fld>
            <a:endParaRPr lang="en-US" sz="1600" dirty="0">
              <a:solidFill>
                <a:srgbClr val="7C7C7C"/>
              </a:solidFill>
            </a:endParaRPr>
          </a:p>
        </p:txBody>
      </p:sp>
      <p:sp>
        <p:nvSpPr>
          <p:cNvPr id="3" name="TextBox 2"/>
          <p:cNvSpPr txBox="1"/>
          <p:nvPr/>
        </p:nvSpPr>
        <p:spPr>
          <a:xfrm>
            <a:off x="2353420" y="3227526"/>
            <a:ext cx="6302900" cy="830997"/>
          </a:xfrm>
          <a:prstGeom prst="rect">
            <a:avLst/>
          </a:prstGeom>
          <a:solidFill>
            <a:schemeClr val="accent1">
              <a:lumMod val="20000"/>
              <a:lumOff val="80000"/>
              <a:alpha val="85000"/>
            </a:schemeClr>
          </a:solidFill>
          <a:effectLst>
            <a:outerShdw blurRad="50800" dist="38100" dir="2700000" algn="tl" rotWithShape="0">
              <a:prstClr val="black">
                <a:alpha val="40000"/>
              </a:prstClr>
            </a:outerShdw>
          </a:effectLst>
        </p:spPr>
        <p:txBody>
          <a:bodyPr wrap="square" rtlCol="0">
            <a:spAutoFit/>
          </a:bodyPr>
          <a:lstStyle/>
          <a:p>
            <a:r>
              <a:rPr lang="en-US" sz="1600" dirty="0" smtClean="0"/>
              <a:t>We have had the honor to review this comprehensive toolkit and ACOG strongly supports its dissemination and use to address the efforts at reducing the primary Cesarean delivery rate.</a:t>
            </a:r>
            <a:endParaRPr lang="en-US" sz="1600" dirty="0"/>
          </a:p>
        </p:txBody>
      </p:sp>
      <p:sp>
        <p:nvSpPr>
          <p:cNvPr id="7" name="TextBox 6"/>
          <p:cNvSpPr txBox="1"/>
          <p:nvPr/>
        </p:nvSpPr>
        <p:spPr>
          <a:xfrm>
            <a:off x="2353421" y="4422552"/>
            <a:ext cx="6302900" cy="1077218"/>
          </a:xfrm>
          <a:prstGeom prst="rect">
            <a:avLst/>
          </a:prstGeom>
          <a:solidFill>
            <a:schemeClr val="accent1">
              <a:lumMod val="20000"/>
              <a:lumOff val="80000"/>
              <a:alpha val="85000"/>
            </a:schemeClr>
          </a:solidFill>
          <a:effectLst>
            <a:outerShdw blurRad="50800" dist="38100" dir="2700000" algn="tl" rotWithShape="0">
              <a:prstClr val="black">
                <a:alpha val="40000"/>
              </a:prstClr>
            </a:outerShdw>
          </a:effectLst>
        </p:spPr>
        <p:txBody>
          <a:bodyPr wrap="square" rtlCol="0">
            <a:spAutoFit/>
          </a:bodyPr>
          <a:lstStyle/>
          <a:p>
            <a:r>
              <a:rPr lang="en-US" sz="1600" dirty="0" smtClean="0"/>
              <a:t>This excellent resource, and the plan for encouraging awareness and implementation is unquestionably a commendable program to address this issue and should set a benchmark for achieving success in reducing the primary Cesarean delivery rate.</a:t>
            </a:r>
            <a:endParaRPr lang="en-US" sz="1600" dirty="0"/>
          </a:p>
        </p:txBody>
      </p:sp>
    </p:spTree>
    <p:extLst>
      <p:ext uri="{BB962C8B-B14F-4D97-AF65-F5344CB8AC3E}">
        <p14:creationId xmlns:p14="http://schemas.microsoft.com/office/powerpoint/2010/main" val="955332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87400" y="673100"/>
            <a:ext cx="7645400" cy="990600"/>
          </a:xfrm>
          <a:solidFill>
            <a:schemeClr val="accent1">
              <a:lumMod val="20000"/>
              <a:lumOff val="80000"/>
            </a:schemeClr>
          </a:solidFill>
        </p:spPr>
        <p:txBody>
          <a:bodyPr>
            <a:normAutofit/>
          </a:bodyPr>
          <a:lstStyle/>
          <a:p>
            <a:r>
              <a:rPr lang="en-US" sz="2800" b="1" dirty="0">
                <a:ea typeface="ＭＳ Ｐゴシック" pitchFamily="26" charset="-128"/>
              </a:rPr>
              <a:t>California Maternal Quality Care Collaborative (CM</a:t>
            </a:r>
            <a:r>
              <a:rPr lang="en-US" sz="2800" b="1" dirty="0">
                <a:solidFill>
                  <a:srgbClr val="F36C27"/>
                </a:solidFill>
                <a:ea typeface="ＭＳ Ｐゴシック" pitchFamily="26" charset="-128"/>
              </a:rPr>
              <a:t>Q</a:t>
            </a:r>
            <a:r>
              <a:rPr lang="en-US" sz="2800" b="1" dirty="0">
                <a:ea typeface="ＭＳ Ｐゴシック" pitchFamily="26" charset="-128"/>
              </a:rPr>
              <a:t>CC) </a:t>
            </a:r>
            <a:endParaRPr lang="en-US" sz="2800" b="1" dirty="0" smtClean="0">
              <a:ea typeface="ＭＳ Ｐゴシック" pitchFamily="34" charset="-128"/>
            </a:endParaRPr>
          </a:p>
        </p:txBody>
      </p:sp>
      <p:sp>
        <p:nvSpPr>
          <p:cNvPr id="3" name="Content Placeholder 2"/>
          <p:cNvSpPr>
            <a:spLocks noGrp="1"/>
          </p:cNvSpPr>
          <p:nvPr>
            <p:ph idx="1"/>
          </p:nvPr>
        </p:nvSpPr>
        <p:spPr>
          <a:xfrm>
            <a:off x="508000" y="1765301"/>
            <a:ext cx="8839200" cy="4787900"/>
          </a:xfrm>
        </p:spPr>
        <p:txBody>
          <a:bodyPr>
            <a:normAutofit/>
          </a:bodyPr>
          <a:lstStyle/>
          <a:p>
            <a:pPr marL="292100" indent="-292100">
              <a:lnSpc>
                <a:spcPct val="110000"/>
              </a:lnSpc>
              <a:defRPr/>
            </a:pPr>
            <a:r>
              <a:rPr lang="en-US" sz="2400" dirty="0" smtClean="0"/>
              <a:t>Multi</a:t>
            </a:r>
            <a:r>
              <a:rPr lang="en-US" sz="2400" dirty="0"/>
              <a:t>-stakeholder organization established in </a:t>
            </a:r>
            <a:r>
              <a:rPr lang="en-US" sz="2400" dirty="0" smtClean="0"/>
              <a:t>2006: providers</a:t>
            </a:r>
            <a:r>
              <a:rPr lang="en-US" sz="2400" dirty="0"/>
              <a:t>, state agencies, public groups </a:t>
            </a:r>
            <a:r>
              <a:rPr lang="en-US" sz="2400" dirty="0" smtClean="0"/>
              <a:t>with </a:t>
            </a:r>
            <a:r>
              <a:rPr lang="en-US" sz="2400" dirty="0"/>
              <a:t>focus on </a:t>
            </a:r>
            <a:r>
              <a:rPr lang="en-US" sz="2400" dirty="0" smtClean="0"/>
              <a:t>Maternal Care </a:t>
            </a:r>
          </a:p>
          <a:p>
            <a:pPr marL="292100" indent="-292100">
              <a:lnSpc>
                <a:spcPct val="110000"/>
              </a:lnSpc>
              <a:defRPr/>
            </a:pPr>
            <a:r>
              <a:rPr lang="en-US" sz="2400" dirty="0" smtClean="0"/>
              <a:t>Hosts California Maternal Mortality Review Committee</a:t>
            </a:r>
            <a:endParaRPr lang="en-US" sz="2400" dirty="0"/>
          </a:p>
          <a:p>
            <a:pPr marL="292100" indent="-292100" eaLnBrk="1" hangingPunct="1">
              <a:lnSpc>
                <a:spcPct val="110000"/>
              </a:lnSpc>
              <a:spcAft>
                <a:spcPts val="0"/>
              </a:spcAft>
              <a:defRPr/>
            </a:pPr>
            <a:r>
              <a:rPr lang="en-US" sz="2400" dirty="0" smtClean="0">
                <a:ea typeface="ＭＳ Ｐゴシック" pitchFamily="26" charset="-128"/>
              </a:rPr>
              <a:t>Sister organization with CPQCC (neonatal care) </a:t>
            </a:r>
          </a:p>
          <a:p>
            <a:pPr marL="292100" indent="-292100" eaLnBrk="1" hangingPunct="1">
              <a:lnSpc>
                <a:spcPct val="110000"/>
              </a:lnSpc>
              <a:spcAft>
                <a:spcPts val="0"/>
              </a:spcAft>
              <a:defRPr/>
            </a:pPr>
            <a:r>
              <a:rPr lang="en-US" sz="2400" dirty="0" smtClean="0">
                <a:ea typeface="ＭＳ Ｐゴシック" pitchFamily="26" charset="-128"/>
              </a:rPr>
              <a:t>Developer of QI toolkits: Early Elective Delivery, OB Hemorrhage, Preeclampsia, CVD in Pregnancy, and First Cesarean Prevention</a:t>
            </a:r>
          </a:p>
          <a:p>
            <a:pPr marL="292100" indent="-292100" eaLnBrk="1" hangingPunct="1">
              <a:lnSpc>
                <a:spcPct val="110000"/>
              </a:lnSpc>
              <a:spcAft>
                <a:spcPts val="0"/>
              </a:spcAft>
              <a:defRPr/>
            </a:pPr>
            <a:r>
              <a:rPr lang="en-US" sz="2400" dirty="0" smtClean="0">
                <a:ea typeface="ＭＳ Ｐゴシック" pitchFamily="26" charset="-128"/>
              </a:rPr>
              <a:t>Leads multiple QI Collaboratives (Hemorrhage, HTN)</a:t>
            </a:r>
          </a:p>
          <a:p>
            <a:pPr marL="292100" indent="-292100" eaLnBrk="1" hangingPunct="1">
              <a:lnSpc>
                <a:spcPct val="110000"/>
              </a:lnSpc>
              <a:spcAft>
                <a:spcPts val="0"/>
              </a:spcAft>
              <a:defRPr/>
            </a:pPr>
            <a:r>
              <a:rPr lang="en-US" sz="2400" dirty="0" smtClean="0">
                <a:ea typeface="ＭＳ Ｐゴシック" pitchFamily="26" charset="-128"/>
              </a:rPr>
              <a:t>Established Maternal Data Center in 2011</a:t>
            </a:r>
          </a:p>
          <a:p>
            <a:pPr eaLnBrk="1" hangingPunct="1">
              <a:lnSpc>
                <a:spcPct val="110000"/>
              </a:lnSpc>
              <a:spcAft>
                <a:spcPts val="0"/>
              </a:spcAft>
              <a:defRPr/>
            </a:pPr>
            <a:endParaRPr lang="en-US" sz="2200" dirty="0">
              <a:ea typeface="ＭＳ Ｐゴシック" pitchFamily="26" charset="-128"/>
            </a:endParaRPr>
          </a:p>
        </p:txBody>
      </p:sp>
      <p:sp>
        <p:nvSpPr>
          <p:cNvPr id="5" name="Slide Number Placeholder 3"/>
          <p:cNvSpPr txBox="1">
            <a:spLocks/>
          </p:cNvSpPr>
          <p:nvPr/>
        </p:nvSpPr>
        <p:spPr>
          <a:xfrm>
            <a:off x="8534400" y="6457662"/>
            <a:ext cx="533025" cy="368337"/>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8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8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8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800" kern="1200">
                <a:solidFill>
                  <a:schemeClr val="tx1"/>
                </a:solidFill>
                <a:latin typeface="Arial" charset="0"/>
                <a:ea typeface="ＭＳ Ｐゴシック"/>
                <a:cs typeface="ＭＳ Ｐゴシック"/>
              </a:defRPr>
            </a:lvl5pPr>
            <a:lvl6pPr marL="2286000" algn="l" defTabSz="914400" rtl="0" eaLnBrk="1" latinLnBrk="0" hangingPunct="1">
              <a:defRPr sz="2800" kern="1200">
                <a:solidFill>
                  <a:schemeClr val="tx1"/>
                </a:solidFill>
                <a:latin typeface="Arial" charset="0"/>
                <a:ea typeface="ＭＳ Ｐゴシック"/>
                <a:cs typeface="ＭＳ Ｐゴシック"/>
              </a:defRPr>
            </a:lvl6pPr>
            <a:lvl7pPr marL="2743200" algn="l" defTabSz="914400" rtl="0" eaLnBrk="1" latinLnBrk="0" hangingPunct="1">
              <a:defRPr sz="2800" kern="1200">
                <a:solidFill>
                  <a:schemeClr val="tx1"/>
                </a:solidFill>
                <a:latin typeface="Arial" charset="0"/>
                <a:ea typeface="ＭＳ Ｐゴシック"/>
                <a:cs typeface="ＭＳ Ｐゴシック"/>
              </a:defRPr>
            </a:lvl7pPr>
            <a:lvl8pPr marL="3200400" algn="l" defTabSz="914400" rtl="0" eaLnBrk="1" latinLnBrk="0" hangingPunct="1">
              <a:defRPr sz="2800" kern="1200">
                <a:solidFill>
                  <a:schemeClr val="tx1"/>
                </a:solidFill>
                <a:latin typeface="Arial" charset="0"/>
                <a:ea typeface="ＭＳ Ｐゴシック"/>
                <a:cs typeface="ＭＳ Ｐゴシック"/>
              </a:defRPr>
            </a:lvl8pPr>
            <a:lvl9pPr marL="3657600" algn="l" defTabSz="914400" rtl="0" eaLnBrk="1" latinLnBrk="0" hangingPunct="1">
              <a:defRPr sz="2800" kern="1200">
                <a:solidFill>
                  <a:schemeClr val="tx1"/>
                </a:solidFill>
                <a:latin typeface="Arial" charset="0"/>
                <a:ea typeface="ＭＳ Ｐゴシック"/>
                <a:cs typeface="ＭＳ Ｐゴシック"/>
              </a:defRPr>
            </a:lvl9pPr>
          </a:lstStyle>
          <a:p>
            <a:pPr algn="r" eaLnBrk="0" hangingPunct="0"/>
            <a:fld id="{A6A7DFC8-CC87-1C45-AE2C-C06DE0F5DDBD}" type="slidenum">
              <a:rPr lang="en-US" sz="1400" smtClean="0">
                <a:solidFill>
                  <a:prstClr val="black">
                    <a:tint val="75000"/>
                  </a:prstClr>
                </a:solidFill>
              </a:rPr>
              <a:pPr algn="r" eaLnBrk="0" hangingPunct="0"/>
              <a:t>3</a:t>
            </a:fld>
            <a:endParaRPr lang="en-US" sz="1400" dirty="0">
              <a:solidFill>
                <a:prstClr val="black">
                  <a:tint val="75000"/>
                </a:prstClr>
              </a:solidFill>
            </a:endParaRPr>
          </a:p>
        </p:txBody>
      </p:sp>
    </p:spTree>
    <p:extLst>
      <p:ext uri="{BB962C8B-B14F-4D97-AF65-F5344CB8AC3E}">
        <p14:creationId xmlns:p14="http://schemas.microsoft.com/office/powerpoint/2010/main" val="11958526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112" y="4746625"/>
            <a:ext cx="8325556" cy="1524000"/>
          </a:xfrm>
        </p:spPr>
        <p:txBody>
          <a:bodyPr>
            <a:normAutofit fontScale="90000"/>
          </a:bodyPr>
          <a:lstStyle/>
          <a:p>
            <a:pPr>
              <a:defRPr/>
            </a:pPr>
            <a:r>
              <a:rPr lang="en-US" sz="2800" dirty="0" smtClean="0"/>
              <a:t>When using a toolkit, you don’t need to use every tool, you just need to pick the right ones for the job </a:t>
            </a:r>
            <a:br>
              <a:rPr lang="en-US" sz="2800" dirty="0" smtClean="0"/>
            </a:br>
            <a:endParaRPr lang="en-US" sz="2800" i="1" dirty="0"/>
          </a:p>
        </p:txBody>
      </p:sp>
      <p:pic>
        <p:nvPicPr>
          <p:cNvPr id="2" name="Picture 1" descr="Screen Shot 2016-08-15 at 5.34.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079" y="917844"/>
            <a:ext cx="5349804" cy="3828781"/>
          </a:xfrm>
          <a:prstGeom prst="rect">
            <a:avLst/>
          </a:prstGeom>
        </p:spPr>
      </p:pic>
    </p:spTree>
    <p:extLst>
      <p:ext uri="{BB962C8B-B14F-4D97-AF65-F5344CB8AC3E}">
        <p14:creationId xmlns:p14="http://schemas.microsoft.com/office/powerpoint/2010/main" val="8875288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bwMode="auto">
          <a:xfrm>
            <a:off x="958850" y="1219200"/>
            <a:ext cx="7353300" cy="3454400"/>
          </a:xfrm>
          <a:prstGeom prst="wedgeRectCallout">
            <a:avLst>
              <a:gd name="adj1" fmla="val -13870"/>
              <a:gd name="adj2" fmla="val 34292"/>
            </a:avLst>
          </a:prstGeom>
          <a:solidFill>
            <a:srgbClr val="82ADC0">
              <a:alpha val="69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800" dirty="0">
                <a:solidFill>
                  <a:schemeClr val="tx1">
                    <a:lumMod val="75000"/>
                    <a:lumOff val="25000"/>
                  </a:schemeClr>
                </a:solidFill>
                <a:latin typeface="Avenir Book" charset="0"/>
                <a:ea typeface="Avenir Book" charset="0"/>
                <a:cs typeface="Avenir Book" charset="0"/>
              </a:rPr>
              <a:t>First and foremost, it should be understood that a </a:t>
            </a:r>
            <a:r>
              <a:rPr lang="en-US" sz="2800" dirty="0" smtClean="0">
                <a:solidFill>
                  <a:schemeClr val="tx1">
                    <a:lumMod val="75000"/>
                    <a:lumOff val="25000"/>
                  </a:schemeClr>
                </a:solidFill>
                <a:latin typeface="Avenir Book" charset="0"/>
                <a:ea typeface="Avenir Book" charset="0"/>
                <a:cs typeface="Avenir Book" charset="0"/>
              </a:rPr>
              <a:t>labor support and cesarean </a:t>
            </a:r>
            <a:r>
              <a:rPr lang="en-US" sz="2800" dirty="0">
                <a:solidFill>
                  <a:schemeClr val="tx1">
                    <a:lumMod val="75000"/>
                    <a:lumOff val="25000"/>
                  </a:schemeClr>
                </a:solidFill>
                <a:latin typeface="Avenir Book" charset="0"/>
                <a:ea typeface="Avenir Book" charset="0"/>
                <a:cs typeface="Avenir Book" charset="0"/>
              </a:rPr>
              <a:t>reduction program seeks to reduce unnecessary cesarean births. The program’s charter must clearly recognize that timely and well-chosen cesareans are sometimes necessary to prevent avoidable </a:t>
            </a:r>
            <a:r>
              <a:rPr lang="en-US" sz="2800" dirty="0" smtClean="0">
                <a:solidFill>
                  <a:schemeClr val="tx1">
                    <a:lumMod val="75000"/>
                    <a:lumOff val="25000"/>
                  </a:schemeClr>
                </a:solidFill>
                <a:latin typeface="Avenir Book" charset="0"/>
                <a:ea typeface="Avenir Book" charset="0"/>
                <a:cs typeface="Avenir Book" charset="0"/>
              </a:rPr>
              <a:t>fetal and </a:t>
            </a:r>
            <a:r>
              <a:rPr lang="en-US" sz="2800" dirty="0">
                <a:solidFill>
                  <a:schemeClr val="tx1">
                    <a:lumMod val="75000"/>
                    <a:lumOff val="25000"/>
                  </a:schemeClr>
                </a:solidFill>
                <a:latin typeface="Avenir Book" charset="0"/>
                <a:ea typeface="Avenir Book" charset="0"/>
                <a:cs typeface="Avenir Book" charset="0"/>
              </a:rPr>
              <a:t>maternal harm.</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8525" y="4457700"/>
            <a:ext cx="4933950" cy="1543050"/>
          </a:xfrm>
          <a:prstGeom prst="rect">
            <a:avLst/>
          </a:prstGeom>
        </p:spPr>
      </p:pic>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31</a:t>
            </a:fld>
            <a:endParaRPr lang="en-US" sz="1600" dirty="0">
              <a:solidFill>
                <a:srgbClr val="7C7C7C"/>
              </a:solidFill>
            </a:endParaRPr>
          </a:p>
        </p:txBody>
      </p:sp>
    </p:spTree>
    <p:extLst>
      <p:ext uri="{BB962C8B-B14F-4D97-AF65-F5344CB8AC3E}">
        <p14:creationId xmlns:p14="http://schemas.microsoft.com/office/powerpoint/2010/main" val="39243782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2239" y="2435707"/>
            <a:ext cx="2691529" cy="2887690"/>
          </a:xfrm>
          <a:prstGeom prst="rect">
            <a:avLst/>
          </a:prstGeom>
          <a:ln w="88900" cap="sq" cmpd="thickThin">
            <a:noFill/>
            <a:prstDash val="solid"/>
            <a:miter lim="800000"/>
          </a:ln>
          <a:effectLst>
            <a:innerShdw blurRad="76200">
              <a:srgbClr val="000000"/>
            </a:innerShdw>
          </a:effectLst>
        </p:spPr>
      </p:pic>
      <p:sp>
        <p:nvSpPr>
          <p:cNvPr id="2" name="Rectangle 1"/>
          <p:cNvSpPr/>
          <p:nvPr/>
        </p:nvSpPr>
        <p:spPr>
          <a:xfrm>
            <a:off x="124888" y="1967847"/>
            <a:ext cx="3817351" cy="3693318"/>
          </a:xfrm>
          <a:prstGeom prst="rect">
            <a:avLst/>
          </a:prstGeom>
        </p:spPr>
        <p:txBody>
          <a:bodyPr wrap="square">
            <a:spAutoFit/>
          </a:bodyPr>
          <a:lstStyle/>
          <a:p>
            <a:pPr marL="914400" lvl="1" indent="-457200">
              <a:buClr>
                <a:schemeClr val="accent2"/>
              </a:buClr>
              <a:buFont typeface="Wingdings" charset="2"/>
              <a:buChar char="§"/>
              <a:defRPr/>
            </a:pPr>
            <a:r>
              <a:rPr lang="en-US" sz="2600" dirty="0" smtClean="0">
                <a:latin typeface="Avenir Book"/>
                <a:cs typeface="Avenir Book"/>
              </a:rPr>
              <a:t>Readiness</a:t>
            </a:r>
          </a:p>
          <a:p>
            <a:pPr lvl="1">
              <a:buClr>
                <a:schemeClr val="accent2"/>
              </a:buClr>
              <a:defRPr/>
            </a:pPr>
            <a:r>
              <a:rPr lang="en-US" sz="2600" dirty="0" smtClean="0">
                <a:latin typeface="Avenir Book"/>
                <a:cs typeface="Avenir Book"/>
              </a:rPr>
              <a:t> </a:t>
            </a:r>
            <a:endParaRPr lang="en-US" sz="2600" dirty="0">
              <a:latin typeface="Avenir Book"/>
              <a:cs typeface="Avenir Book"/>
            </a:endParaRPr>
          </a:p>
          <a:p>
            <a:pPr marL="914400" lvl="1" indent="-457200">
              <a:buClr>
                <a:schemeClr val="accent2"/>
              </a:buClr>
              <a:buFont typeface="Wingdings" charset="2"/>
              <a:buChar char="§"/>
              <a:defRPr/>
            </a:pPr>
            <a:r>
              <a:rPr lang="en-US" sz="2600" dirty="0">
                <a:latin typeface="Avenir Book"/>
                <a:cs typeface="Avenir Book"/>
              </a:rPr>
              <a:t>Recognition and </a:t>
            </a:r>
            <a:r>
              <a:rPr lang="en-US" sz="2600" dirty="0" smtClean="0">
                <a:latin typeface="Avenir Book"/>
                <a:cs typeface="Avenir Book"/>
              </a:rPr>
              <a:t>Prevention</a:t>
            </a:r>
          </a:p>
          <a:p>
            <a:pPr lvl="1">
              <a:buClr>
                <a:schemeClr val="accent2"/>
              </a:buClr>
              <a:defRPr/>
            </a:pPr>
            <a:r>
              <a:rPr lang="en-US" sz="2600" dirty="0" smtClean="0">
                <a:latin typeface="Avenir Book"/>
                <a:cs typeface="Avenir Book"/>
              </a:rPr>
              <a:t> </a:t>
            </a:r>
            <a:endParaRPr lang="en-US" sz="2600" dirty="0">
              <a:latin typeface="Avenir Book"/>
              <a:cs typeface="Avenir Book"/>
            </a:endParaRPr>
          </a:p>
          <a:p>
            <a:pPr marL="914400" lvl="1" indent="-457200">
              <a:buClr>
                <a:schemeClr val="accent2"/>
              </a:buClr>
              <a:buFont typeface="Wingdings" charset="2"/>
              <a:buChar char="§"/>
              <a:defRPr/>
            </a:pPr>
            <a:r>
              <a:rPr lang="en-US" sz="2600" dirty="0">
                <a:latin typeface="Avenir Book"/>
                <a:cs typeface="Avenir Book"/>
              </a:rPr>
              <a:t>Response to Every Labor </a:t>
            </a:r>
            <a:r>
              <a:rPr lang="en-US" sz="2600" dirty="0" smtClean="0">
                <a:latin typeface="Avenir Book"/>
                <a:cs typeface="Avenir Book"/>
              </a:rPr>
              <a:t>Challenge</a:t>
            </a:r>
          </a:p>
          <a:p>
            <a:pPr marL="914400" lvl="1" indent="-457200">
              <a:buClr>
                <a:schemeClr val="accent2"/>
              </a:buClr>
              <a:buFont typeface="Wingdings" charset="2"/>
              <a:buChar char="§"/>
              <a:defRPr/>
            </a:pPr>
            <a:endParaRPr lang="en-US" sz="2600" dirty="0">
              <a:latin typeface="Avenir Book"/>
              <a:cs typeface="Avenir Book"/>
            </a:endParaRPr>
          </a:p>
          <a:p>
            <a:pPr marL="914400" lvl="1" indent="-457200">
              <a:buClr>
                <a:schemeClr val="accent2"/>
              </a:buClr>
              <a:buFont typeface="Wingdings" charset="2"/>
              <a:buChar char="§"/>
              <a:defRPr/>
            </a:pPr>
            <a:r>
              <a:rPr lang="en-US" sz="2600" dirty="0" smtClean="0">
                <a:latin typeface="Avenir Book"/>
                <a:cs typeface="Avenir Book"/>
              </a:rPr>
              <a:t>Reporting</a:t>
            </a:r>
            <a:endParaRPr lang="en-US" sz="2600" dirty="0">
              <a:latin typeface="Avenir Book"/>
              <a:cs typeface="Avenir Book"/>
            </a:endParaRPr>
          </a:p>
        </p:txBody>
      </p:sp>
      <p:pic>
        <p:nvPicPr>
          <p:cNvPr id="9" name="Picture 2" descr="Obstet Gynecol Jour Cov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735" y="2435707"/>
            <a:ext cx="2061266" cy="2833318"/>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xtBox 8"/>
          <p:cNvSpPr txBox="1">
            <a:spLocks noChangeArrowheads="1"/>
          </p:cNvSpPr>
          <p:nvPr/>
        </p:nvSpPr>
        <p:spPr bwMode="auto">
          <a:xfrm>
            <a:off x="873126" y="592474"/>
            <a:ext cx="7524750" cy="1292662"/>
          </a:xfrm>
          <a:prstGeom prst="rect">
            <a:avLst/>
          </a:prstGeom>
          <a:solidFill>
            <a:srgbClr val="DEEBF7"/>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600" dirty="0">
                <a:latin typeface="Avenir Book"/>
                <a:cs typeface="Avenir Book"/>
              </a:rPr>
              <a:t>The Toolkit is Aligned with the ACOG/SMFM Consensus Statement and the AIM Patient Safety Bundle </a:t>
            </a:r>
          </a:p>
        </p:txBody>
      </p:sp>
    </p:spTree>
    <p:extLst>
      <p:ext uri="{BB962C8B-B14F-4D97-AF65-F5344CB8AC3E}">
        <p14:creationId xmlns:p14="http://schemas.microsoft.com/office/powerpoint/2010/main" val="4207406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220048" y="3397293"/>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tx1">
                    <a:lumMod val="75000"/>
                    <a:lumOff val="25000"/>
                  </a:schemeClr>
                </a:solidFill>
                <a:latin typeface="Avenir Book" charset="0"/>
                <a:ea typeface="Avenir Book" charset="0"/>
                <a:cs typeface="Avenir Book" charset="0"/>
              </a:rPr>
              <a:t>READINESS</a:t>
            </a:r>
          </a:p>
        </p:txBody>
      </p:sp>
      <p:sp>
        <p:nvSpPr>
          <p:cNvPr id="3" name="TextBox 2"/>
          <p:cNvSpPr txBox="1"/>
          <p:nvPr/>
        </p:nvSpPr>
        <p:spPr>
          <a:xfrm>
            <a:off x="1030941" y="4649523"/>
            <a:ext cx="7410824" cy="954107"/>
          </a:xfrm>
          <a:prstGeom prst="rect">
            <a:avLst/>
          </a:prstGeom>
          <a:noFill/>
        </p:spPr>
        <p:txBody>
          <a:bodyPr wrap="squar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Developing a maternity culture that values, and supports intended vaginal </a:t>
            </a:r>
            <a:r>
              <a:rPr lang="en-US" sz="2800" dirty="0" smtClean="0">
                <a:solidFill>
                  <a:schemeClr val="tx1">
                    <a:lumMod val="75000"/>
                    <a:lumOff val="25000"/>
                  </a:schemeClr>
                </a:solidFill>
                <a:latin typeface="Avenir Book" charset="0"/>
                <a:ea typeface="Avenir Book" charset="0"/>
                <a:cs typeface="Avenir Book" charset="0"/>
              </a:rPr>
              <a:t>birth</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33</a:t>
            </a:fld>
            <a:endParaRPr lang="en-US" sz="1600" dirty="0">
              <a:solidFill>
                <a:srgbClr val="7C7C7C"/>
              </a:solidFill>
            </a:endParaRPr>
          </a:p>
        </p:txBody>
      </p:sp>
      <p:pic>
        <p:nvPicPr>
          <p:cNvPr id="6" name="Picture 5" descr="Screen Shot 2016-03-25 at 8.09.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601" y="937328"/>
            <a:ext cx="3183479" cy="2327919"/>
          </a:xfrm>
          <a:prstGeom prst="rect">
            <a:avLst/>
          </a:prstGeom>
          <a:ln>
            <a:noFill/>
          </a:ln>
          <a:effectLst>
            <a:softEdge rad="112500"/>
          </a:effectLst>
        </p:spPr>
      </p:pic>
    </p:spTree>
    <p:extLst>
      <p:ext uri="{BB962C8B-B14F-4D97-AF65-F5344CB8AC3E}">
        <p14:creationId xmlns:p14="http://schemas.microsoft.com/office/powerpoint/2010/main" val="32701716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862" y="922588"/>
            <a:ext cx="6966438" cy="837573"/>
          </a:xfrm>
          <a:solidFill>
            <a:schemeClr val="accent1">
              <a:lumMod val="20000"/>
              <a:lumOff val="80000"/>
            </a:schemeClr>
          </a:solidFill>
        </p:spPr>
        <p:txBody>
          <a:bodyPr>
            <a:normAutofit fontScale="90000"/>
          </a:bodyPr>
          <a:lstStyle/>
          <a:p>
            <a:r>
              <a:rPr lang="en-US" sz="4000" dirty="0" smtClean="0"/>
              <a:t>Strategies </a:t>
            </a:r>
            <a:r>
              <a:rPr lang="en-US" sz="4000" smtClean="0"/>
              <a:t>to Improve Readiness  </a:t>
            </a:r>
            <a:endParaRPr lang="en-US" sz="4000" dirty="0"/>
          </a:p>
        </p:txBody>
      </p:sp>
      <p:sp>
        <p:nvSpPr>
          <p:cNvPr id="3" name="Content Placeholder 2"/>
          <p:cNvSpPr>
            <a:spLocks noGrp="1"/>
          </p:cNvSpPr>
          <p:nvPr>
            <p:ph idx="1"/>
          </p:nvPr>
        </p:nvSpPr>
        <p:spPr>
          <a:xfrm>
            <a:off x="1504666" y="1979968"/>
            <a:ext cx="7010684" cy="4116032"/>
          </a:xfrm>
        </p:spPr>
        <p:txBody>
          <a:bodyPr>
            <a:noAutofit/>
          </a:bodyPr>
          <a:lstStyle/>
          <a:p>
            <a:pPr marL="292100" indent="-292100">
              <a:lnSpc>
                <a:spcPct val="110000"/>
              </a:lnSpc>
            </a:pPr>
            <a:r>
              <a:rPr lang="en-US" sz="2400" dirty="0" smtClean="0"/>
              <a:t>Create a unit culture to support intended vaginal birth</a:t>
            </a:r>
          </a:p>
          <a:p>
            <a:pPr marL="292100" indent="-292100">
              <a:lnSpc>
                <a:spcPct val="110000"/>
              </a:lnSpc>
            </a:pPr>
            <a:r>
              <a:rPr lang="en-US" sz="2400" dirty="0" smtClean="0"/>
              <a:t>Improve access and quality to modern childbirth education</a:t>
            </a:r>
          </a:p>
          <a:p>
            <a:pPr marL="292100" indent="-292100">
              <a:lnSpc>
                <a:spcPct val="110000"/>
              </a:lnSpc>
            </a:pPr>
            <a:r>
              <a:rPr lang="en-US" sz="2400" dirty="0" smtClean="0"/>
              <a:t>Improved shared decision making at critical points</a:t>
            </a:r>
          </a:p>
          <a:p>
            <a:pPr marL="292100" indent="-292100">
              <a:lnSpc>
                <a:spcPct val="110000"/>
              </a:lnSpc>
            </a:pPr>
            <a:r>
              <a:rPr lang="en-US" sz="2400" dirty="0" smtClean="0"/>
              <a:t>Bridge provider knowledge and skills gap</a:t>
            </a:r>
          </a:p>
          <a:p>
            <a:pPr marL="292100" indent="-292100">
              <a:lnSpc>
                <a:spcPct val="110000"/>
              </a:lnSpc>
            </a:pPr>
            <a:r>
              <a:rPr lang="en-US" sz="2400" dirty="0" smtClean="0"/>
              <a:t>Payment reform: Transition from paying for volume to paying for value</a:t>
            </a:r>
          </a:p>
        </p:txBody>
      </p:sp>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34</a:t>
            </a:fld>
            <a:endParaRPr lang="en-US" sz="1600" dirty="0">
              <a:solidFill>
                <a:srgbClr val="7C7C7C"/>
              </a:solidFill>
            </a:endParaRPr>
          </a:p>
        </p:txBody>
      </p:sp>
    </p:spTree>
    <p:extLst>
      <p:ext uri="{BB962C8B-B14F-4D97-AF65-F5344CB8AC3E}">
        <p14:creationId xmlns:p14="http://schemas.microsoft.com/office/powerpoint/2010/main" val="5073941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635001"/>
            <a:ext cx="7065819" cy="1014768"/>
          </a:xfrm>
          <a:solidFill>
            <a:srgbClr val="DEEBF7"/>
          </a:solidFill>
        </p:spPr>
        <p:txBody>
          <a:bodyPr>
            <a:normAutofit fontScale="90000"/>
          </a:bodyPr>
          <a:lstStyle/>
          <a:p>
            <a:r>
              <a:rPr lang="en-US" sz="4000" dirty="0" smtClean="0"/>
              <a:t>Examples of Readiness Tools included in Toolkit </a:t>
            </a:r>
            <a:endParaRPr lang="en-US" sz="4000" dirty="0"/>
          </a:p>
        </p:txBody>
      </p:sp>
      <p:sp>
        <p:nvSpPr>
          <p:cNvPr id="3" name="Content Placeholder 2"/>
          <p:cNvSpPr>
            <a:spLocks noGrp="1"/>
          </p:cNvSpPr>
          <p:nvPr>
            <p:ph idx="1"/>
          </p:nvPr>
        </p:nvSpPr>
        <p:spPr>
          <a:xfrm>
            <a:off x="1433016" y="2217644"/>
            <a:ext cx="7082335" cy="3734748"/>
          </a:xfrm>
        </p:spPr>
        <p:txBody>
          <a:bodyPr>
            <a:normAutofit/>
          </a:bodyPr>
          <a:lstStyle/>
          <a:p>
            <a:r>
              <a:rPr lang="en-US" sz="2800" dirty="0" smtClean="0"/>
              <a:t>Sources of best childbirth education tools</a:t>
            </a:r>
          </a:p>
          <a:p>
            <a:r>
              <a:rPr lang="en-US" sz="2800" dirty="0" smtClean="0"/>
              <a:t>Tools/policies/concepts of “mother friendly” hospital</a:t>
            </a:r>
          </a:p>
          <a:p>
            <a:r>
              <a:rPr lang="en-US" sz="2800" dirty="0" smtClean="0"/>
              <a:t>Approaches to shared decision making and training aspects</a:t>
            </a:r>
          </a:p>
        </p:txBody>
      </p:sp>
      <p:sp>
        <p:nvSpPr>
          <p:cNvPr id="5" name="Rectangle 4"/>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35</a:t>
            </a:fld>
            <a:endParaRPr lang="en-US" sz="1600" dirty="0">
              <a:solidFill>
                <a:srgbClr val="7C7C7C"/>
              </a:solidFill>
            </a:endParaRPr>
          </a:p>
        </p:txBody>
      </p:sp>
    </p:spTree>
    <p:extLst>
      <p:ext uri="{BB962C8B-B14F-4D97-AF65-F5344CB8AC3E}">
        <p14:creationId xmlns:p14="http://schemas.microsoft.com/office/powerpoint/2010/main" val="17924754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0" y="639386"/>
            <a:ext cx="5477876" cy="1121856"/>
          </a:xfrm>
          <a:solidFill>
            <a:srgbClr val="DEEBF7"/>
          </a:solidFill>
        </p:spPr>
        <p:txBody>
          <a:bodyPr>
            <a:noAutofit/>
          </a:bodyPr>
          <a:lstStyle/>
          <a:p>
            <a:pPr>
              <a:lnSpc>
                <a:spcPct val="100000"/>
              </a:lnSpc>
            </a:pPr>
            <a:r>
              <a:rPr lang="en-US" sz="3200" dirty="0" smtClean="0"/>
              <a:t>Sharing in decision making: </a:t>
            </a:r>
            <a:br>
              <a:rPr lang="en-US" sz="3200" dirty="0" smtClean="0"/>
            </a:br>
            <a:r>
              <a:rPr lang="en-US" sz="3200" b="1" dirty="0" smtClean="0">
                <a:solidFill>
                  <a:schemeClr val="accent1">
                    <a:lumMod val="75000"/>
                  </a:schemeClr>
                </a:solidFill>
              </a:rPr>
              <a:t>The </a:t>
            </a:r>
            <a:r>
              <a:rPr lang="en-US" sz="3200" b="1" dirty="0">
                <a:solidFill>
                  <a:schemeClr val="accent1">
                    <a:lumMod val="75000"/>
                  </a:schemeClr>
                </a:solidFill>
              </a:rPr>
              <a:t>SHARE </a:t>
            </a:r>
            <a:r>
              <a:rPr lang="en-US" sz="3200" b="1" dirty="0" smtClean="0">
                <a:solidFill>
                  <a:schemeClr val="accent1">
                    <a:lumMod val="75000"/>
                  </a:schemeClr>
                </a:solidFill>
              </a:rPr>
              <a:t>Model</a:t>
            </a:r>
            <a:endParaRPr lang="en-US" sz="3200" b="1" dirty="0">
              <a:solidFill>
                <a:schemeClr val="accent1">
                  <a:lumMod val="75000"/>
                </a:schemeClr>
              </a:solidFill>
            </a:endParaRPr>
          </a:p>
        </p:txBody>
      </p:sp>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36</a:t>
            </a:fld>
            <a:endParaRPr lang="en-US" sz="1600" dirty="0">
              <a:solidFill>
                <a:srgbClr val="7C7C7C"/>
              </a:solidFill>
            </a:endParaRPr>
          </a:p>
        </p:txBody>
      </p:sp>
      <p:grpSp>
        <p:nvGrpSpPr>
          <p:cNvPr id="3" name="Group 2"/>
          <p:cNvGrpSpPr/>
          <p:nvPr/>
        </p:nvGrpSpPr>
        <p:grpSpPr>
          <a:xfrm>
            <a:off x="1152340" y="1561294"/>
            <a:ext cx="7977693" cy="4790939"/>
            <a:chOff x="1155320" y="1305531"/>
            <a:chExt cx="7977693" cy="4790939"/>
          </a:xfrm>
        </p:grpSpPr>
        <p:sp>
          <p:nvSpPr>
            <p:cNvPr id="8" name="Oval 7"/>
            <p:cNvSpPr/>
            <p:nvPr/>
          </p:nvSpPr>
          <p:spPr>
            <a:xfrm>
              <a:off x="1352748" y="1305531"/>
              <a:ext cx="1273827" cy="1235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a:t>
              </a:r>
            </a:p>
            <a:p>
              <a:pPr algn="ctr"/>
              <a:r>
                <a:rPr lang="en-US" sz="2000" dirty="0" smtClean="0"/>
                <a:t>Seek</a:t>
              </a:r>
              <a:endParaRPr lang="en-US" sz="2000" dirty="0"/>
            </a:p>
          </p:txBody>
        </p:sp>
        <p:sp>
          <p:nvSpPr>
            <p:cNvPr id="9" name="Oval 8"/>
            <p:cNvSpPr/>
            <p:nvPr/>
          </p:nvSpPr>
          <p:spPr>
            <a:xfrm>
              <a:off x="1813166" y="2328229"/>
              <a:ext cx="1289657" cy="121186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H</a:t>
              </a:r>
            </a:p>
            <a:p>
              <a:pPr algn="ctr"/>
              <a:r>
                <a:rPr lang="en-US" sz="2000" dirty="0" smtClean="0"/>
                <a:t>Help</a:t>
              </a:r>
              <a:endParaRPr lang="en-US" sz="2000" dirty="0"/>
            </a:p>
          </p:txBody>
        </p:sp>
        <p:sp>
          <p:nvSpPr>
            <p:cNvPr id="10" name="Oval 9"/>
            <p:cNvSpPr/>
            <p:nvPr/>
          </p:nvSpPr>
          <p:spPr>
            <a:xfrm>
              <a:off x="1155320" y="3197269"/>
              <a:ext cx="1222398" cy="121722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endParaRPr lang="en-US" sz="3600" dirty="0" smtClean="0"/>
            </a:p>
            <a:p>
              <a:pPr algn="ctr"/>
              <a:r>
                <a:rPr lang="en-US" sz="2000" dirty="0" smtClean="0"/>
                <a:t>Assess</a:t>
              </a:r>
              <a:endParaRPr lang="en-US" sz="2000" dirty="0"/>
            </a:p>
          </p:txBody>
        </p:sp>
        <p:sp>
          <p:nvSpPr>
            <p:cNvPr id="11" name="Oval 10"/>
            <p:cNvSpPr/>
            <p:nvPr/>
          </p:nvSpPr>
          <p:spPr>
            <a:xfrm>
              <a:off x="1257208" y="4960066"/>
              <a:ext cx="1217737" cy="1136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E</a:t>
              </a:r>
            </a:p>
            <a:p>
              <a:pPr algn="ctr"/>
              <a:r>
                <a:rPr lang="en-US" sz="1400" dirty="0" smtClean="0"/>
                <a:t>Evaluate</a:t>
              </a:r>
              <a:endParaRPr lang="en-US" sz="1400" dirty="0"/>
            </a:p>
          </p:txBody>
        </p:sp>
        <p:sp>
          <p:nvSpPr>
            <p:cNvPr id="12" name="Oval 11"/>
            <p:cNvSpPr/>
            <p:nvPr/>
          </p:nvSpPr>
          <p:spPr>
            <a:xfrm>
              <a:off x="1866077" y="4147874"/>
              <a:ext cx="1183834" cy="1138739"/>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R</a:t>
              </a:r>
            </a:p>
            <a:p>
              <a:pPr algn="ctr"/>
              <a:r>
                <a:rPr lang="en-US" sz="2000" dirty="0" smtClean="0"/>
                <a:t>Reach</a:t>
              </a:r>
              <a:endParaRPr lang="en-US" sz="2000" dirty="0"/>
            </a:p>
          </p:txBody>
        </p:sp>
        <p:sp>
          <p:nvSpPr>
            <p:cNvPr id="13" name="TextBox 12"/>
            <p:cNvSpPr txBox="1"/>
            <p:nvPr/>
          </p:nvSpPr>
          <p:spPr>
            <a:xfrm>
              <a:off x="3309828" y="1761242"/>
              <a:ext cx="3708451" cy="400110"/>
            </a:xfrm>
            <a:prstGeom prst="rect">
              <a:avLst/>
            </a:prstGeom>
            <a:noFill/>
          </p:spPr>
          <p:txBody>
            <a:bodyPr wrap="none" rtlCol="0">
              <a:spAutoFit/>
            </a:bodyPr>
            <a:lstStyle/>
            <a:p>
              <a:r>
                <a:rPr lang="en-US" sz="2000" dirty="0" smtClean="0">
                  <a:solidFill>
                    <a:schemeClr val="accent2"/>
                  </a:solidFill>
                  <a:latin typeface="Avenir Book" charset="0"/>
                  <a:ea typeface="Avenir Book" charset="0"/>
                  <a:cs typeface="Avenir Book" charset="0"/>
                </a:rPr>
                <a:t>Seek the patient’s participation</a:t>
              </a:r>
              <a:endParaRPr lang="en-US" sz="2000" dirty="0">
                <a:solidFill>
                  <a:schemeClr val="accent2"/>
                </a:solidFill>
                <a:latin typeface="Avenir Book" charset="0"/>
                <a:ea typeface="Avenir Book" charset="0"/>
                <a:cs typeface="Avenir Book" charset="0"/>
              </a:endParaRPr>
            </a:p>
          </p:txBody>
        </p:sp>
        <p:sp>
          <p:nvSpPr>
            <p:cNvPr id="14" name="TextBox 13"/>
            <p:cNvSpPr txBox="1"/>
            <p:nvPr/>
          </p:nvSpPr>
          <p:spPr>
            <a:xfrm>
              <a:off x="3304117" y="2580219"/>
              <a:ext cx="4335033" cy="707886"/>
            </a:xfrm>
            <a:prstGeom prst="rect">
              <a:avLst/>
            </a:prstGeom>
            <a:noFill/>
          </p:spPr>
          <p:txBody>
            <a:bodyPr wrap="none" rtlCol="0">
              <a:spAutoFit/>
            </a:bodyPr>
            <a:lstStyle/>
            <a:p>
              <a:r>
                <a:rPr lang="en-US" sz="2000" dirty="0" smtClean="0">
                  <a:solidFill>
                    <a:srgbClr val="000000"/>
                  </a:solidFill>
                  <a:latin typeface="Avenir Book" charset="0"/>
                  <a:ea typeface="Avenir Book" charset="0"/>
                  <a:cs typeface="Avenir Book" charset="0"/>
                </a:rPr>
                <a:t>Help her explore each option and </a:t>
              </a:r>
              <a:br>
                <a:rPr lang="en-US" sz="2000" dirty="0" smtClean="0">
                  <a:solidFill>
                    <a:srgbClr val="000000"/>
                  </a:solidFill>
                  <a:latin typeface="Avenir Book" charset="0"/>
                  <a:ea typeface="Avenir Book" charset="0"/>
                  <a:cs typeface="Avenir Book" charset="0"/>
                </a:rPr>
              </a:br>
              <a:r>
                <a:rPr lang="en-US" sz="2000" dirty="0" smtClean="0">
                  <a:solidFill>
                    <a:srgbClr val="000000"/>
                  </a:solidFill>
                  <a:latin typeface="Avenir Book" charset="0"/>
                  <a:ea typeface="Avenir Book" charset="0"/>
                  <a:cs typeface="Avenir Book" charset="0"/>
                </a:rPr>
                <a:t>the corresponding risks and benefits</a:t>
              </a:r>
              <a:endParaRPr lang="en-US" sz="2000" dirty="0">
                <a:solidFill>
                  <a:srgbClr val="000000"/>
                </a:solidFill>
                <a:latin typeface="Avenir Book" charset="0"/>
                <a:ea typeface="Avenir Book" charset="0"/>
                <a:cs typeface="Avenir Book" charset="0"/>
              </a:endParaRPr>
            </a:p>
          </p:txBody>
        </p:sp>
        <p:sp>
          <p:nvSpPr>
            <p:cNvPr id="15" name="TextBox 14"/>
            <p:cNvSpPr txBox="1"/>
            <p:nvPr/>
          </p:nvSpPr>
          <p:spPr>
            <a:xfrm>
              <a:off x="3304117" y="3664755"/>
              <a:ext cx="4510656" cy="400110"/>
            </a:xfrm>
            <a:prstGeom prst="rect">
              <a:avLst/>
            </a:prstGeom>
            <a:noFill/>
          </p:spPr>
          <p:txBody>
            <a:bodyPr wrap="none" rtlCol="0">
              <a:spAutoFit/>
            </a:bodyPr>
            <a:lstStyle/>
            <a:p>
              <a:r>
                <a:rPr lang="en-US" sz="2000" dirty="0" smtClean="0">
                  <a:solidFill>
                    <a:schemeClr val="accent1">
                      <a:lumMod val="75000"/>
                    </a:schemeClr>
                  </a:solidFill>
                  <a:latin typeface="Avenir Book" charset="0"/>
                  <a:ea typeface="Avenir Book" charset="0"/>
                  <a:cs typeface="Avenir Book" charset="0"/>
                </a:rPr>
                <a:t>Assess what matters most to her most </a:t>
              </a:r>
              <a:endParaRPr lang="en-US" sz="2000" dirty="0">
                <a:solidFill>
                  <a:schemeClr val="accent1">
                    <a:lumMod val="75000"/>
                  </a:schemeClr>
                </a:solidFill>
                <a:latin typeface="Avenir Book" charset="0"/>
                <a:ea typeface="Avenir Book" charset="0"/>
                <a:cs typeface="Avenir Book" charset="0"/>
              </a:endParaRPr>
            </a:p>
          </p:txBody>
        </p:sp>
        <p:sp>
          <p:nvSpPr>
            <p:cNvPr id="16" name="TextBox 15"/>
            <p:cNvSpPr txBox="1"/>
            <p:nvPr/>
          </p:nvSpPr>
          <p:spPr>
            <a:xfrm>
              <a:off x="3304117" y="4340698"/>
              <a:ext cx="4993159" cy="707886"/>
            </a:xfrm>
            <a:prstGeom prst="rect">
              <a:avLst/>
            </a:prstGeom>
            <a:noFill/>
          </p:spPr>
          <p:txBody>
            <a:bodyPr wrap="square" rtlCol="0">
              <a:spAutoFit/>
            </a:bodyPr>
            <a:lstStyle/>
            <a:p>
              <a:r>
                <a:rPr lang="en-US" sz="2000" dirty="0" smtClean="0">
                  <a:solidFill>
                    <a:srgbClr val="000000"/>
                  </a:solidFill>
                  <a:latin typeface="Avenir Book" charset="0"/>
                  <a:ea typeface="Avenir Book" charset="0"/>
                  <a:cs typeface="Avenir Book" charset="0"/>
                </a:rPr>
                <a:t>Reach a decision together and arrange </a:t>
              </a:r>
              <a:br>
                <a:rPr lang="en-US" sz="2000" dirty="0" smtClean="0">
                  <a:solidFill>
                    <a:srgbClr val="000000"/>
                  </a:solidFill>
                  <a:latin typeface="Avenir Book" charset="0"/>
                  <a:ea typeface="Avenir Book" charset="0"/>
                  <a:cs typeface="Avenir Book" charset="0"/>
                </a:rPr>
              </a:br>
              <a:r>
                <a:rPr lang="en-US" sz="2000" dirty="0" smtClean="0">
                  <a:solidFill>
                    <a:srgbClr val="000000"/>
                  </a:solidFill>
                  <a:latin typeface="Avenir Book" charset="0"/>
                  <a:ea typeface="Avenir Book" charset="0"/>
                  <a:cs typeface="Avenir Book" charset="0"/>
                </a:rPr>
                <a:t>for a follow up conversation</a:t>
              </a:r>
              <a:endParaRPr lang="en-US" sz="2000" dirty="0">
                <a:solidFill>
                  <a:srgbClr val="000000"/>
                </a:solidFill>
                <a:latin typeface="Avenir Book" charset="0"/>
                <a:ea typeface="Avenir Book" charset="0"/>
                <a:cs typeface="Avenir Book" charset="0"/>
              </a:endParaRPr>
            </a:p>
          </p:txBody>
        </p:sp>
        <p:sp>
          <p:nvSpPr>
            <p:cNvPr id="17" name="TextBox 16"/>
            <p:cNvSpPr txBox="1"/>
            <p:nvPr/>
          </p:nvSpPr>
          <p:spPr>
            <a:xfrm>
              <a:off x="3255172" y="5199691"/>
              <a:ext cx="5877841" cy="677108"/>
            </a:xfrm>
            <a:prstGeom prst="rect">
              <a:avLst/>
            </a:prstGeom>
            <a:noFill/>
          </p:spPr>
          <p:txBody>
            <a:bodyPr wrap="square" rtlCol="0">
              <a:spAutoFit/>
            </a:bodyPr>
            <a:lstStyle/>
            <a:p>
              <a:r>
                <a:rPr lang="en-US" sz="1900" dirty="0" smtClean="0">
                  <a:solidFill>
                    <a:schemeClr val="accent2"/>
                  </a:solidFill>
                  <a:latin typeface="Avenir Book" charset="0"/>
                  <a:ea typeface="Avenir Book" charset="0"/>
                  <a:cs typeface="Avenir Book" charset="0"/>
                </a:rPr>
                <a:t>Evaluate her decision (revisit the decision and assess whether it has been implemented as planned)</a:t>
              </a:r>
              <a:endParaRPr lang="en-US" sz="1900" dirty="0">
                <a:solidFill>
                  <a:schemeClr val="accent2"/>
                </a:solidFill>
                <a:latin typeface="Avenir Book" charset="0"/>
                <a:ea typeface="Avenir Book" charset="0"/>
                <a:cs typeface="Avenir Book" charset="0"/>
              </a:endParaRPr>
            </a:p>
          </p:txBody>
        </p:sp>
      </p:grpSp>
      <p:sp>
        <p:nvSpPr>
          <p:cNvPr id="18" name="TextBox 17"/>
          <p:cNvSpPr txBox="1"/>
          <p:nvPr/>
        </p:nvSpPr>
        <p:spPr>
          <a:xfrm>
            <a:off x="2381250" y="6265902"/>
            <a:ext cx="5734050" cy="553998"/>
          </a:xfrm>
          <a:prstGeom prst="rect">
            <a:avLst/>
          </a:prstGeom>
          <a:solidFill>
            <a:schemeClr val="bg1"/>
          </a:solidFill>
        </p:spPr>
        <p:txBody>
          <a:bodyPr wrap="square" rtlCol="0">
            <a:spAutoFit/>
          </a:bodyPr>
          <a:lstStyle/>
          <a:p>
            <a:r>
              <a:rPr lang="en-US" sz="1000" dirty="0" smtClean="0"/>
              <a:t>The SHARE approach. Agency for Healthcare Research and Quality Website. </a:t>
            </a:r>
            <a:r>
              <a:rPr lang="en-US" sz="1000" dirty="0" smtClean="0">
                <a:hlinkClick r:id="rId3"/>
              </a:rPr>
              <a:t>http://www.ahrq.gov/professionals/education/curriculum-tools/shareddecisionmaking/index.html</a:t>
            </a:r>
            <a:r>
              <a:rPr lang="en-US" sz="1000" dirty="0" smtClean="0"/>
              <a:t>. Accessed December 1, 2015.</a:t>
            </a:r>
            <a:endParaRPr lang="en-US" sz="1000" dirty="0"/>
          </a:p>
        </p:txBody>
      </p:sp>
    </p:spTree>
    <p:extLst>
      <p:ext uri="{BB962C8B-B14F-4D97-AF65-F5344CB8AC3E}">
        <p14:creationId xmlns:p14="http://schemas.microsoft.com/office/powerpoint/2010/main" val="21053744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3-25 at 10.38.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7" y="1331667"/>
            <a:ext cx="8195732" cy="5350934"/>
          </a:xfrm>
          <a:prstGeom prst="rect">
            <a:avLst/>
          </a:prstGeom>
        </p:spPr>
      </p:pic>
      <p:sp>
        <p:nvSpPr>
          <p:cNvPr id="8" name="TextBox 7"/>
          <p:cNvSpPr txBox="1"/>
          <p:nvPr/>
        </p:nvSpPr>
        <p:spPr>
          <a:xfrm>
            <a:off x="228978" y="541867"/>
            <a:ext cx="8534021" cy="584776"/>
          </a:xfrm>
          <a:prstGeom prst="rect">
            <a:avLst/>
          </a:prstGeom>
          <a:noFill/>
        </p:spPr>
        <p:txBody>
          <a:bodyPr wrap="square" rtlCol="0">
            <a:spAutoFit/>
          </a:bodyPr>
          <a:lstStyle/>
          <a:p>
            <a:pPr algn="ctr"/>
            <a:r>
              <a:rPr lang="en-US" sz="3200" dirty="0" smtClean="0">
                <a:latin typeface="Avenir Book"/>
                <a:cs typeface="Avenir Book"/>
              </a:rPr>
              <a:t>Shared Decision Making (continued)</a:t>
            </a:r>
            <a:endParaRPr lang="en-US" sz="3200" dirty="0">
              <a:latin typeface="Avenir Book"/>
              <a:cs typeface="Avenir Book"/>
            </a:endParaRPr>
          </a:p>
        </p:txBody>
      </p:sp>
    </p:spTree>
    <p:extLst>
      <p:ext uri="{BB962C8B-B14F-4D97-AF65-F5344CB8AC3E}">
        <p14:creationId xmlns:p14="http://schemas.microsoft.com/office/powerpoint/2010/main" val="14425599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4" y="788632"/>
            <a:ext cx="6645275" cy="685800"/>
          </a:xfrm>
        </p:spPr>
        <p:txBody>
          <a:bodyPr>
            <a:normAutofit/>
          </a:bodyPr>
          <a:lstStyle/>
          <a:p>
            <a:r>
              <a:rPr lang="en-US" dirty="0" smtClean="0"/>
              <a:t>Birth Preferences Worksheet</a:t>
            </a:r>
            <a:endParaRPr lang="en-US" dirty="0"/>
          </a:p>
        </p:txBody>
      </p:sp>
      <p:sp>
        <p:nvSpPr>
          <p:cNvPr id="14" name="Content Placeholder 13"/>
          <p:cNvSpPr>
            <a:spLocks noGrp="1"/>
          </p:cNvSpPr>
          <p:nvPr>
            <p:ph sz="half" idx="1"/>
          </p:nvPr>
        </p:nvSpPr>
        <p:spPr>
          <a:xfrm>
            <a:off x="1181100" y="1697584"/>
            <a:ext cx="7867650" cy="1566128"/>
          </a:xfrm>
          <a:solidFill>
            <a:schemeClr val="accent5">
              <a:lumMod val="20000"/>
              <a:lumOff val="80000"/>
            </a:schemeClr>
          </a:solidFill>
        </p:spPr>
        <p:txBody>
          <a:bodyPr>
            <a:normAutofit/>
          </a:bodyPr>
          <a:lstStyle/>
          <a:p>
            <a:r>
              <a:rPr lang="en-US" sz="2400" dirty="0" smtClean="0"/>
              <a:t>Collaborate with healthcare provider to determine birth preferences</a:t>
            </a:r>
          </a:p>
          <a:p>
            <a:r>
              <a:rPr lang="en-US" sz="2400" dirty="0" smtClean="0"/>
              <a:t>Tailor choices to what is available at each facility</a:t>
            </a:r>
            <a:endParaRPr lang="en-US" sz="2400" dirty="0"/>
          </a:p>
        </p:txBody>
      </p:sp>
      <p:pic>
        <p:nvPicPr>
          <p:cNvPr id="13"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381124" y="3434190"/>
            <a:ext cx="5857298" cy="2850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6" name="Rectangle 5"/>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38</a:t>
            </a:fld>
            <a:endParaRPr lang="en-US" sz="1600" dirty="0">
              <a:solidFill>
                <a:srgbClr val="7C7C7C"/>
              </a:solidFill>
            </a:endParaRPr>
          </a:p>
        </p:txBody>
      </p:sp>
      <p:sp>
        <p:nvSpPr>
          <p:cNvPr id="3" name="Oval 2"/>
          <p:cNvSpPr/>
          <p:nvPr/>
        </p:nvSpPr>
        <p:spPr>
          <a:xfrm>
            <a:off x="6883400" y="4470400"/>
            <a:ext cx="1727200" cy="1511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Example available in </a:t>
            </a:r>
            <a:r>
              <a:rPr lang="en-US" smtClean="0"/>
              <a:t>the toolkit</a:t>
            </a:r>
            <a:endParaRPr lang="en-US" dirty="0"/>
          </a:p>
        </p:txBody>
      </p:sp>
    </p:spTree>
    <p:extLst>
      <p:ext uri="{BB962C8B-B14F-4D97-AF65-F5344CB8AC3E}">
        <p14:creationId xmlns:p14="http://schemas.microsoft.com/office/powerpoint/2010/main" val="41518374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891068"/>
            <a:ext cx="971550" cy="4966932"/>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Readiness</a:t>
            </a:r>
          </a:p>
        </p:txBody>
      </p:sp>
      <p:pic>
        <p:nvPicPr>
          <p:cNvPr id="7" name="Picture 6" descr="Screen Shot 2017-05-04 at 8.29.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926" y="1312332"/>
            <a:ext cx="6729852" cy="5180533"/>
          </a:xfrm>
          <a:prstGeom prst="rect">
            <a:avLst/>
          </a:prstGeom>
        </p:spPr>
      </p:pic>
      <p:sp>
        <p:nvSpPr>
          <p:cNvPr id="8" name="TextBox 7"/>
          <p:cNvSpPr txBox="1"/>
          <p:nvPr/>
        </p:nvSpPr>
        <p:spPr>
          <a:xfrm>
            <a:off x="1638037" y="719667"/>
            <a:ext cx="6588741" cy="461665"/>
          </a:xfrm>
          <a:prstGeom prst="rect">
            <a:avLst/>
          </a:prstGeom>
          <a:solidFill>
            <a:schemeClr val="accent1">
              <a:lumMod val="20000"/>
              <a:lumOff val="80000"/>
            </a:schemeClr>
          </a:solidFill>
        </p:spPr>
        <p:txBody>
          <a:bodyPr wrap="square" rtlCol="0">
            <a:spAutoFit/>
          </a:bodyPr>
          <a:lstStyle/>
          <a:p>
            <a:pPr algn="ctr"/>
            <a:r>
              <a:rPr lang="en-US" sz="2400" dirty="0" smtClean="0">
                <a:latin typeface="Avenir Book"/>
                <a:cs typeface="Avenir Book"/>
              </a:rPr>
              <a:t>Many More Tools in this Section… Over 20</a:t>
            </a:r>
            <a:endParaRPr lang="en-US" sz="2400" dirty="0">
              <a:latin typeface="Avenir Book"/>
              <a:cs typeface="Avenir Book"/>
            </a:endParaRPr>
          </a:p>
        </p:txBody>
      </p:sp>
    </p:spTree>
    <p:extLst>
      <p:ext uri="{BB962C8B-B14F-4D97-AF65-F5344CB8AC3E}">
        <p14:creationId xmlns:p14="http://schemas.microsoft.com/office/powerpoint/2010/main" val="41989479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300" y="705811"/>
            <a:ext cx="5588000" cy="868990"/>
          </a:xfrm>
          <a:solidFill>
            <a:srgbClr val="DEEBF7"/>
          </a:solidFill>
        </p:spPr>
        <p:txBody>
          <a:bodyPr/>
          <a:lstStyle/>
          <a:p>
            <a:r>
              <a:rPr lang="en-US" dirty="0" smtClean="0"/>
              <a:t>Today’s Discussion</a:t>
            </a:r>
            <a:endParaRPr lang="en-US" dirty="0"/>
          </a:p>
        </p:txBody>
      </p:sp>
      <p:sp>
        <p:nvSpPr>
          <p:cNvPr id="3" name="Content Placeholder 2"/>
          <p:cNvSpPr>
            <a:spLocks noGrp="1"/>
          </p:cNvSpPr>
          <p:nvPr>
            <p:ph idx="1"/>
          </p:nvPr>
        </p:nvSpPr>
        <p:spPr>
          <a:xfrm>
            <a:off x="723900" y="1711632"/>
            <a:ext cx="7854950" cy="4663768"/>
          </a:xfrm>
        </p:spPr>
        <p:txBody>
          <a:bodyPr>
            <a:normAutofit fontScale="92500" lnSpcReduction="10000"/>
          </a:bodyPr>
          <a:lstStyle/>
          <a:p>
            <a:pPr marL="292100" indent="-292100">
              <a:lnSpc>
                <a:spcPct val="110000"/>
              </a:lnSpc>
            </a:pPr>
            <a:r>
              <a:rPr lang="en-US" sz="2800" dirty="0" smtClean="0"/>
              <a:t>Discuss the wide variation in risk adjusted CS rates</a:t>
            </a:r>
          </a:p>
          <a:p>
            <a:pPr marL="292100" indent="-292100">
              <a:lnSpc>
                <a:spcPct val="110000"/>
              </a:lnSpc>
            </a:pPr>
            <a:r>
              <a:rPr lang="en-US" sz="2800" dirty="0" smtClean="0"/>
              <a:t>Identify multiple reasons as to </a:t>
            </a:r>
            <a:r>
              <a:rPr lang="en-US" sz="2800" dirty="0"/>
              <a:t>w</a:t>
            </a:r>
            <a:r>
              <a:rPr lang="en-US" sz="2800" dirty="0" smtClean="0"/>
              <a:t>hy should we care about CS rates</a:t>
            </a:r>
          </a:p>
          <a:p>
            <a:pPr marL="292100" indent="-292100">
              <a:lnSpc>
                <a:spcPct val="110000"/>
              </a:lnSpc>
            </a:pPr>
            <a:r>
              <a:rPr lang="en-US" sz="2800" dirty="0" smtClean="0"/>
              <a:t>Summarize key parts of The Toolkit: Readiness, Recognition, Response, Reporting—barriers, strategies and tools </a:t>
            </a:r>
          </a:p>
          <a:p>
            <a:pPr marL="292100" indent="-292100">
              <a:lnSpc>
                <a:spcPct val="110000"/>
              </a:lnSpc>
            </a:pPr>
            <a:r>
              <a:rPr lang="en-US" sz="2800" dirty="0" smtClean="0"/>
              <a:t>Recall </a:t>
            </a:r>
            <a:r>
              <a:rPr lang="en-US" sz="2800" dirty="0"/>
              <a:t>p</a:t>
            </a:r>
            <a:r>
              <a:rPr lang="en-US" sz="2800" dirty="0" smtClean="0"/>
              <a:t>ilot hospital success stories</a:t>
            </a:r>
          </a:p>
          <a:p>
            <a:pPr marL="292100" indent="-292100">
              <a:lnSpc>
                <a:spcPct val="110000"/>
              </a:lnSpc>
            </a:pPr>
            <a:r>
              <a:rPr lang="en-US" sz="2800" dirty="0" smtClean="0"/>
              <a:t>Identify areas to prioritize: What do we do first?  (Implementation guide)</a:t>
            </a:r>
            <a:endParaRPr lang="en-US" sz="2800" dirty="0"/>
          </a:p>
        </p:txBody>
      </p:sp>
      <p:sp>
        <p:nvSpPr>
          <p:cNvPr id="4"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a:t>
            </a:fld>
            <a:endParaRPr lang="en-US" sz="1600" dirty="0">
              <a:solidFill>
                <a:srgbClr val="7C7C7C"/>
              </a:solidFill>
            </a:endParaRPr>
          </a:p>
        </p:txBody>
      </p:sp>
    </p:spTree>
    <p:extLst>
      <p:ext uri="{BB962C8B-B14F-4D97-AF65-F5344CB8AC3E}">
        <p14:creationId xmlns:p14="http://schemas.microsoft.com/office/powerpoint/2010/main" val="153682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566057"/>
            <a:ext cx="7557725" cy="1263205"/>
          </a:xfrm>
          <a:solidFill>
            <a:schemeClr val="accent1">
              <a:lumMod val="20000"/>
              <a:lumOff val="80000"/>
            </a:schemeClr>
          </a:solidFill>
        </p:spPr>
        <p:txBody>
          <a:bodyPr/>
          <a:lstStyle/>
          <a:p>
            <a:r>
              <a:rPr lang="en-US" dirty="0" smtClean="0"/>
              <a:t>What about women who request a Primary Cesarean Birth?</a:t>
            </a:r>
            <a:endParaRPr lang="en-US" dirty="0"/>
          </a:p>
        </p:txBody>
      </p:sp>
      <p:pic>
        <p:nvPicPr>
          <p:cNvPr id="5" name="Picture 4"/>
          <p:cNvPicPr>
            <a:picLocks noChangeAspect="1"/>
          </p:cNvPicPr>
          <p:nvPr/>
        </p:nvPicPr>
        <p:blipFill rotWithShape="1">
          <a:blip r:embed="rId3"/>
          <a:srcRect r="67121"/>
          <a:stretch/>
        </p:blipFill>
        <p:spPr>
          <a:xfrm>
            <a:off x="625546" y="1388107"/>
            <a:ext cx="1471835" cy="2887759"/>
          </a:xfrm>
          <a:prstGeom prst="rect">
            <a:avLst/>
          </a:prstGeom>
        </p:spPr>
      </p:pic>
      <p:pic>
        <p:nvPicPr>
          <p:cNvPr id="6" name="Picture 5"/>
          <p:cNvPicPr>
            <a:picLocks noChangeAspect="1"/>
          </p:cNvPicPr>
          <p:nvPr/>
        </p:nvPicPr>
        <p:blipFill rotWithShape="1">
          <a:blip r:embed="rId4"/>
          <a:srcRect l="33523" t="5657" r="36381"/>
          <a:stretch/>
        </p:blipFill>
        <p:spPr>
          <a:xfrm>
            <a:off x="3643738" y="1388107"/>
            <a:ext cx="1442068" cy="2916220"/>
          </a:xfrm>
          <a:prstGeom prst="rect">
            <a:avLst/>
          </a:prstGeom>
        </p:spPr>
      </p:pic>
      <p:pic>
        <p:nvPicPr>
          <p:cNvPr id="7" name="Picture 6"/>
          <p:cNvPicPr>
            <a:picLocks noChangeAspect="1"/>
          </p:cNvPicPr>
          <p:nvPr/>
        </p:nvPicPr>
        <p:blipFill rotWithShape="1">
          <a:blip r:embed="rId5">
            <a:duotone>
              <a:schemeClr val="accent2">
                <a:shade val="45000"/>
                <a:satMod val="135000"/>
              </a:schemeClr>
              <a:prstClr val="white"/>
            </a:duotone>
          </a:blip>
          <a:srcRect l="63333"/>
          <a:stretch/>
        </p:blipFill>
        <p:spPr>
          <a:xfrm>
            <a:off x="6867001" y="1099849"/>
            <a:ext cx="1821391" cy="3204478"/>
          </a:xfrm>
          <a:prstGeom prst="rect">
            <a:avLst/>
          </a:prstGeom>
        </p:spPr>
      </p:pic>
      <p:sp>
        <p:nvSpPr>
          <p:cNvPr id="8" name="Oval 7"/>
          <p:cNvSpPr/>
          <p:nvPr/>
        </p:nvSpPr>
        <p:spPr>
          <a:xfrm>
            <a:off x="276787" y="3631469"/>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It is important to communicate early and often during the prenatal period to alleviate any fears related to incomplete information</a:t>
            </a:r>
            <a:endParaRPr lang="en-US" sz="1400" dirty="0">
              <a:latin typeface="Avenir Book" charset="0"/>
              <a:ea typeface="Avenir Book" charset="0"/>
              <a:cs typeface="Avenir Book" charset="0"/>
            </a:endParaRPr>
          </a:p>
        </p:txBody>
      </p:sp>
      <p:sp>
        <p:nvSpPr>
          <p:cNvPr id="9" name="Oval 8"/>
          <p:cNvSpPr/>
          <p:nvPr/>
        </p:nvSpPr>
        <p:spPr>
          <a:xfrm>
            <a:off x="3328054" y="3631469"/>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Fear of pain is a common concern. Work with her to identify good labor support personnel</a:t>
            </a:r>
            <a:endParaRPr lang="en-US" sz="1400" dirty="0">
              <a:latin typeface="Avenir Book" charset="0"/>
              <a:ea typeface="Avenir Book" charset="0"/>
              <a:cs typeface="Avenir Book" charset="0"/>
            </a:endParaRPr>
          </a:p>
        </p:txBody>
      </p:sp>
      <p:sp>
        <p:nvSpPr>
          <p:cNvPr id="10" name="Oval 9"/>
          <p:cNvSpPr/>
          <p:nvPr/>
        </p:nvSpPr>
        <p:spPr>
          <a:xfrm>
            <a:off x="6310952" y="3631470"/>
            <a:ext cx="2377440" cy="2194559"/>
          </a:xfrm>
          <a:prstGeom prst="ellipse">
            <a:avLst/>
          </a:prstGeom>
          <a:solidFill>
            <a:schemeClr val="tx1">
              <a:lumMod val="50000"/>
              <a:lumOff val="50000"/>
            </a:schemeClr>
          </a:solid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latin typeface="Avenir Book" charset="0"/>
                <a:ea typeface="Avenir Book" charset="0"/>
                <a:cs typeface="Avenir Book" charset="0"/>
              </a:rPr>
              <a:t>Provider guidance is critical. Different approaches and attitudes reflect different rates</a:t>
            </a:r>
            <a:endParaRPr lang="en-US" sz="1400" dirty="0">
              <a:latin typeface="Avenir Book" charset="0"/>
              <a:ea typeface="Avenir Book" charset="0"/>
              <a:cs typeface="Avenir Book" charset="0"/>
            </a:endParaRPr>
          </a:p>
        </p:txBody>
      </p:sp>
      <p:sp>
        <p:nvSpPr>
          <p:cNvPr id="11" name="TextBox 10"/>
          <p:cNvSpPr txBox="1"/>
          <p:nvPr/>
        </p:nvSpPr>
        <p:spPr>
          <a:xfrm>
            <a:off x="3145361" y="5826028"/>
            <a:ext cx="2742826" cy="369332"/>
          </a:xfrm>
          <a:prstGeom prst="rect">
            <a:avLst/>
          </a:prstGeom>
          <a:noFill/>
        </p:spPr>
        <p:txBody>
          <a:bodyPr wrap="square" rtlCol="0">
            <a:spAutoFit/>
          </a:bodyPr>
          <a:lstStyle/>
          <a:p>
            <a:r>
              <a:rPr lang="en-US" dirty="0" smtClean="0">
                <a:latin typeface="Avenir Book" charset="0"/>
                <a:ea typeface="Avenir Book" charset="0"/>
                <a:cs typeface="Avenir Book" charset="0"/>
              </a:rPr>
              <a:t>Incidence is less than 1%</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291719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43000" y="3948188"/>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smtClean="0">
                <a:solidFill>
                  <a:schemeClr val="tx1">
                    <a:lumMod val="75000"/>
                    <a:lumOff val="25000"/>
                  </a:schemeClr>
                </a:solidFill>
                <a:latin typeface="Avenir Book" charset="0"/>
                <a:ea typeface="Avenir Book" charset="0"/>
                <a:cs typeface="Avenir Book" charset="0"/>
              </a:rPr>
              <a:t>RECOGNITION AND PREVENTION</a:t>
            </a:r>
            <a:endParaRPr lang="en-US" sz="3300" spc="450" dirty="0">
              <a:solidFill>
                <a:schemeClr val="tx1">
                  <a:lumMod val="75000"/>
                  <a:lumOff val="25000"/>
                </a:schemeClr>
              </a:solidFill>
              <a:latin typeface="Avenir Book" charset="0"/>
              <a:ea typeface="Avenir Book" charset="0"/>
              <a:cs typeface="Avenir Book" charset="0"/>
            </a:endParaRPr>
          </a:p>
        </p:txBody>
      </p:sp>
      <p:sp>
        <p:nvSpPr>
          <p:cNvPr id="9" name="TextBox 8"/>
          <p:cNvSpPr txBox="1"/>
          <p:nvPr/>
        </p:nvSpPr>
        <p:spPr>
          <a:xfrm>
            <a:off x="866669" y="5063920"/>
            <a:ext cx="7248631" cy="954107"/>
          </a:xfrm>
          <a:prstGeom prst="rect">
            <a:avLst/>
          </a:prstGeom>
          <a:noFill/>
        </p:spPr>
        <p:txBody>
          <a:bodyPr wrap="square" rtlCol="0">
            <a:spAutoFit/>
          </a:bodyPr>
          <a:lstStyle/>
          <a:p>
            <a:pPr algn="ctr"/>
            <a:r>
              <a:rPr lang="en-US" sz="2800" dirty="0">
                <a:latin typeface="Avenir Book"/>
                <a:cs typeface="Avenir Book"/>
              </a:rPr>
              <a:t>Key Strategies for Supporting </a:t>
            </a:r>
            <a:r>
              <a:rPr lang="en-US" sz="2800" dirty="0" smtClean="0">
                <a:latin typeface="Avenir Book"/>
                <a:cs typeface="Avenir Book"/>
              </a:rPr>
              <a:t/>
            </a:r>
            <a:br>
              <a:rPr lang="en-US" sz="2800" dirty="0" smtClean="0">
                <a:latin typeface="Avenir Book"/>
                <a:cs typeface="Avenir Book"/>
              </a:rPr>
            </a:br>
            <a:r>
              <a:rPr lang="en-US" sz="2800" dirty="0" smtClean="0">
                <a:latin typeface="Avenir Book"/>
                <a:cs typeface="Avenir Book"/>
              </a:rPr>
              <a:t>Intended </a:t>
            </a:r>
            <a:r>
              <a:rPr lang="en-US" sz="2800" dirty="0">
                <a:latin typeface="Avenir Book"/>
                <a:cs typeface="Avenir Book"/>
              </a:rPr>
              <a:t>Vaginal Birth</a:t>
            </a:r>
            <a:endParaRPr lang="en-US" sz="2800" dirty="0">
              <a:solidFill>
                <a:schemeClr val="tx1">
                  <a:lumMod val="75000"/>
                  <a:lumOff val="25000"/>
                </a:schemeClr>
              </a:solidFill>
              <a:latin typeface="Avenir Book"/>
              <a:ea typeface="Avenir Book" charset="0"/>
              <a:cs typeface="Avenir Book"/>
            </a:endParaRP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41</a:t>
            </a:fld>
            <a:endParaRPr lang="en-US" sz="1600" dirty="0">
              <a:solidFill>
                <a:srgbClr val="7C7C7C"/>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5857" y="906368"/>
            <a:ext cx="4752757" cy="2724949"/>
          </a:xfrm>
          <a:prstGeom prst="rect">
            <a:avLst/>
          </a:prstGeom>
        </p:spPr>
      </p:pic>
    </p:spTree>
    <p:extLst>
      <p:ext uri="{BB962C8B-B14F-4D97-AF65-F5344CB8AC3E}">
        <p14:creationId xmlns:p14="http://schemas.microsoft.com/office/powerpoint/2010/main" val="33637503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61" y="1823483"/>
            <a:ext cx="7245289" cy="5455491"/>
          </a:xfrm>
        </p:spPr>
        <p:txBody>
          <a:bodyPr>
            <a:noAutofit/>
          </a:bodyPr>
          <a:lstStyle/>
          <a:p>
            <a:pPr>
              <a:buClrTx/>
              <a:buFont typeface="Arial"/>
              <a:buChar char="•"/>
            </a:pPr>
            <a:r>
              <a:rPr lang="en-US" sz="2400" dirty="0" smtClean="0"/>
              <a:t>Implement policies that reduce routine intervention and support normal processes </a:t>
            </a:r>
            <a:endParaRPr lang="en-US" sz="2400" dirty="0"/>
          </a:p>
          <a:p>
            <a:pPr>
              <a:buClrTx/>
              <a:buFont typeface="Arial"/>
              <a:buChar char="•"/>
            </a:pPr>
            <a:r>
              <a:rPr lang="en-US" sz="2400" dirty="0" smtClean="0"/>
              <a:t>Implement early </a:t>
            </a:r>
            <a:r>
              <a:rPr lang="en-US" sz="2400" dirty="0"/>
              <a:t>labor management and supportive </a:t>
            </a:r>
            <a:r>
              <a:rPr lang="en-US" sz="2400" dirty="0" smtClean="0"/>
              <a:t>care policies for the early labor period</a:t>
            </a:r>
            <a:endParaRPr lang="en-US" sz="2400" dirty="0"/>
          </a:p>
          <a:p>
            <a:pPr>
              <a:buClrTx/>
              <a:buFont typeface="Arial"/>
              <a:buChar char="•"/>
            </a:pPr>
            <a:r>
              <a:rPr lang="en-US" sz="2400" dirty="0" smtClean="0"/>
              <a:t>Utilize other labor </a:t>
            </a:r>
            <a:r>
              <a:rPr lang="en-US" sz="2400" dirty="0"/>
              <a:t>support personnel (e.g. doulas)</a:t>
            </a:r>
          </a:p>
          <a:p>
            <a:pPr>
              <a:buClrTx/>
              <a:buFont typeface="Arial"/>
              <a:buChar char="•"/>
            </a:pPr>
            <a:r>
              <a:rPr lang="en-US" sz="2400" dirty="0" smtClean="0"/>
              <a:t>Improve supportive care overall (RN labor support, infrastructure/equipment)</a:t>
            </a:r>
          </a:p>
          <a:p>
            <a:pPr>
              <a:buClrTx/>
              <a:buFont typeface="Arial"/>
              <a:buChar char="•"/>
            </a:pPr>
            <a:r>
              <a:rPr lang="en-US" sz="2400" dirty="0" smtClean="0"/>
              <a:t>Utilize best </a:t>
            </a:r>
            <a:r>
              <a:rPr lang="en-US" sz="2400" dirty="0"/>
              <a:t>practices for regional anesthesia</a:t>
            </a:r>
          </a:p>
          <a:p>
            <a:pPr>
              <a:buClrTx/>
              <a:buFont typeface="Arial"/>
              <a:buChar char="•"/>
            </a:pPr>
            <a:r>
              <a:rPr lang="en-US" sz="2400" dirty="0" smtClean="0"/>
              <a:t>Implement protocols </a:t>
            </a:r>
            <a:r>
              <a:rPr lang="en-US" sz="2400" dirty="0"/>
              <a:t>for intermittent </a:t>
            </a:r>
            <a:r>
              <a:rPr lang="en-US" sz="2400" dirty="0" smtClean="0"/>
              <a:t>monitoring </a:t>
            </a:r>
          </a:p>
          <a:p>
            <a:pPr>
              <a:buClrTx/>
              <a:buFont typeface="Arial"/>
              <a:buChar char="•"/>
            </a:pPr>
            <a:r>
              <a:rPr lang="en-US" sz="2400" dirty="0" smtClean="0"/>
              <a:t>Implement </a:t>
            </a:r>
            <a:r>
              <a:rPr lang="en-US" sz="2400" dirty="0"/>
              <a:t>p</a:t>
            </a:r>
            <a:r>
              <a:rPr lang="en-US" sz="2400" dirty="0" smtClean="0"/>
              <a:t>rotocols </a:t>
            </a:r>
            <a:r>
              <a:rPr lang="en-US" sz="2400" dirty="0"/>
              <a:t>for modifiable conditions like HSV and breech position</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42</a:t>
            </a:fld>
            <a:endParaRPr lang="en-US" sz="1600" dirty="0">
              <a:solidFill>
                <a:srgbClr val="7C7C7C"/>
              </a:solidFill>
            </a:endParaRPr>
          </a:p>
        </p:txBody>
      </p:sp>
      <p:sp>
        <p:nvSpPr>
          <p:cNvPr id="7" name="Title 1"/>
          <p:cNvSpPr>
            <a:spLocks noGrp="1"/>
          </p:cNvSpPr>
          <p:nvPr>
            <p:ph type="title"/>
          </p:nvPr>
        </p:nvSpPr>
        <p:spPr>
          <a:xfrm>
            <a:off x="1134022" y="729225"/>
            <a:ext cx="6981278" cy="966976"/>
          </a:xfrm>
          <a:solidFill>
            <a:schemeClr val="accent1">
              <a:lumMod val="20000"/>
              <a:lumOff val="80000"/>
            </a:schemeClr>
          </a:solidFill>
        </p:spPr>
        <p:txBody>
          <a:bodyPr>
            <a:noAutofit/>
          </a:bodyPr>
          <a:lstStyle/>
          <a:p>
            <a:r>
              <a:rPr lang="en-US" sz="3200" dirty="0" smtClean="0"/>
              <a:t>Strategies to Support Intended Vaginal Birth </a:t>
            </a:r>
            <a:endParaRPr lang="en-US" sz="3200" dirty="0"/>
          </a:p>
        </p:txBody>
      </p:sp>
      <p:sp>
        <p:nvSpPr>
          <p:cNvPr id="8" name="Rectangle 7"/>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41849172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782010"/>
            <a:ext cx="7352723" cy="1242123"/>
          </a:xfrm>
          <a:solidFill>
            <a:srgbClr val="DEEBF7"/>
          </a:solidFill>
        </p:spPr>
        <p:txBody>
          <a:bodyPr>
            <a:noAutofit/>
          </a:bodyPr>
          <a:lstStyle/>
          <a:p>
            <a:r>
              <a:rPr lang="en-US" sz="3200" dirty="0" smtClean="0"/>
              <a:t>Examples of Recognition/Prevention Tools included in Toolkit </a:t>
            </a:r>
            <a:endParaRPr lang="en-US" sz="3200" dirty="0"/>
          </a:p>
        </p:txBody>
      </p:sp>
      <p:sp>
        <p:nvSpPr>
          <p:cNvPr id="3" name="Content Placeholder 2"/>
          <p:cNvSpPr>
            <a:spLocks noGrp="1"/>
          </p:cNvSpPr>
          <p:nvPr>
            <p:ph idx="1"/>
          </p:nvPr>
        </p:nvSpPr>
        <p:spPr>
          <a:xfrm>
            <a:off x="1582288" y="2389909"/>
            <a:ext cx="6322325" cy="3421649"/>
          </a:xfrm>
        </p:spPr>
        <p:txBody>
          <a:bodyPr>
            <a:noAutofit/>
          </a:bodyPr>
          <a:lstStyle/>
          <a:p>
            <a:pPr marL="228600" indent="-228600"/>
            <a:r>
              <a:rPr lang="en-US" sz="2600" dirty="0" smtClean="0"/>
              <a:t>Model policies for intermittent monitoring, freedom of movement, early labor support, etc.</a:t>
            </a:r>
          </a:p>
          <a:p>
            <a:pPr marL="228600" indent="-228600"/>
            <a:r>
              <a:rPr lang="en-US" sz="2600" dirty="0" smtClean="0"/>
              <a:t>Recommendations and guidelines for supporting normal progress in labor</a:t>
            </a:r>
          </a:p>
          <a:p>
            <a:pPr marL="228600" indent="-228600"/>
            <a:r>
              <a:rPr lang="en-US" sz="2600" dirty="0" smtClean="0"/>
              <a:t>Coping with labor algorithm</a:t>
            </a:r>
          </a:p>
          <a:p>
            <a:pPr marL="228600" indent="-228600"/>
            <a:r>
              <a:rPr lang="en-US" sz="2600" dirty="0" smtClean="0"/>
              <a:t>Guidelines for working with doulas</a:t>
            </a:r>
          </a:p>
          <a:p>
            <a:pPr marL="228600" indent="-228600"/>
            <a:r>
              <a:rPr lang="en-US" sz="2600" dirty="0" smtClean="0"/>
              <a:t>Patient education and decision guides</a:t>
            </a:r>
            <a:endParaRPr lang="en-US" sz="2600" dirty="0"/>
          </a:p>
        </p:txBody>
      </p:sp>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43</a:t>
            </a:fld>
            <a:endParaRPr lang="en-US" sz="1600" dirty="0">
              <a:solidFill>
                <a:srgbClr val="7C7C7C"/>
              </a:solidFill>
            </a:endParaRPr>
          </a:p>
        </p:txBody>
      </p:sp>
      <p:sp>
        <p:nvSpPr>
          <p:cNvPr id="7" name="TextBox 6"/>
          <p:cNvSpPr txBox="1"/>
          <p:nvPr/>
        </p:nvSpPr>
        <p:spPr>
          <a:xfrm>
            <a:off x="1270106" y="6193165"/>
            <a:ext cx="6933062" cy="523220"/>
          </a:xfrm>
          <a:prstGeom prst="rect">
            <a:avLst/>
          </a:prstGeom>
          <a:solidFill>
            <a:schemeClr val="accent2"/>
          </a:solidFill>
          <a:ln>
            <a:solidFill>
              <a:schemeClr val="accent1">
                <a:lumMod val="60000"/>
                <a:lumOff val="40000"/>
              </a:schemeClr>
            </a:solidFill>
          </a:ln>
        </p:spPr>
        <p:txBody>
          <a:bodyPr wrap="square" rtlCol="0">
            <a:spAutoFit/>
          </a:bodyPr>
          <a:lstStyle/>
          <a:p>
            <a:r>
              <a:rPr lang="en-US" sz="2800" dirty="0">
                <a:latin typeface="Avenir Book" charset="0"/>
                <a:ea typeface="Avenir Book" charset="0"/>
                <a:cs typeface="Avenir Book" charset="0"/>
              </a:rPr>
              <a:t>O</a:t>
            </a:r>
            <a:r>
              <a:rPr lang="en-US" sz="2800" dirty="0" smtClean="0">
                <a:latin typeface="Avenir Book" charset="0"/>
                <a:ea typeface="Avenir Book" charset="0"/>
                <a:cs typeface="Avenir Book" charset="0"/>
              </a:rPr>
              <a:t>ver 30 tools/guides in this section alone</a:t>
            </a:r>
            <a:endParaRPr lang="en-US" sz="2800" dirty="0">
              <a:latin typeface="Avenir Book" charset="0"/>
              <a:ea typeface="Avenir Book" charset="0"/>
              <a:cs typeface="Avenir Book" charset="0"/>
            </a:endParaRPr>
          </a:p>
        </p:txBody>
      </p:sp>
    </p:spTree>
    <p:extLst>
      <p:ext uri="{BB962C8B-B14F-4D97-AF65-F5344CB8AC3E}">
        <p14:creationId xmlns:p14="http://schemas.microsoft.com/office/powerpoint/2010/main" val="13940322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1 at 11.52.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94922"/>
            <a:ext cx="8737600" cy="2552700"/>
          </a:xfrm>
          <a:prstGeom prst="rect">
            <a:avLst/>
          </a:prstGeom>
        </p:spPr>
      </p:pic>
      <p:sp>
        <p:nvSpPr>
          <p:cNvPr id="4" name="Rectangle 3"/>
          <p:cNvSpPr/>
          <p:nvPr/>
        </p:nvSpPr>
        <p:spPr>
          <a:xfrm>
            <a:off x="990600" y="2973627"/>
            <a:ext cx="7315200" cy="3539430"/>
          </a:xfrm>
          <a:prstGeom prst="rect">
            <a:avLst/>
          </a:prstGeom>
        </p:spPr>
        <p:txBody>
          <a:bodyPr wrap="square">
            <a:spAutoFit/>
          </a:bodyPr>
          <a:lstStyle/>
          <a:p>
            <a:pPr>
              <a:defRPr/>
            </a:pPr>
            <a:r>
              <a:rPr lang="en-US" sz="3200" dirty="0" smtClean="0">
                <a:latin typeface="Avenir Book"/>
                <a:cs typeface="Avenir Book"/>
              </a:rPr>
              <a:t>“Pregnancy </a:t>
            </a:r>
            <a:r>
              <a:rPr lang="en-US" sz="3200" dirty="0">
                <a:latin typeface="Avenir Book"/>
                <a:cs typeface="Avenir Book"/>
              </a:rPr>
              <a:t>and birth are physiologic processes, unique for each woman, that usually proceed normally. Most women have normal conception, fetal growth, labor</a:t>
            </a:r>
            <a:r>
              <a:rPr lang="en-US" sz="3200" dirty="0" smtClean="0">
                <a:latin typeface="Avenir Book"/>
                <a:cs typeface="Avenir Book"/>
              </a:rPr>
              <a:t>, and </a:t>
            </a:r>
            <a:r>
              <a:rPr lang="en-US" sz="3200" dirty="0">
                <a:latin typeface="Avenir Book"/>
                <a:cs typeface="Avenir Book"/>
              </a:rPr>
              <a:t>birth and require minimal-to-no intervention in the process</a:t>
            </a:r>
            <a:r>
              <a:rPr lang="en-US" sz="3200" dirty="0" smtClean="0">
                <a:latin typeface="Avenir Book"/>
                <a:cs typeface="Avenir Book"/>
              </a:rPr>
              <a:t>.”</a:t>
            </a:r>
            <a:endParaRPr lang="en-US" sz="3200" dirty="0">
              <a:latin typeface="Avenir Book"/>
              <a:cs typeface="Avenir Book"/>
            </a:endParaRPr>
          </a:p>
        </p:txBody>
      </p:sp>
    </p:spTree>
    <p:extLst>
      <p:ext uri="{BB962C8B-B14F-4D97-AF65-F5344CB8AC3E}">
        <p14:creationId xmlns:p14="http://schemas.microsoft.com/office/powerpoint/2010/main" val="28383333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2422" y="1712263"/>
            <a:ext cx="7586778" cy="4572000"/>
          </a:xfrm>
        </p:spPr>
        <p:txBody>
          <a:bodyPr>
            <a:noAutofit/>
          </a:bodyPr>
          <a:lstStyle/>
          <a:p>
            <a:pPr>
              <a:buClr>
                <a:schemeClr val="accent2"/>
              </a:buClr>
            </a:pPr>
            <a:r>
              <a:rPr lang="en-US" sz="2600" dirty="0">
                <a:latin typeface="Avenir Book"/>
                <a:cs typeface="Avenir Book"/>
              </a:rPr>
              <a:t>Physiologic onset of labor is critical to the success in labor, and introduces moms and babies to protective hormonal </a:t>
            </a:r>
            <a:r>
              <a:rPr lang="en-US" sz="2600" dirty="0" smtClean="0">
                <a:latin typeface="Avenir Book"/>
                <a:cs typeface="Avenir Book"/>
              </a:rPr>
              <a:t>pathways</a:t>
            </a:r>
          </a:p>
          <a:p>
            <a:pPr>
              <a:buClr>
                <a:schemeClr val="accent2"/>
              </a:buClr>
            </a:pPr>
            <a:endParaRPr lang="en-US" sz="2600" dirty="0">
              <a:latin typeface="Avenir Book"/>
              <a:cs typeface="Avenir Book"/>
            </a:endParaRPr>
          </a:p>
          <a:p>
            <a:pPr>
              <a:buClr>
                <a:schemeClr val="accent2"/>
              </a:buClr>
            </a:pPr>
            <a:r>
              <a:rPr lang="en-US" sz="2600" dirty="0" smtClean="0">
                <a:latin typeface="Avenir Book"/>
                <a:cs typeface="Avenir Book"/>
              </a:rPr>
              <a:t>Women admitted in early labor are more likely to have a cesarean and </a:t>
            </a:r>
            <a:r>
              <a:rPr lang="en-US" sz="2600" dirty="0">
                <a:latin typeface="Avenir Book"/>
                <a:cs typeface="Avenir Book"/>
              </a:rPr>
              <a:t>more likely to have routine interventions e.g. oxytocin even if not clinically necessary  </a:t>
            </a:r>
            <a:endParaRPr lang="en-US" sz="2600" dirty="0" smtClean="0">
              <a:latin typeface="Avenir Book"/>
              <a:cs typeface="Avenir Book"/>
            </a:endParaRPr>
          </a:p>
          <a:p>
            <a:pPr>
              <a:buClr>
                <a:schemeClr val="accent2"/>
              </a:buClr>
            </a:pPr>
            <a:endParaRPr lang="en-US" sz="2600" dirty="0" smtClean="0">
              <a:latin typeface="Avenir Book"/>
              <a:cs typeface="Avenir Book"/>
            </a:endParaRPr>
          </a:p>
          <a:p>
            <a:pPr>
              <a:buClr>
                <a:schemeClr val="accent2"/>
              </a:buClr>
            </a:pPr>
            <a:r>
              <a:rPr lang="en-US" sz="2600" dirty="0">
                <a:latin typeface="Avenir Book"/>
                <a:cs typeface="Avenir Book"/>
              </a:rPr>
              <a:t>Translation: Early labor at home. Let labor start on its own! </a:t>
            </a:r>
          </a:p>
          <a:p>
            <a:pPr>
              <a:buClr>
                <a:schemeClr val="accent2"/>
              </a:buClr>
            </a:pPr>
            <a:endParaRPr lang="en-US" sz="2800" dirty="0">
              <a:latin typeface="Avenir Book"/>
              <a:cs typeface="Avenir Book"/>
            </a:endParaRPr>
          </a:p>
          <a:p>
            <a:pPr>
              <a:buClr>
                <a:schemeClr val="accent2"/>
              </a:buClr>
            </a:pPr>
            <a:endParaRPr lang="en-US" sz="2800" dirty="0" smtClean="0">
              <a:latin typeface="Avenir Book"/>
              <a:cs typeface="Avenir Book"/>
            </a:endParaRPr>
          </a:p>
          <a:p>
            <a:pPr>
              <a:buClr>
                <a:schemeClr val="accent2"/>
              </a:buClr>
            </a:pPr>
            <a:endParaRPr lang="en-US" sz="2800" dirty="0">
              <a:latin typeface="Avenir Book"/>
              <a:cs typeface="Avenir Book"/>
            </a:endParaRPr>
          </a:p>
          <a:p>
            <a:pPr>
              <a:buClr>
                <a:schemeClr val="accent2"/>
              </a:buClr>
            </a:pPr>
            <a:endParaRPr lang="en-US" sz="2800" dirty="0" smtClean="0">
              <a:latin typeface="Avenir Book"/>
              <a:cs typeface="Avenir Book"/>
            </a:endParaRPr>
          </a:p>
        </p:txBody>
      </p:sp>
      <p:sp>
        <p:nvSpPr>
          <p:cNvPr id="5" name="Title 1"/>
          <p:cNvSpPr txBox="1">
            <a:spLocks/>
          </p:cNvSpPr>
          <p:nvPr/>
        </p:nvSpPr>
        <p:spPr>
          <a:xfrm>
            <a:off x="854364" y="623455"/>
            <a:ext cx="7984835" cy="973353"/>
          </a:xfrm>
          <a:prstGeom prst="rect">
            <a:avLst/>
          </a:prstGeom>
          <a:solidFill>
            <a:srgbClr val="DEEBF7"/>
          </a:solidFill>
        </p:spPr>
        <p:txBody>
          <a:bodyPr vert="horz" lIns="91440" tIns="45720" rIns="91440" bIns="45720" rtlCol="0" anchor="ctr">
            <a:normAutofit/>
          </a:bodyPr>
          <a:lstStyle>
            <a:lvl1pPr algn="ctr" defTabSz="457200" rtl="0" eaLnBrk="1" latinLnBrk="0" hangingPunct="1">
              <a:spcBef>
                <a:spcPct val="0"/>
              </a:spcBef>
              <a:buNone/>
              <a:defRPr sz="3200" b="0" i="0" kern="1200">
                <a:solidFill>
                  <a:schemeClr val="tx1"/>
                </a:solidFill>
                <a:latin typeface="Avenir Book"/>
                <a:ea typeface="+mj-ea"/>
                <a:cs typeface="Avenir Book"/>
              </a:defRPr>
            </a:lvl1pPr>
          </a:lstStyle>
          <a:p>
            <a:r>
              <a:rPr lang="en-US" dirty="0" smtClean="0"/>
              <a:t>Why Support of Early Labor is Important</a:t>
            </a:r>
            <a:endParaRPr lang="en-US" dirty="0"/>
          </a:p>
        </p:txBody>
      </p:sp>
      <p:sp>
        <p:nvSpPr>
          <p:cNvPr id="7" name="Rectangle 6"/>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4809412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36" y="704273"/>
            <a:ext cx="7718714" cy="1108206"/>
          </a:xfrm>
          <a:solidFill>
            <a:srgbClr val="DEEBF7"/>
          </a:solidFill>
        </p:spPr>
        <p:txBody>
          <a:bodyPr>
            <a:normAutofit/>
          </a:bodyPr>
          <a:lstStyle/>
          <a:p>
            <a:r>
              <a:rPr lang="en-US" sz="3200" dirty="0" smtClean="0"/>
              <a:t>Tools and Recommendations for Early Labor Support included in the Toolkit</a:t>
            </a:r>
            <a:endParaRPr lang="en-US" sz="3200" dirty="0"/>
          </a:p>
        </p:txBody>
      </p:sp>
      <p:sp>
        <p:nvSpPr>
          <p:cNvPr id="3" name="Content Placeholder 2"/>
          <p:cNvSpPr>
            <a:spLocks noGrp="1"/>
          </p:cNvSpPr>
          <p:nvPr>
            <p:ph idx="1"/>
          </p:nvPr>
        </p:nvSpPr>
        <p:spPr>
          <a:xfrm>
            <a:off x="1149350" y="2026862"/>
            <a:ext cx="7886700" cy="4640637"/>
          </a:xfrm>
        </p:spPr>
        <p:txBody>
          <a:bodyPr>
            <a:noAutofit/>
          </a:bodyPr>
          <a:lstStyle/>
          <a:p>
            <a:pPr>
              <a:buClrTx/>
              <a:buFont typeface="Arial"/>
              <a:buChar char="•"/>
            </a:pPr>
            <a:r>
              <a:rPr lang="en-US" sz="2800" dirty="0" smtClean="0"/>
              <a:t>Checklist/algorithm for spontaneous labor and recommendations for active labor admission policies</a:t>
            </a:r>
          </a:p>
          <a:p>
            <a:pPr>
              <a:buClrTx/>
              <a:buFont typeface="Arial"/>
              <a:buChar char="•"/>
            </a:pPr>
            <a:r>
              <a:rPr lang="en-US" sz="2800" dirty="0" smtClean="0"/>
              <a:t>Recommendations for latent labor support if admitted, and therapeutic rest as alternative to admission</a:t>
            </a:r>
          </a:p>
          <a:p>
            <a:pPr>
              <a:buClrTx/>
              <a:buFont typeface="Arial"/>
              <a:buChar char="•"/>
            </a:pPr>
            <a:r>
              <a:rPr lang="en-US" sz="2800" dirty="0" smtClean="0"/>
              <a:t>Patient education materials and specific guidance for partners and family members as to how to best support the woman in early labor</a:t>
            </a:r>
            <a:endParaRPr lang="en-US" sz="2800" dirty="0"/>
          </a:p>
        </p:txBody>
      </p:sp>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32035045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8-16 at 10.5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37" y="4268728"/>
            <a:ext cx="7062738" cy="2436175"/>
          </a:xfrm>
          <a:prstGeom prst="rect">
            <a:avLst/>
          </a:prstGeom>
          <a:ln>
            <a:solidFill>
              <a:srgbClr val="DEEBF7"/>
            </a:solidFill>
          </a:ln>
        </p:spPr>
      </p:pic>
      <p:pic>
        <p:nvPicPr>
          <p:cNvPr id="8" name="Picture 7" descr="Screen Shot 2016-08-16 at 11.00.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437" y="2016210"/>
            <a:ext cx="7013765" cy="2252518"/>
          </a:xfrm>
          <a:prstGeom prst="rect">
            <a:avLst/>
          </a:prstGeom>
          <a:ln>
            <a:solidFill>
              <a:schemeClr val="accent1">
                <a:lumMod val="20000"/>
                <a:lumOff val="80000"/>
              </a:schemeClr>
            </a:solidFill>
          </a:ln>
        </p:spPr>
      </p:pic>
      <p:sp>
        <p:nvSpPr>
          <p:cNvPr id="9" name="TextBox 8"/>
          <p:cNvSpPr txBox="1"/>
          <p:nvPr/>
        </p:nvSpPr>
        <p:spPr>
          <a:xfrm>
            <a:off x="971550" y="601131"/>
            <a:ext cx="7777625" cy="1292662"/>
          </a:xfrm>
          <a:prstGeom prst="rect">
            <a:avLst/>
          </a:prstGeom>
          <a:solidFill>
            <a:srgbClr val="DEEBF7"/>
          </a:solidFill>
        </p:spPr>
        <p:txBody>
          <a:bodyPr wrap="square" rtlCol="0">
            <a:spAutoFit/>
          </a:bodyPr>
          <a:lstStyle/>
          <a:p>
            <a:pPr algn="ctr"/>
            <a:r>
              <a:rPr lang="en-US" sz="2600" dirty="0" smtClean="0">
                <a:latin typeface="Avenir Book"/>
                <a:cs typeface="Avenir Book"/>
              </a:rPr>
              <a:t>Toolkit contains </a:t>
            </a:r>
            <a:r>
              <a:rPr lang="en-US" sz="2600" dirty="0" err="1" smtClean="0">
                <a:latin typeface="Avenir Book"/>
                <a:cs typeface="Avenir Book"/>
              </a:rPr>
              <a:t>weblinks</a:t>
            </a:r>
            <a:r>
              <a:rPr lang="en-US" sz="2600" dirty="0" smtClean="0">
                <a:latin typeface="Avenir Book"/>
                <a:cs typeface="Avenir Book"/>
              </a:rPr>
              <a:t> to resources that support early labor and establish criteria for active labor admission  </a:t>
            </a:r>
            <a:endParaRPr lang="en-US" sz="2600" dirty="0">
              <a:latin typeface="Avenir Book"/>
              <a:cs typeface="Avenir Book"/>
            </a:endParaRPr>
          </a:p>
        </p:txBody>
      </p:sp>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5103943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8-16 at 10.44.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020" y="551267"/>
            <a:ext cx="3741330" cy="2600328"/>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Screen Shot 2016-08-16 at 10.46.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358" y="3426544"/>
            <a:ext cx="3399650" cy="2817942"/>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p:cNvSpPr txBox="1"/>
          <p:nvPr/>
        </p:nvSpPr>
        <p:spPr>
          <a:xfrm>
            <a:off x="1211358" y="884819"/>
            <a:ext cx="3251725" cy="1938992"/>
          </a:xfrm>
          <a:prstGeom prst="rect">
            <a:avLst/>
          </a:prstGeom>
          <a:solidFill>
            <a:schemeClr val="accent1">
              <a:lumMod val="20000"/>
              <a:lumOff val="80000"/>
            </a:schemeClr>
          </a:solidFill>
          <a:ln>
            <a:solidFill>
              <a:schemeClr val="accent5">
                <a:lumMod val="20000"/>
                <a:lumOff val="80000"/>
              </a:schemeClr>
            </a:solidFill>
          </a:ln>
        </p:spPr>
        <p:txBody>
          <a:bodyPr wrap="square" rtlCol="0">
            <a:spAutoFit/>
          </a:bodyPr>
          <a:lstStyle/>
          <a:p>
            <a:pPr algn="ctr"/>
            <a:r>
              <a:rPr lang="en-US" sz="3000" dirty="0" smtClean="0">
                <a:latin typeface="Avenir Book"/>
                <a:cs typeface="Avenir Book"/>
              </a:rPr>
              <a:t>Many patient resources and decision aids for </a:t>
            </a:r>
          </a:p>
          <a:p>
            <a:pPr algn="ctr"/>
            <a:r>
              <a:rPr lang="en-US" sz="3000" dirty="0" smtClean="0">
                <a:latin typeface="Avenir Book"/>
                <a:cs typeface="Avenir Book"/>
              </a:rPr>
              <a:t>early labor </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61002" y="3426544"/>
            <a:ext cx="2522643" cy="2802938"/>
          </a:xfrm>
          <a:prstGeom prst="rect">
            <a:avLst/>
          </a:prstGeom>
          <a:ln>
            <a:solidFill>
              <a:srgbClr val="000000"/>
            </a:solidFill>
          </a:ln>
        </p:spPr>
      </p:pic>
      <p:sp>
        <p:nvSpPr>
          <p:cNvPr id="9" name="Rectangle 8"/>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6968664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1436" y="848126"/>
            <a:ext cx="7431063" cy="584776"/>
          </a:xfrm>
          <a:prstGeom prst="rect">
            <a:avLst/>
          </a:prstGeom>
          <a:solidFill>
            <a:srgbClr val="DEEBF7"/>
          </a:solidFill>
        </p:spPr>
        <p:txBody>
          <a:bodyPr wrap="square" rtlCol="0">
            <a:spAutoFit/>
          </a:bodyPr>
          <a:lstStyle/>
          <a:p>
            <a:pPr algn="ctr"/>
            <a:r>
              <a:rPr lang="en-US" sz="3200" dirty="0" smtClean="0">
                <a:latin typeface="Avenir Book" charset="0"/>
                <a:ea typeface="Avenir Book" charset="0"/>
                <a:cs typeface="Avenir Book" charset="0"/>
              </a:rPr>
              <a:t>Provide Continuous Labor Support </a:t>
            </a:r>
            <a:endParaRPr lang="en-US" sz="3200" dirty="0">
              <a:latin typeface="Avenir Book" charset="0"/>
              <a:ea typeface="Avenir Book" charset="0"/>
              <a:cs typeface="Avenir Book" charset="0"/>
            </a:endParaRPr>
          </a:p>
        </p:txBody>
      </p:sp>
      <p:pic>
        <p:nvPicPr>
          <p:cNvPr id="9" name="Picture 8" descr="IMG_176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666" y="2929238"/>
            <a:ext cx="2612084" cy="159513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141437" y="1929113"/>
            <a:ext cx="7431062" cy="4862870"/>
          </a:xfrm>
          <a:prstGeom prst="rect">
            <a:avLst/>
          </a:prstGeom>
          <a:noFill/>
        </p:spPr>
        <p:txBody>
          <a:bodyPr wrap="square" rtlCol="0">
            <a:spAutoFit/>
          </a:bodyPr>
          <a:lstStyle/>
          <a:p>
            <a:pPr marL="342900" indent="-342900">
              <a:buClr>
                <a:schemeClr val="accent2"/>
              </a:buClr>
              <a:buFont typeface="Wingdings" charset="2"/>
              <a:buChar char="§"/>
            </a:pPr>
            <a:r>
              <a:rPr lang="en-US" sz="2600" b="1" u="sng" dirty="0" smtClean="0">
                <a:solidFill>
                  <a:srgbClr val="000000"/>
                </a:solidFill>
                <a:latin typeface="Avenir Book" charset="0"/>
                <a:ea typeface="Avenir Book" charset="0"/>
                <a:cs typeface="Avenir Book" charset="0"/>
              </a:rPr>
              <a:t>Less likely to have a cesarean birth </a:t>
            </a:r>
          </a:p>
          <a:p>
            <a:pPr>
              <a:buClr>
                <a:schemeClr val="accent2"/>
              </a:buClr>
            </a:pPr>
            <a:endParaRPr lang="en-US" sz="2600" dirty="0" smtClean="0">
              <a:latin typeface="Avenir Book" charset="0"/>
              <a:ea typeface="Avenir Book" charset="0"/>
              <a:cs typeface="Avenir Book" charset="0"/>
            </a:endParaRPr>
          </a:p>
          <a:p>
            <a:pPr marL="342900" indent="-342900">
              <a:buClr>
                <a:schemeClr val="accent2"/>
              </a:buClr>
              <a:buFont typeface="Wingdings" charset="2"/>
              <a:buChar char="§"/>
            </a:pPr>
            <a:r>
              <a:rPr lang="en-US" sz="2600" dirty="0" smtClean="0">
                <a:latin typeface="Avenir Book" charset="0"/>
                <a:ea typeface="Avenir Book" charset="0"/>
                <a:cs typeface="Avenir Book" charset="0"/>
              </a:rPr>
              <a:t>Slightly shorter labor</a:t>
            </a:r>
          </a:p>
          <a:p>
            <a:pPr>
              <a:buClr>
                <a:schemeClr val="accent2"/>
              </a:buClr>
            </a:pPr>
            <a:endParaRPr lang="en-US" sz="2600" dirty="0" smtClean="0">
              <a:latin typeface="Avenir Book" charset="0"/>
              <a:ea typeface="Avenir Book" charset="0"/>
              <a:cs typeface="Avenir Book" charset="0"/>
            </a:endParaRPr>
          </a:p>
          <a:p>
            <a:pPr marL="342900" indent="-342900">
              <a:buClr>
                <a:schemeClr val="accent2"/>
              </a:buClr>
              <a:buFont typeface="Wingdings" charset="2"/>
              <a:buChar char="§"/>
            </a:pPr>
            <a:r>
              <a:rPr lang="en-US" sz="2600" dirty="0" smtClean="0">
                <a:latin typeface="Avenir Book" charset="0"/>
                <a:ea typeface="Avenir Book" charset="0"/>
                <a:cs typeface="Avenir Book" charset="0"/>
              </a:rPr>
              <a:t>Improved patient satisfaction</a:t>
            </a:r>
          </a:p>
          <a:p>
            <a:pPr marL="342900" indent="-342900">
              <a:buClr>
                <a:schemeClr val="accent2"/>
              </a:buClr>
              <a:buFont typeface="Wingdings" charset="2"/>
              <a:buChar char="§"/>
            </a:pPr>
            <a:endParaRPr lang="en-US" sz="2600" dirty="0" smtClean="0">
              <a:latin typeface="Avenir Book" charset="0"/>
              <a:ea typeface="Avenir Book" charset="0"/>
              <a:cs typeface="Avenir Book" charset="0"/>
            </a:endParaRPr>
          </a:p>
          <a:p>
            <a:pPr marL="342900" indent="-342900">
              <a:buClr>
                <a:schemeClr val="accent2"/>
              </a:buClr>
              <a:buFont typeface="Wingdings" charset="2"/>
              <a:buChar char="§"/>
            </a:pPr>
            <a:r>
              <a:rPr lang="en-US" sz="2600" dirty="0" smtClean="0">
                <a:latin typeface="Avenir Book" charset="0"/>
                <a:ea typeface="Avenir Book" charset="0"/>
                <a:cs typeface="Avenir Book" charset="0"/>
              </a:rPr>
              <a:t>Less </a:t>
            </a:r>
            <a:r>
              <a:rPr lang="en-US" sz="2600" dirty="0">
                <a:latin typeface="Avenir Book" charset="0"/>
                <a:ea typeface="Avenir Book" charset="0"/>
                <a:cs typeface="Avenir Book" charset="0"/>
              </a:rPr>
              <a:t>likely to need </a:t>
            </a:r>
            <a:r>
              <a:rPr lang="en-US" sz="2600" dirty="0" err="1" smtClean="0">
                <a:latin typeface="Avenir Book" charset="0"/>
                <a:ea typeface="Avenir Book" charset="0"/>
                <a:cs typeface="Avenir Book" charset="0"/>
              </a:rPr>
              <a:t>vac</a:t>
            </a:r>
            <a:r>
              <a:rPr lang="en-US" sz="2600" dirty="0" smtClean="0">
                <a:latin typeface="Avenir Book" charset="0"/>
                <a:ea typeface="Avenir Book" charset="0"/>
                <a:cs typeface="Avenir Book" charset="0"/>
              </a:rPr>
              <a:t>/forceps</a:t>
            </a:r>
          </a:p>
          <a:p>
            <a:pPr marL="342900" indent="-342900">
              <a:buClr>
                <a:schemeClr val="accent2"/>
              </a:buClr>
              <a:buFont typeface="Wingdings" charset="2"/>
              <a:buChar char="§"/>
            </a:pPr>
            <a:endParaRPr lang="en-US" sz="2600" dirty="0" smtClean="0">
              <a:latin typeface="Avenir Book" charset="0"/>
              <a:ea typeface="Avenir Book" charset="0"/>
              <a:cs typeface="Avenir Book" charset="0"/>
            </a:endParaRPr>
          </a:p>
          <a:p>
            <a:pPr marL="342900" indent="-342900">
              <a:buClr>
                <a:schemeClr val="accent2"/>
              </a:buClr>
              <a:buFont typeface="Wingdings" charset="2"/>
              <a:buChar char="§"/>
            </a:pPr>
            <a:r>
              <a:rPr lang="en-US" sz="2600" dirty="0" smtClean="0">
                <a:latin typeface="Avenir Book" charset="0"/>
                <a:ea typeface="Avenir Book" charset="0"/>
                <a:cs typeface="Avenir Book" charset="0"/>
              </a:rPr>
              <a:t>Less </a:t>
            </a:r>
            <a:r>
              <a:rPr lang="en-US" sz="2600" dirty="0">
                <a:latin typeface="Avenir Book" charset="0"/>
                <a:ea typeface="Avenir Book" charset="0"/>
                <a:cs typeface="Avenir Book" charset="0"/>
              </a:rPr>
              <a:t>likely to </a:t>
            </a:r>
            <a:r>
              <a:rPr lang="en-US" sz="2600" dirty="0" smtClean="0">
                <a:latin typeface="Avenir Book" charset="0"/>
                <a:ea typeface="Avenir Book" charset="0"/>
                <a:cs typeface="Avenir Book" charset="0"/>
              </a:rPr>
              <a:t>use pain medication</a:t>
            </a:r>
          </a:p>
          <a:p>
            <a:pPr>
              <a:buClr>
                <a:schemeClr val="accent2"/>
              </a:buClr>
            </a:pPr>
            <a:endParaRPr lang="en-US" sz="2600" dirty="0">
              <a:latin typeface="Avenir Book" charset="0"/>
              <a:ea typeface="Avenir Book" charset="0"/>
              <a:cs typeface="Avenir Book" charset="0"/>
            </a:endParaRPr>
          </a:p>
          <a:p>
            <a:pPr marL="342900" indent="-342900">
              <a:buClr>
                <a:schemeClr val="accent2"/>
              </a:buClr>
              <a:buFont typeface="Wingdings" charset="2"/>
              <a:buChar char="§"/>
            </a:pPr>
            <a:r>
              <a:rPr lang="en-US" sz="2600" dirty="0" smtClean="0">
                <a:latin typeface="Avenir Book" charset="0"/>
                <a:ea typeface="Avenir Book" charset="0"/>
                <a:cs typeface="Avenir Book" charset="0"/>
              </a:rPr>
              <a:t>Better Apgar </a:t>
            </a:r>
            <a:r>
              <a:rPr lang="en-US" sz="2600" dirty="0">
                <a:latin typeface="Avenir Book" charset="0"/>
                <a:ea typeface="Avenir Book" charset="0"/>
                <a:cs typeface="Avenir Book" charset="0"/>
              </a:rPr>
              <a:t>scores  </a:t>
            </a:r>
          </a:p>
          <a:p>
            <a:pPr marL="342900" indent="-342900">
              <a:buClr>
                <a:schemeClr val="accent6">
                  <a:lumMod val="75000"/>
                </a:schemeClr>
              </a:buClr>
              <a:buFont typeface="Wingdings" charset="2"/>
              <a:buChar char="§"/>
            </a:pPr>
            <a:endParaRPr lang="en-US" sz="2400" i="1" dirty="0">
              <a:latin typeface="Avenir Book Oblique" charset="0"/>
              <a:ea typeface="Avenir Book Oblique" charset="0"/>
              <a:cs typeface="Avenir Book Oblique" charset="0"/>
            </a:endParaRPr>
          </a:p>
        </p:txBody>
      </p:sp>
      <p:sp>
        <p:nvSpPr>
          <p:cNvPr id="8" name="Rectangle 7"/>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15695934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1714361" y="515219"/>
            <a:ext cx="5829300" cy="685800"/>
          </a:xfrm>
        </p:spPr>
        <p:txBody>
          <a:bodyPr>
            <a:normAutofit/>
          </a:bodyPr>
          <a:lstStyle/>
          <a:p>
            <a:pPr algn="ctr"/>
            <a:r>
              <a:rPr lang="en-US" sz="3200" dirty="0" smtClean="0">
                <a:ea typeface="ＭＳ Ｐゴシック" pitchFamily="-109" charset="-128"/>
                <a:cs typeface="ＭＳ Ｐゴシック" pitchFamily="-109" charset="-128"/>
              </a:rPr>
              <a:t>Let’s Begin </a:t>
            </a:r>
            <a:r>
              <a:rPr lang="en-US" sz="3200" dirty="0">
                <a:ea typeface="ＭＳ Ｐゴシック" pitchFamily="-109" charset="-128"/>
                <a:cs typeface="ＭＳ Ｐゴシック" pitchFamily="-109" charset="-128"/>
              </a:rPr>
              <a:t>with a Test</a:t>
            </a:r>
            <a:r>
              <a:rPr lang="en-US" altLang="ja-JP" sz="3200" dirty="0">
                <a:ea typeface="ＭＳ Ｐゴシック" pitchFamily="-109" charset="-128"/>
                <a:cs typeface="ＭＳ Ｐゴシック" pitchFamily="-109" charset="-128"/>
              </a:rPr>
              <a:t>:</a:t>
            </a:r>
            <a:endParaRPr lang="en-US" sz="3200" dirty="0">
              <a:ea typeface="ＭＳ Ｐゴシック" pitchFamily="-109" charset="-128"/>
              <a:cs typeface="ＭＳ Ｐゴシック" pitchFamily="-109" charset="-128"/>
            </a:endParaRPr>
          </a:p>
        </p:txBody>
      </p:sp>
      <p:sp>
        <p:nvSpPr>
          <p:cNvPr id="20482" name="Rectangle 3"/>
          <p:cNvSpPr>
            <a:spLocks noGrp="1" noChangeArrowheads="1"/>
          </p:cNvSpPr>
          <p:nvPr>
            <p:ph type="body" idx="4294967295"/>
          </p:nvPr>
        </p:nvSpPr>
        <p:spPr>
          <a:xfrm>
            <a:off x="2324100" y="3564289"/>
            <a:ext cx="4483099" cy="2493127"/>
          </a:xfrm>
          <a:solidFill>
            <a:schemeClr val="accent1">
              <a:lumMod val="40000"/>
              <a:lumOff val="60000"/>
            </a:schemeClr>
          </a:solidFill>
        </p:spPr>
        <p:txBody>
          <a:bodyPr anchor="ctr">
            <a:normAutofit fontScale="85000" lnSpcReduction="20000"/>
          </a:bodyPr>
          <a:lstStyle/>
          <a:p>
            <a:pPr marL="0" indent="230188">
              <a:buNone/>
            </a:pPr>
            <a:endParaRPr lang="en-US" sz="2400" dirty="0" smtClean="0">
              <a:solidFill>
                <a:schemeClr val="tx1">
                  <a:lumMod val="75000"/>
                  <a:lumOff val="25000"/>
                </a:schemeClr>
              </a:solidFill>
            </a:endParaRPr>
          </a:p>
          <a:p>
            <a:pPr marL="0" indent="230188">
              <a:lnSpc>
                <a:spcPct val="110000"/>
              </a:lnSpc>
              <a:spcAft>
                <a:spcPts val="600"/>
              </a:spcAft>
              <a:buNone/>
            </a:pPr>
            <a:r>
              <a:rPr lang="en-US" sz="2400" dirty="0" smtClean="0">
                <a:solidFill>
                  <a:schemeClr val="tx1">
                    <a:lumMod val="75000"/>
                    <a:lumOff val="25000"/>
                  </a:schemeClr>
                </a:solidFill>
              </a:rPr>
              <a:t>(</a:t>
            </a:r>
            <a:r>
              <a:rPr lang="en-US" sz="2400" dirty="0">
                <a:solidFill>
                  <a:schemeClr val="tx1">
                    <a:lumMod val="75000"/>
                    <a:lumOff val="25000"/>
                  </a:schemeClr>
                </a:solidFill>
              </a:rPr>
              <a:t>A) Your personal wishes.</a:t>
            </a:r>
          </a:p>
          <a:p>
            <a:pPr marL="0" indent="230188">
              <a:lnSpc>
                <a:spcPct val="110000"/>
              </a:lnSpc>
              <a:spcAft>
                <a:spcPts val="600"/>
              </a:spcAft>
              <a:buNone/>
            </a:pPr>
            <a:r>
              <a:rPr lang="en-US" sz="2400" dirty="0">
                <a:solidFill>
                  <a:schemeClr val="tx1">
                    <a:lumMod val="75000"/>
                    <a:lumOff val="25000"/>
                  </a:schemeClr>
                </a:solidFill>
              </a:rPr>
              <a:t>(B) Your choice of hospital.</a:t>
            </a:r>
          </a:p>
          <a:p>
            <a:pPr marL="0" indent="230188">
              <a:lnSpc>
                <a:spcPct val="110000"/>
              </a:lnSpc>
              <a:spcAft>
                <a:spcPts val="600"/>
              </a:spcAft>
              <a:buNone/>
            </a:pPr>
            <a:r>
              <a:rPr lang="en-US" sz="2400" dirty="0">
                <a:solidFill>
                  <a:schemeClr val="tx1">
                    <a:lumMod val="75000"/>
                    <a:lumOff val="25000"/>
                  </a:schemeClr>
                </a:solidFill>
              </a:rPr>
              <a:t>(C) Your baby’s weight.</a:t>
            </a:r>
          </a:p>
          <a:p>
            <a:pPr marL="0" indent="230188">
              <a:lnSpc>
                <a:spcPct val="110000"/>
              </a:lnSpc>
              <a:spcAft>
                <a:spcPts val="600"/>
              </a:spcAft>
              <a:buNone/>
            </a:pPr>
            <a:r>
              <a:rPr lang="en-US" sz="2400" dirty="0">
                <a:solidFill>
                  <a:schemeClr val="tx1">
                    <a:lumMod val="75000"/>
                    <a:lumOff val="25000"/>
                  </a:schemeClr>
                </a:solidFill>
              </a:rPr>
              <a:t>(D) Your baby’s heart rate in labor.</a:t>
            </a:r>
          </a:p>
          <a:p>
            <a:pPr marL="0" indent="230188">
              <a:lnSpc>
                <a:spcPct val="110000"/>
              </a:lnSpc>
              <a:spcAft>
                <a:spcPts val="600"/>
              </a:spcAft>
              <a:buNone/>
            </a:pPr>
            <a:r>
              <a:rPr lang="en-US" sz="2400" dirty="0">
                <a:solidFill>
                  <a:schemeClr val="tx1">
                    <a:lumMod val="75000"/>
                    <a:lumOff val="25000"/>
                  </a:schemeClr>
                </a:solidFill>
              </a:rPr>
              <a:t>(E) The progress of your labor. </a:t>
            </a:r>
            <a:endParaRPr lang="en-US" sz="2400" dirty="0">
              <a:solidFill>
                <a:schemeClr val="tx1">
                  <a:lumMod val="75000"/>
                  <a:lumOff val="25000"/>
                </a:schemeClr>
              </a:solidFill>
              <a:ea typeface="ＭＳ Ｐゴシック" pitchFamily="-109" charset="-128"/>
              <a:cs typeface="ＭＳ Ｐゴシック" pitchFamily="-109" charset="-128"/>
            </a:endParaRPr>
          </a:p>
          <a:p>
            <a:pPr marL="0" indent="0">
              <a:buNone/>
            </a:pPr>
            <a:endParaRPr lang="en-US" dirty="0">
              <a:solidFill>
                <a:schemeClr val="tx1">
                  <a:lumMod val="75000"/>
                  <a:lumOff val="25000"/>
                </a:schemeClr>
              </a:solidFill>
              <a:ea typeface="ＭＳ Ｐゴシック" pitchFamily="-109" charset="-128"/>
              <a:cs typeface="ＭＳ Ｐゴシック" pitchFamily="-109" charset="-128"/>
            </a:endParaRPr>
          </a:p>
        </p:txBody>
      </p:sp>
      <p:sp>
        <p:nvSpPr>
          <p:cNvPr id="2" name="TextBox 1"/>
          <p:cNvSpPr txBox="1"/>
          <p:nvPr/>
        </p:nvSpPr>
        <p:spPr>
          <a:xfrm>
            <a:off x="1039050" y="1179347"/>
            <a:ext cx="6904521" cy="2800767"/>
          </a:xfrm>
          <a:prstGeom prst="rect">
            <a:avLst/>
          </a:prstGeom>
          <a:noFill/>
        </p:spPr>
        <p:txBody>
          <a:bodyPr wrap="square" rtlCol="0">
            <a:spAutoFit/>
          </a:bodyPr>
          <a:lstStyle/>
          <a:p>
            <a:r>
              <a:rPr lang="en-US" sz="2000" dirty="0">
                <a:latin typeface="Avenir Book" charset="0"/>
                <a:ea typeface="Avenir Book" charset="0"/>
                <a:cs typeface="Avenir Book" charset="0"/>
              </a:rPr>
              <a:t>You are about to give birth. Pregnancy has gone smoothly. The birth seems as if it will, too. It’s one baby, in the right position, full term, and you’ve never had a cesarean section — in other words, you’re at low risk for complications.</a:t>
            </a:r>
            <a:br>
              <a:rPr lang="en-US" sz="2000" dirty="0">
                <a:latin typeface="Avenir Book" charset="0"/>
                <a:ea typeface="Avenir Book" charset="0"/>
                <a:cs typeface="Avenir Book" charset="0"/>
              </a:rPr>
            </a:br>
            <a:endParaRPr lang="en-US" sz="2000" dirty="0" smtClean="0">
              <a:latin typeface="Avenir Book" charset="0"/>
              <a:ea typeface="Avenir Book" charset="0"/>
              <a:cs typeface="Avenir Book" charset="0"/>
            </a:endParaRPr>
          </a:p>
          <a:p>
            <a:r>
              <a:rPr lang="en-US" sz="2000" dirty="0" smtClean="0">
                <a:latin typeface="Avenir Book" charset="0"/>
                <a:ea typeface="Avenir Book" charset="0"/>
                <a:cs typeface="Avenir Book" charset="0"/>
              </a:rPr>
              <a:t>What’s </a:t>
            </a:r>
            <a:r>
              <a:rPr lang="en-US" sz="2000" dirty="0">
                <a:latin typeface="Avenir Book" charset="0"/>
                <a:ea typeface="Avenir Book" charset="0"/>
                <a:cs typeface="Avenir Book" charset="0"/>
              </a:rPr>
              <a:t>likely to be the biggest influence on whether you will have a C-section?</a:t>
            </a:r>
            <a:r>
              <a:rPr lang="en-US" sz="2000" dirty="0"/>
              <a:t/>
            </a:r>
            <a:br>
              <a:rPr lang="en-US" sz="2000" dirty="0"/>
            </a:br>
            <a:r>
              <a:rPr lang="en-US" dirty="0"/>
              <a:t/>
            </a:r>
            <a:br>
              <a:rPr lang="en-US" dirty="0"/>
            </a:br>
            <a:endParaRPr lang="en-US" dirty="0"/>
          </a:p>
        </p:txBody>
      </p:sp>
      <p:sp>
        <p:nvSpPr>
          <p:cNvPr id="6" name="TextBox 5"/>
          <p:cNvSpPr txBox="1"/>
          <p:nvPr/>
        </p:nvSpPr>
        <p:spPr>
          <a:xfrm>
            <a:off x="5902257" y="6036327"/>
            <a:ext cx="3028950" cy="276999"/>
          </a:xfrm>
          <a:prstGeom prst="rect">
            <a:avLst/>
          </a:prstGeom>
          <a:noFill/>
        </p:spPr>
        <p:txBody>
          <a:bodyPr wrap="square" rtlCol="0">
            <a:spAutoFit/>
          </a:bodyPr>
          <a:lstStyle/>
          <a:p>
            <a:pPr algn="r"/>
            <a:r>
              <a:rPr lang="en-US" sz="1200" dirty="0"/>
              <a:t>Rosenberg T, NYT, Jan 19 2016</a:t>
            </a:r>
          </a:p>
        </p:txBody>
      </p:sp>
      <p:sp>
        <p:nvSpPr>
          <p:cNvPr id="7"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a:t>
            </a:fld>
            <a:endParaRPr lang="en-US" sz="1600" dirty="0">
              <a:solidFill>
                <a:srgbClr val="7C7C7C"/>
              </a:solidFill>
            </a:endParaRPr>
          </a:p>
        </p:txBody>
      </p:sp>
    </p:spTree>
    <p:extLst>
      <p:ext uri="{BB962C8B-B14F-4D97-AF65-F5344CB8AC3E}">
        <p14:creationId xmlns:p14="http://schemas.microsoft.com/office/powerpoint/2010/main" val="275936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270" y="606778"/>
            <a:ext cx="7054063" cy="691444"/>
          </a:xfrm>
          <a:solidFill>
            <a:schemeClr val="accent1">
              <a:lumMod val="20000"/>
              <a:lumOff val="80000"/>
            </a:schemeClr>
          </a:solidFill>
        </p:spPr>
        <p:txBody>
          <a:bodyPr/>
          <a:lstStyle/>
          <a:p>
            <a:r>
              <a:rPr lang="en-US" dirty="0" smtClean="0"/>
              <a:t>Key Components of Labor Support</a:t>
            </a:r>
            <a:endParaRPr lang="en-US" dirty="0"/>
          </a:p>
        </p:txBody>
      </p:sp>
      <p:sp>
        <p:nvSpPr>
          <p:cNvPr id="5" name="Content Placeholder 4"/>
          <p:cNvSpPr>
            <a:spLocks noGrp="1"/>
          </p:cNvSpPr>
          <p:nvPr>
            <p:ph idx="1"/>
          </p:nvPr>
        </p:nvSpPr>
        <p:spPr>
          <a:xfrm>
            <a:off x="1301749" y="1539876"/>
            <a:ext cx="7286626" cy="4734550"/>
          </a:xfrm>
        </p:spPr>
        <p:txBody>
          <a:bodyPr>
            <a:normAutofit/>
          </a:bodyPr>
          <a:lstStyle/>
          <a:p>
            <a:pPr>
              <a:buClrTx/>
              <a:buFont typeface="Arial"/>
              <a:buChar char="•"/>
            </a:pPr>
            <a:r>
              <a:rPr lang="en-US" sz="2800" dirty="0" smtClean="0"/>
              <a:t>Freedom </a:t>
            </a:r>
            <a:r>
              <a:rPr lang="en-US" sz="2800" dirty="0"/>
              <a:t>of </a:t>
            </a:r>
            <a:r>
              <a:rPr lang="en-US" sz="2800" dirty="0" smtClean="0"/>
              <a:t>movement</a:t>
            </a:r>
          </a:p>
          <a:p>
            <a:pPr>
              <a:buClrTx/>
              <a:buFont typeface="Arial"/>
              <a:buChar char="•"/>
            </a:pPr>
            <a:endParaRPr lang="en-US" sz="2000" dirty="0" smtClean="0"/>
          </a:p>
          <a:p>
            <a:pPr>
              <a:buClrTx/>
              <a:buFont typeface="Arial"/>
              <a:buChar char="•"/>
            </a:pPr>
            <a:r>
              <a:rPr lang="en-US" sz="2800" dirty="0"/>
              <a:t>T</a:t>
            </a:r>
            <a:r>
              <a:rPr lang="en-US" sz="2800" dirty="0" smtClean="0"/>
              <a:t>echniques </a:t>
            </a:r>
            <a:r>
              <a:rPr lang="en-US" sz="2800" dirty="0"/>
              <a:t>and tools </a:t>
            </a:r>
            <a:r>
              <a:rPr lang="en-US" sz="2800" dirty="0" smtClean="0"/>
              <a:t>to facilitate </a:t>
            </a:r>
            <a:r>
              <a:rPr lang="en-US" sz="2800" dirty="0"/>
              <a:t>fetal rotation, flexion, and descent </a:t>
            </a:r>
            <a:endParaRPr lang="en-US" sz="2800" dirty="0" smtClean="0"/>
          </a:p>
          <a:p>
            <a:pPr lvl="1">
              <a:buClrTx/>
              <a:buFont typeface="Arial"/>
              <a:buChar char="•"/>
            </a:pPr>
            <a:r>
              <a:rPr lang="en-US" sz="2000" dirty="0"/>
              <a:t>Know </a:t>
            </a:r>
            <a:r>
              <a:rPr lang="en-US" sz="2000" dirty="0" smtClean="0"/>
              <a:t>what your </a:t>
            </a:r>
            <a:r>
              <a:rPr lang="en-US" sz="2000" dirty="0"/>
              <a:t>labor </a:t>
            </a:r>
            <a:r>
              <a:rPr lang="en-US" sz="2000" dirty="0" smtClean="0"/>
              <a:t>beds can do</a:t>
            </a:r>
            <a:endParaRPr lang="en-US" sz="2000" dirty="0"/>
          </a:p>
          <a:p>
            <a:pPr lvl="1">
              <a:buClrTx/>
              <a:buFont typeface="Arial"/>
              <a:buChar char="•"/>
            </a:pPr>
            <a:r>
              <a:rPr lang="en-US" sz="2000" dirty="0"/>
              <a:t>B</a:t>
            </a:r>
            <a:r>
              <a:rPr lang="en-US" sz="2000" dirty="0" smtClean="0"/>
              <a:t>irthing </a:t>
            </a:r>
            <a:r>
              <a:rPr lang="en-US" sz="2000" dirty="0"/>
              <a:t>balls </a:t>
            </a:r>
            <a:r>
              <a:rPr lang="en-US" sz="2000" dirty="0" smtClean="0"/>
              <a:t>/ peanut balls</a:t>
            </a:r>
          </a:p>
          <a:p>
            <a:pPr lvl="1">
              <a:buClrTx/>
              <a:buFont typeface="Arial"/>
              <a:buChar char="•"/>
            </a:pPr>
            <a:r>
              <a:rPr lang="en-US" sz="2000" dirty="0"/>
              <a:t>Upright and ambulatory </a:t>
            </a:r>
            <a:r>
              <a:rPr lang="en-US" sz="2000" dirty="0" smtClean="0"/>
              <a:t>positioning</a:t>
            </a:r>
          </a:p>
          <a:p>
            <a:pPr lvl="1">
              <a:buClrTx/>
              <a:buFont typeface="Arial"/>
              <a:buChar char="•"/>
            </a:pPr>
            <a:r>
              <a:rPr lang="en-US" sz="2000" dirty="0" err="1" smtClean="0"/>
              <a:t>Nonpharmacologic</a:t>
            </a:r>
            <a:r>
              <a:rPr lang="en-US" sz="2000" dirty="0" smtClean="0"/>
              <a:t> comfort measures</a:t>
            </a:r>
          </a:p>
          <a:p>
            <a:pPr lvl="1">
              <a:buClrTx/>
              <a:buFont typeface="Arial"/>
              <a:buChar char="•"/>
            </a:pPr>
            <a:endParaRPr lang="en-US" sz="2000" dirty="0" smtClean="0"/>
          </a:p>
          <a:p>
            <a:pPr>
              <a:buClrTx/>
              <a:buFont typeface="Arial"/>
              <a:buChar char="•"/>
            </a:pPr>
            <a:r>
              <a:rPr lang="en-US" sz="2800" dirty="0" smtClean="0"/>
              <a:t>Intermittent monitoring, or telemetry if continuous monitoring is necessary </a:t>
            </a:r>
            <a:endParaRPr lang="en-US" sz="28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0" y="2960759"/>
            <a:ext cx="1902298" cy="2113665"/>
          </a:xfrm>
          <a:prstGeom prst="rect">
            <a:avLst/>
          </a:prstGeom>
        </p:spPr>
      </p:pic>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37210375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842817"/>
            <a:ext cx="7700819" cy="993687"/>
          </a:xfrm>
          <a:solidFill>
            <a:srgbClr val="DEEBF7"/>
          </a:solidFill>
        </p:spPr>
        <p:txBody>
          <a:bodyPr>
            <a:normAutofit fontScale="90000"/>
          </a:bodyPr>
          <a:lstStyle/>
          <a:p>
            <a:r>
              <a:rPr lang="en-US" dirty="0" smtClean="0"/>
              <a:t>Key Components of a Supportive Physical Environment</a:t>
            </a:r>
            <a:endParaRPr lang="en-US" dirty="0"/>
          </a:p>
        </p:txBody>
      </p:sp>
      <p:sp>
        <p:nvSpPr>
          <p:cNvPr id="3" name="Content Placeholder 2"/>
          <p:cNvSpPr>
            <a:spLocks noGrp="1"/>
          </p:cNvSpPr>
          <p:nvPr>
            <p:ph idx="1"/>
          </p:nvPr>
        </p:nvSpPr>
        <p:spPr>
          <a:xfrm>
            <a:off x="971550" y="2024134"/>
            <a:ext cx="7715250" cy="4710191"/>
          </a:xfrm>
        </p:spPr>
        <p:txBody>
          <a:bodyPr>
            <a:noAutofit/>
          </a:bodyPr>
          <a:lstStyle/>
          <a:p>
            <a:pPr lvl="1">
              <a:buClrTx/>
              <a:buFont typeface="Arial"/>
              <a:buChar char="•"/>
            </a:pPr>
            <a:r>
              <a:rPr lang="en-US" sz="2800" dirty="0" smtClean="0"/>
              <a:t>Low lighting and privacy</a:t>
            </a:r>
          </a:p>
          <a:p>
            <a:pPr lvl="1">
              <a:buClrTx/>
              <a:buFont typeface="Arial"/>
              <a:buChar char="•"/>
            </a:pPr>
            <a:r>
              <a:rPr lang="en-US" sz="2800" dirty="0" smtClean="0"/>
              <a:t>Comfortable space with adequate room for movement and walking</a:t>
            </a:r>
          </a:p>
          <a:p>
            <a:pPr lvl="1">
              <a:buClrTx/>
              <a:buFont typeface="Arial"/>
              <a:buChar char="•"/>
            </a:pPr>
            <a:r>
              <a:rPr lang="en-US" sz="2800" dirty="0" smtClean="0"/>
              <a:t>Adequate availability of non-pharmacologic coping tools such as tubs or showers, rocking chairs, birthing balls, squat bars, and peanut balls</a:t>
            </a:r>
          </a:p>
          <a:p>
            <a:pPr lvl="1">
              <a:buClrTx/>
              <a:buFont typeface="Arial"/>
              <a:buChar char="•"/>
            </a:pPr>
            <a:r>
              <a:rPr lang="en-US" sz="2800" dirty="0" smtClean="0"/>
              <a:t>Freely available snacks with high nutritional value</a:t>
            </a:r>
            <a:endParaRPr lang="en-US" sz="2800" dirty="0"/>
          </a:p>
        </p:txBody>
      </p:sp>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890055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616911"/>
            <a:ext cx="4330700" cy="778200"/>
          </a:xfrm>
          <a:solidFill>
            <a:srgbClr val="DEEBF7"/>
          </a:solidFill>
        </p:spPr>
        <p:txBody>
          <a:bodyPr>
            <a:normAutofit/>
          </a:bodyPr>
          <a:lstStyle/>
          <a:p>
            <a:r>
              <a:rPr lang="en-US" sz="4000" dirty="0" smtClean="0"/>
              <a:t>Peanut Ball</a:t>
            </a:r>
            <a:endParaRPr lang="en-US" sz="4000" dirty="0"/>
          </a:p>
        </p:txBody>
      </p:sp>
      <p:sp>
        <p:nvSpPr>
          <p:cNvPr id="3" name="Content Placeholder 2"/>
          <p:cNvSpPr>
            <a:spLocks noGrp="1"/>
          </p:cNvSpPr>
          <p:nvPr>
            <p:ph idx="1"/>
          </p:nvPr>
        </p:nvSpPr>
        <p:spPr>
          <a:xfrm>
            <a:off x="1137381" y="1992010"/>
            <a:ext cx="2044552" cy="3278489"/>
          </a:xfrm>
        </p:spPr>
        <p:txBody>
          <a:bodyPr>
            <a:normAutofit fontScale="92500" lnSpcReduction="20000"/>
          </a:bodyPr>
          <a:lstStyle/>
          <a:p>
            <a:r>
              <a:rPr lang="en-US" sz="2800" dirty="0" smtClean="0"/>
              <a:t>Decreased length of labor</a:t>
            </a:r>
            <a:br>
              <a:rPr lang="en-US" sz="2800" dirty="0" smtClean="0"/>
            </a:br>
            <a:endParaRPr lang="en-US" sz="2800" dirty="0" smtClean="0"/>
          </a:p>
          <a:p>
            <a:r>
              <a:rPr lang="en-US" sz="2800" dirty="0" smtClean="0"/>
              <a:t>Decreased CS rate in patients </a:t>
            </a:r>
            <a:br>
              <a:rPr lang="en-US" sz="2800" dirty="0" smtClean="0"/>
            </a:br>
            <a:r>
              <a:rPr lang="en-US" sz="2800" dirty="0" smtClean="0"/>
              <a:t>with epidurals</a:t>
            </a:r>
            <a:endParaRPr lang="en-US" sz="2800" dirty="0"/>
          </a:p>
        </p:txBody>
      </p:sp>
      <p:pic>
        <p:nvPicPr>
          <p:cNvPr id="4"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6174" y="1696921"/>
            <a:ext cx="5952576" cy="39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1317958" y="5822733"/>
            <a:ext cx="73800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defTabSz="457200" eaLnBrk="0" fontAlgn="base" hangingPunct="0">
              <a:spcBef>
                <a:spcPct val="0"/>
              </a:spcBef>
              <a:spcAft>
                <a:spcPct val="0"/>
              </a:spcAft>
              <a:defRPr>
                <a:solidFill>
                  <a:schemeClr val="tx1"/>
                </a:solidFill>
                <a:latin typeface="Century Gothic" charset="0"/>
              </a:defRPr>
            </a:lvl6pPr>
            <a:lvl7pPr marL="2971800" indent="-228600" defTabSz="457200" eaLnBrk="0" fontAlgn="base" hangingPunct="0">
              <a:spcBef>
                <a:spcPct val="0"/>
              </a:spcBef>
              <a:spcAft>
                <a:spcPct val="0"/>
              </a:spcAft>
              <a:defRPr>
                <a:solidFill>
                  <a:schemeClr val="tx1"/>
                </a:solidFill>
                <a:latin typeface="Century Gothic" charset="0"/>
              </a:defRPr>
            </a:lvl7pPr>
            <a:lvl8pPr marL="3429000" indent="-228600" defTabSz="457200" eaLnBrk="0" fontAlgn="base" hangingPunct="0">
              <a:spcBef>
                <a:spcPct val="0"/>
              </a:spcBef>
              <a:spcAft>
                <a:spcPct val="0"/>
              </a:spcAft>
              <a:defRPr>
                <a:solidFill>
                  <a:schemeClr val="tx1"/>
                </a:solidFill>
                <a:latin typeface="Century Gothic" charset="0"/>
              </a:defRPr>
            </a:lvl8pPr>
            <a:lvl9pPr marL="3886200" indent="-228600" defTabSz="457200" eaLnBrk="0" fontAlgn="base" hangingPunct="0">
              <a:spcBef>
                <a:spcPct val="0"/>
              </a:spcBef>
              <a:spcAft>
                <a:spcPct val="0"/>
              </a:spcAft>
              <a:defRPr>
                <a:solidFill>
                  <a:schemeClr val="tx1"/>
                </a:solidFill>
                <a:latin typeface="Century Gothic" charset="0"/>
              </a:defRPr>
            </a:lvl9pPr>
          </a:lstStyle>
          <a:p>
            <a:r>
              <a:rPr lang="en-US" altLang="en-US" sz="1000" dirty="0" err="1">
                <a:latin typeface="+mn-lt"/>
              </a:rPr>
              <a:t>Tussey</a:t>
            </a:r>
            <a:r>
              <a:rPr lang="en-US" altLang="en-US" sz="1000" dirty="0">
                <a:latin typeface="+mn-lt"/>
              </a:rPr>
              <a:t>, C. M., </a:t>
            </a:r>
            <a:r>
              <a:rPr lang="en-US" altLang="en-US" sz="1000" dirty="0" err="1">
                <a:latin typeface="+mn-lt"/>
              </a:rPr>
              <a:t>Botsios</a:t>
            </a:r>
            <a:r>
              <a:rPr lang="en-US" altLang="en-US" sz="1000" dirty="0">
                <a:latin typeface="+mn-lt"/>
              </a:rPr>
              <a:t>, E., </a:t>
            </a:r>
            <a:r>
              <a:rPr lang="en-US" altLang="en-US" sz="1000" dirty="0" err="1">
                <a:latin typeface="+mn-lt"/>
              </a:rPr>
              <a:t>Gerkin</a:t>
            </a:r>
            <a:r>
              <a:rPr lang="en-US" altLang="en-US" sz="1000" dirty="0">
                <a:latin typeface="+mn-lt"/>
              </a:rPr>
              <a:t>, R. D., Kelly, L. A., </a:t>
            </a:r>
            <a:r>
              <a:rPr lang="en-US" altLang="en-US" sz="1000" dirty="0" err="1">
                <a:latin typeface="+mn-lt"/>
              </a:rPr>
              <a:t>Gamez</a:t>
            </a:r>
            <a:r>
              <a:rPr lang="en-US" altLang="en-US" sz="1000" dirty="0">
                <a:latin typeface="+mn-lt"/>
              </a:rPr>
              <a:t>, J., &amp; </a:t>
            </a:r>
            <a:r>
              <a:rPr lang="en-US" altLang="en-US" sz="1000" dirty="0" err="1">
                <a:latin typeface="+mn-lt"/>
              </a:rPr>
              <a:t>Mensik</a:t>
            </a:r>
            <a:r>
              <a:rPr lang="en-US" altLang="en-US" sz="1000" dirty="0">
                <a:latin typeface="+mn-lt"/>
              </a:rPr>
              <a:t>, J. (2015). Reducing length of labor and cesarean surgery rate using a peanut ball for women laboring with an epidural. </a:t>
            </a:r>
            <a:r>
              <a:rPr lang="en-US" altLang="en-US" sz="1000" i="1" dirty="0">
                <a:latin typeface="+mn-lt"/>
              </a:rPr>
              <a:t>The Journal of Perinatal Education</a:t>
            </a:r>
            <a:r>
              <a:rPr lang="en-US" altLang="en-US" sz="1000" dirty="0">
                <a:latin typeface="+mn-lt"/>
              </a:rPr>
              <a:t>, </a:t>
            </a:r>
            <a:r>
              <a:rPr lang="en-US" altLang="en-US" sz="1000" i="1" dirty="0">
                <a:latin typeface="+mn-lt"/>
              </a:rPr>
              <a:t>24</a:t>
            </a:r>
            <a:r>
              <a:rPr lang="en-US" altLang="en-US" sz="1000" dirty="0">
                <a:latin typeface="+mn-lt"/>
              </a:rPr>
              <a:t>(1), 16-24. http://</a:t>
            </a:r>
            <a:r>
              <a:rPr lang="en-US" altLang="en-US" sz="1000" dirty="0" err="1">
                <a:latin typeface="+mn-lt"/>
              </a:rPr>
              <a:t>dx.doi.org</a:t>
            </a:r>
            <a:r>
              <a:rPr lang="en-US" altLang="en-US" sz="1000" dirty="0">
                <a:latin typeface="+mn-lt"/>
              </a:rPr>
              <a:t>/10.1891/1058-1243.24.L16</a:t>
            </a:r>
          </a:p>
        </p:txBody>
      </p:sp>
      <p:sp>
        <p:nvSpPr>
          <p:cNvPr id="7" name="Rectangle 6"/>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
        <p:nvSpPr>
          <p:cNvPr id="8"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52</a:t>
            </a:fld>
            <a:endParaRPr lang="en-US" sz="1600" dirty="0">
              <a:solidFill>
                <a:srgbClr val="7C7C7C"/>
              </a:solidFill>
            </a:endParaRPr>
          </a:p>
        </p:txBody>
      </p:sp>
    </p:spTree>
    <p:extLst>
      <p:ext uri="{BB962C8B-B14F-4D97-AF65-F5344CB8AC3E}">
        <p14:creationId xmlns:p14="http://schemas.microsoft.com/office/powerpoint/2010/main" val="13640536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371" y="1473201"/>
            <a:ext cx="8275358" cy="4267200"/>
          </a:xfrm>
          <a:prstGeom prst="rect">
            <a:avLst/>
          </a:prstGeom>
        </p:spPr>
      </p:pic>
      <p:sp>
        <p:nvSpPr>
          <p:cNvPr id="2" name="Title 1"/>
          <p:cNvSpPr>
            <a:spLocks noGrp="1"/>
          </p:cNvSpPr>
          <p:nvPr>
            <p:ph type="title"/>
          </p:nvPr>
        </p:nvSpPr>
        <p:spPr>
          <a:xfrm>
            <a:off x="877455" y="623455"/>
            <a:ext cx="7516090" cy="692727"/>
          </a:xfrm>
          <a:solidFill>
            <a:srgbClr val="DEEBF7"/>
          </a:solidFill>
        </p:spPr>
        <p:txBody>
          <a:bodyPr/>
          <a:lstStyle/>
          <a:p>
            <a:r>
              <a:rPr lang="en-US" dirty="0" smtClean="0"/>
              <a:t>Coping with Labor Algorithm</a:t>
            </a:r>
            <a:endParaRPr lang="en-US" dirty="0"/>
          </a:p>
        </p:txBody>
      </p:sp>
      <p:sp>
        <p:nvSpPr>
          <p:cNvPr id="5" name="TextBox 4"/>
          <p:cNvSpPr txBox="1"/>
          <p:nvPr/>
        </p:nvSpPr>
        <p:spPr>
          <a:xfrm>
            <a:off x="971550" y="1411647"/>
            <a:ext cx="1859805" cy="646331"/>
          </a:xfrm>
          <a:prstGeom prst="rect">
            <a:avLst/>
          </a:prstGeom>
          <a:solidFill>
            <a:srgbClr val="F79646"/>
          </a:solidFill>
          <a:ln>
            <a:solidFill>
              <a:schemeClr val="tx1"/>
            </a:solidFill>
          </a:ln>
        </p:spPr>
        <p:txBody>
          <a:bodyPr wrap="none" rtlCol="0">
            <a:spAutoFit/>
          </a:bodyPr>
          <a:lstStyle/>
          <a:p>
            <a:r>
              <a:rPr lang="en-US" dirty="0" smtClean="0">
                <a:latin typeface="Avenir Book" charset="0"/>
                <a:ea typeface="Avenir Book" charset="0"/>
                <a:cs typeface="Avenir Book" charset="0"/>
              </a:rPr>
              <a:t>Full size version </a:t>
            </a:r>
            <a:br>
              <a:rPr lang="en-US" dirty="0" smtClean="0">
                <a:latin typeface="Avenir Book" charset="0"/>
                <a:ea typeface="Avenir Book" charset="0"/>
                <a:cs typeface="Avenir Book" charset="0"/>
              </a:rPr>
            </a:br>
            <a:r>
              <a:rPr lang="en-US" dirty="0" smtClean="0">
                <a:latin typeface="Avenir Book" charset="0"/>
                <a:ea typeface="Avenir Book" charset="0"/>
                <a:cs typeface="Avenir Book" charset="0"/>
              </a:rPr>
              <a:t>in the toolkit</a:t>
            </a:r>
            <a:endParaRPr lang="en-US" dirty="0">
              <a:latin typeface="Avenir Book" charset="0"/>
              <a:ea typeface="Avenir Book" charset="0"/>
              <a:cs typeface="Avenir Book" charset="0"/>
            </a:endParaRPr>
          </a:p>
        </p:txBody>
      </p:sp>
      <p:sp>
        <p:nvSpPr>
          <p:cNvPr id="7" name="Rectangle 6"/>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err="1">
                <a:solidFill>
                  <a:schemeClr val="bg1">
                    <a:lumMod val="95000"/>
                  </a:schemeClr>
                </a:solidFill>
                <a:latin typeface="Avenir Book" charset="0"/>
                <a:ea typeface="Avenir Book" charset="0"/>
                <a:cs typeface="Avenir Book" charset="0"/>
              </a:rPr>
              <a:t>Recog</a:t>
            </a:r>
            <a:r>
              <a:rPr lang="en-US" sz="4500" spc="450" dirty="0">
                <a:solidFill>
                  <a:schemeClr val="bg1">
                    <a:lumMod val="95000"/>
                  </a:schemeClr>
                </a:solidFill>
                <a:latin typeface="Avenir Book" charset="0"/>
                <a:ea typeface="Avenir Book" charset="0"/>
                <a:cs typeface="Avenir Book" charset="0"/>
              </a:rPr>
              <a:t>/Prevent</a:t>
            </a:r>
          </a:p>
        </p:txBody>
      </p:sp>
    </p:spTree>
    <p:extLst>
      <p:ext uri="{BB962C8B-B14F-4D97-AF65-F5344CB8AC3E}">
        <p14:creationId xmlns:p14="http://schemas.microsoft.com/office/powerpoint/2010/main" val="36028309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208" y="1188592"/>
            <a:ext cx="7886700" cy="1325563"/>
          </a:xfrm>
        </p:spPr>
        <p:txBody>
          <a:bodyPr/>
          <a:lstStyle/>
          <a:p>
            <a:r>
              <a:rPr lang="en-US" dirty="0" smtClean="0"/>
              <a:t>Doulas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458" y="3009820"/>
            <a:ext cx="4584700" cy="3057377"/>
          </a:xfrm>
          <a:prstGeom prst="rect">
            <a:avLst/>
          </a:prstGeom>
        </p:spPr>
      </p:pic>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a:solidFill>
                  <a:schemeClr val="bg1">
                    <a:lumMod val="95000"/>
                  </a:schemeClr>
                </a:solidFill>
                <a:latin typeface="Avenir Book" charset="0"/>
                <a:ea typeface="Avenir Book" charset="0"/>
                <a:cs typeface="Avenir Book" charset="0"/>
              </a:rPr>
              <a:t>Recognition</a:t>
            </a:r>
          </a:p>
        </p:txBody>
      </p:sp>
      <p:pic>
        <p:nvPicPr>
          <p:cNvPr id="6" name="Picture 5" descr="Screen Shot 2016-03-25 at 1.3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761" y="1555273"/>
            <a:ext cx="4688650" cy="2909094"/>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5054559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914400"/>
          </a:xfrm>
          <a:solidFill>
            <a:schemeClr val="accent1">
              <a:lumMod val="20000"/>
              <a:lumOff val="80000"/>
            </a:schemeClr>
          </a:solidFill>
        </p:spPr>
        <p:txBody>
          <a:bodyPr>
            <a:noAutofit/>
          </a:bodyPr>
          <a:lstStyle/>
          <a:p>
            <a:pPr algn="ctr"/>
            <a:r>
              <a:rPr lang="en-US" sz="3200" dirty="0" smtClean="0">
                <a:latin typeface="Avenir Book"/>
                <a:cs typeface="Avenir Book"/>
              </a:rPr>
              <a:t>Implement Intermittent Monitoring for Low-risk Patients</a:t>
            </a:r>
            <a:endParaRPr lang="en-US" sz="3200" dirty="0">
              <a:latin typeface="Avenir Book"/>
              <a:cs typeface="Avenir Book"/>
            </a:endParaRPr>
          </a:p>
        </p:txBody>
      </p:sp>
      <p:sp>
        <p:nvSpPr>
          <p:cNvPr id="3" name="Content Placeholder 2"/>
          <p:cNvSpPr>
            <a:spLocks noGrp="1"/>
          </p:cNvSpPr>
          <p:nvPr>
            <p:ph idx="1"/>
          </p:nvPr>
        </p:nvSpPr>
        <p:spPr>
          <a:xfrm>
            <a:off x="1275443" y="1770345"/>
            <a:ext cx="4655504" cy="4955451"/>
          </a:xfrm>
        </p:spPr>
        <p:txBody>
          <a:bodyPr>
            <a:normAutofit/>
          </a:bodyPr>
          <a:lstStyle/>
          <a:p>
            <a:pPr marL="0" indent="0">
              <a:buNone/>
            </a:pPr>
            <a:r>
              <a:rPr lang="en-US" sz="2500" dirty="0" smtClean="0">
                <a:latin typeface="Avenir Book"/>
                <a:cs typeface="Avenir Book"/>
              </a:rPr>
              <a:t>Continuous monitoring: </a:t>
            </a:r>
            <a:endParaRPr lang="en-US" sz="2500" dirty="0">
              <a:latin typeface="Avenir Book"/>
              <a:cs typeface="Avenir Book"/>
            </a:endParaRPr>
          </a:p>
          <a:p>
            <a:pPr>
              <a:buClrTx/>
              <a:buFont typeface="Arial"/>
              <a:buChar char="•"/>
            </a:pPr>
            <a:r>
              <a:rPr lang="en-US" sz="2500" dirty="0" smtClean="0">
                <a:latin typeface="Avenir Book"/>
                <a:cs typeface="Avenir Book"/>
              </a:rPr>
              <a:t>Increases the likelihood of cesarean</a:t>
            </a:r>
          </a:p>
          <a:p>
            <a:pPr>
              <a:buClrTx/>
              <a:buFont typeface="Arial"/>
              <a:buChar char="•"/>
            </a:pPr>
            <a:r>
              <a:rPr lang="en-US" sz="2500" dirty="0" smtClean="0">
                <a:latin typeface="Avenir Book"/>
                <a:cs typeface="Avenir Book"/>
              </a:rPr>
              <a:t>Has not been shown to improve neonatal outcomes e.g. reduce rates of CP </a:t>
            </a:r>
          </a:p>
          <a:p>
            <a:pPr>
              <a:buClrTx/>
              <a:buFont typeface="Arial"/>
              <a:buChar char="•"/>
            </a:pPr>
            <a:r>
              <a:rPr lang="en-US" sz="2500" dirty="0" smtClean="0">
                <a:latin typeface="Avenir Book"/>
                <a:cs typeface="Avenir Book"/>
              </a:rPr>
              <a:t>Restricts movement (and normal physiologic processes and coping)</a:t>
            </a:r>
          </a:p>
          <a:p>
            <a:pPr>
              <a:buClrTx/>
              <a:buFont typeface="Arial"/>
              <a:buChar char="•"/>
            </a:pPr>
            <a:r>
              <a:rPr lang="en-US" sz="2500" dirty="0"/>
              <a:t>Potentially reduces nursing interaction/ labor support </a:t>
            </a:r>
          </a:p>
          <a:p>
            <a:endParaRPr lang="en-US" sz="2800" dirty="0" smtClean="0">
              <a:latin typeface="Avenir Book"/>
              <a:cs typeface="Avenir Book"/>
            </a:endParaRPr>
          </a:p>
          <a:p>
            <a:endParaRPr lang="en-US" sz="2800" dirty="0" smtClean="0">
              <a:latin typeface="Avenir Book"/>
              <a:cs typeface="Avenir Book"/>
            </a:endParaRPr>
          </a:p>
          <a:p>
            <a:endParaRPr lang="en-US" sz="2800" dirty="0" smtClean="0">
              <a:latin typeface="Abadi MT Condensed Light"/>
              <a:cs typeface="Abadi MT Condensed Light"/>
            </a:endParaRPr>
          </a:p>
          <a:p>
            <a:endParaRPr lang="en-US" sz="2800" dirty="0" smtClean="0">
              <a:latin typeface="Abadi MT Condensed Light"/>
              <a:cs typeface="Abadi MT Condensed Light"/>
            </a:endParaRPr>
          </a:p>
          <a:p>
            <a:endParaRPr lang="en-US" dirty="0"/>
          </a:p>
        </p:txBody>
      </p:sp>
      <p:pic>
        <p:nvPicPr>
          <p:cNvPr id="4" name="Picture 3" descr="iStock_000067092847_Dou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909" y="2252922"/>
            <a:ext cx="2809775" cy="193807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a:solidFill>
                  <a:schemeClr val="bg1">
                    <a:lumMod val="95000"/>
                  </a:schemeClr>
                </a:solidFill>
                <a:latin typeface="Avenir Book" charset="0"/>
                <a:ea typeface="Avenir Book" charset="0"/>
                <a:cs typeface="Avenir Book" charset="0"/>
              </a:rPr>
              <a:t>Recognition</a:t>
            </a:r>
          </a:p>
        </p:txBody>
      </p:sp>
    </p:spTree>
    <p:extLst>
      <p:ext uri="{BB962C8B-B14F-4D97-AF65-F5344CB8AC3E}">
        <p14:creationId xmlns:p14="http://schemas.microsoft.com/office/powerpoint/2010/main" val="10340676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16 at 11.14.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792" y="1048207"/>
            <a:ext cx="2710480" cy="364512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Screen Shot 2016-08-16 at 11.17.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792" y="4486478"/>
            <a:ext cx="5600700" cy="210820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Screen Shot 2016-08-16 at 11.33.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143" y="1105183"/>
            <a:ext cx="3040484" cy="3970003"/>
          </a:xfrm>
          <a:prstGeom prst="rect">
            <a:avLst/>
          </a:prstGeom>
          <a:ln w="88900" cap="sq" cmpd="thickThin">
            <a:solidFill>
              <a:srgbClr val="000000"/>
            </a:solidFill>
            <a:prstDash val="solid"/>
            <a:miter lim="800000"/>
          </a:ln>
          <a:effectLst>
            <a:innerShdw blurRad="76200">
              <a:srgbClr val="000000"/>
            </a:innerShdw>
          </a:effectLst>
        </p:spPr>
      </p:pic>
      <p:sp>
        <p:nvSpPr>
          <p:cNvPr id="2" name="Oval 1"/>
          <p:cNvSpPr/>
          <p:nvPr/>
        </p:nvSpPr>
        <p:spPr>
          <a:xfrm>
            <a:off x="6526704" y="850941"/>
            <a:ext cx="2199235" cy="2152221"/>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Toolkit includes policies and guidelines for Intermittent Monitoring </a:t>
            </a:r>
            <a:endParaRPr lang="en-US" dirty="0">
              <a:solidFill>
                <a:schemeClr val="tx1"/>
              </a:solidFill>
            </a:endParaRPr>
          </a:p>
        </p:txBody>
      </p:sp>
      <p:sp>
        <p:nvSpPr>
          <p:cNvPr id="9" name="Rectangle 8"/>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500" spc="450" dirty="0">
                <a:solidFill>
                  <a:schemeClr val="bg1">
                    <a:lumMod val="95000"/>
                  </a:schemeClr>
                </a:solidFill>
                <a:latin typeface="Avenir Book" charset="0"/>
                <a:ea typeface="Avenir Book" charset="0"/>
                <a:cs typeface="Avenir Book" charset="0"/>
              </a:rPr>
              <a:t>Recognition</a:t>
            </a:r>
          </a:p>
        </p:txBody>
      </p:sp>
    </p:spTree>
    <p:extLst>
      <p:ext uri="{BB962C8B-B14F-4D97-AF65-F5344CB8AC3E}">
        <p14:creationId xmlns:p14="http://schemas.microsoft.com/office/powerpoint/2010/main" val="272545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53236" y="3631317"/>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a:solidFill>
                  <a:schemeClr val="tx1">
                    <a:lumMod val="75000"/>
                    <a:lumOff val="25000"/>
                  </a:schemeClr>
                </a:solidFill>
                <a:latin typeface="Avenir Book" charset="0"/>
                <a:ea typeface="Avenir Book" charset="0"/>
                <a:cs typeface="Avenir Book" charset="0"/>
              </a:rPr>
              <a:t>RESPONSE</a:t>
            </a:r>
          </a:p>
        </p:txBody>
      </p:sp>
      <p:sp>
        <p:nvSpPr>
          <p:cNvPr id="9" name="TextBox 8"/>
          <p:cNvSpPr txBox="1"/>
          <p:nvPr/>
        </p:nvSpPr>
        <p:spPr>
          <a:xfrm>
            <a:off x="1551761" y="4885712"/>
            <a:ext cx="6082719" cy="523220"/>
          </a:xfrm>
          <a:prstGeom prst="rect">
            <a:avLst/>
          </a:prstGeom>
          <a:noFill/>
        </p:spPr>
        <p:txBody>
          <a:bodyPr wrap="non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Management of Labor Abnormalities</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57</a:t>
            </a:fld>
            <a:endParaRPr lang="en-US" sz="1600" dirty="0">
              <a:solidFill>
                <a:srgbClr val="7C7C7C"/>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6015" y="774394"/>
            <a:ext cx="4067034" cy="2711357"/>
          </a:xfrm>
          <a:prstGeom prst="rect">
            <a:avLst/>
          </a:prstGeom>
        </p:spPr>
      </p:pic>
    </p:spTree>
    <p:extLst>
      <p:ext uri="{BB962C8B-B14F-4D97-AF65-F5344CB8AC3E}">
        <p14:creationId xmlns:p14="http://schemas.microsoft.com/office/powerpoint/2010/main" val="11492718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181" y="623455"/>
            <a:ext cx="7308273" cy="1408545"/>
          </a:xfrm>
          <a:solidFill>
            <a:schemeClr val="accent1">
              <a:lumMod val="20000"/>
              <a:lumOff val="80000"/>
            </a:schemeClr>
          </a:solidFill>
        </p:spPr>
        <p:txBody>
          <a:bodyPr>
            <a:noAutofit/>
          </a:bodyPr>
          <a:lstStyle/>
          <a:p>
            <a:r>
              <a:rPr lang="en-US" sz="3400" dirty="0" smtClean="0"/>
              <a:t>Strategies for the Appropriate Management of Labor Abnormalities</a:t>
            </a:r>
            <a:endParaRPr lang="en-US" sz="3400" dirty="0"/>
          </a:p>
        </p:txBody>
      </p:sp>
      <p:sp>
        <p:nvSpPr>
          <p:cNvPr id="3" name="Content Placeholder 2"/>
          <p:cNvSpPr>
            <a:spLocks noGrp="1"/>
          </p:cNvSpPr>
          <p:nvPr>
            <p:ph idx="1"/>
          </p:nvPr>
        </p:nvSpPr>
        <p:spPr>
          <a:xfrm>
            <a:off x="1416050" y="2179171"/>
            <a:ext cx="7448550" cy="4113102"/>
          </a:xfrm>
        </p:spPr>
        <p:txBody>
          <a:bodyPr>
            <a:noAutofit/>
          </a:bodyPr>
          <a:lstStyle/>
          <a:p>
            <a:pPr marL="292100" indent="-292100"/>
            <a:r>
              <a:rPr lang="en-US" sz="2200" dirty="0"/>
              <a:t>Create highly reliable teams and improve interdisciplinary communication</a:t>
            </a:r>
          </a:p>
          <a:p>
            <a:pPr marL="292100" indent="-292100"/>
            <a:r>
              <a:rPr lang="en-US" sz="2200" dirty="0"/>
              <a:t>Adopt standard </a:t>
            </a:r>
            <a:r>
              <a:rPr lang="en-US" sz="2200" dirty="0" smtClean="0"/>
              <a:t>definitions and approaches for labor </a:t>
            </a:r>
            <a:r>
              <a:rPr lang="en-US" sz="2200" dirty="0"/>
              <a:t>and FHR abnormalities</a:t>
            </a:r>
          </a:p>
          <a:p>
            <a:pPr marL="292100" indent="-292100"/>
            <a:r>
              <a:rPr lang="en-US" sz="2200" dirty="0"/>
              <a:t>Utilize operative vaginal deliveries in appropriate cases</a:t>
            </a:r>
          </a:p>
          <a:p>
            <a:pPr marL="292100" indent="-292100"/>
            <a:r>
              <a:rPr lang="en-US" sz="2200" dirty="0"/>
              <a:t>Identify malposition and perform manual </a:t>
            </a:r>
            <a:r>
              <a:rPr lang="en-US" sz="2200" dirty="0" smtClean="0"/>
              <a:t>rotation</a:t>
            </a:r>
          </a:p>
          <a:p>
            <a:pPr marL="292100" indent="-292100"/>
            <a:r>
              <a:rPr lang="en-US" sz="2200" dirty="0"/>
              <a:t>Develop alternative coverage patterns such as hospitalist/</a:t>
            </a:r>
            <a:r>
              <a:rPr lang="en-US" sz="2200" dirty="0" smtClean="0"/>
              <a:t>midwives</a:t>
            </a:r>
          </a:p>
          <a:p>
            <a:pPr marL="292100" indent="-292100"/>
            <a:r>
              <a:rPr lang="en-US" sz="2200" dirty="0" smtClean="0"/>
              <a:t>Develop systems that facilitate the safe transfer of care from the out-of-hospital environment</a:t>
            </a:r>
          </a:p>
          <a:p>
            <a:pPr marL="292100" indent="-292100"/>
            <a:r>
              <a:rPr lang="en-US" sz="2200" dirty="0" smtClean="0"/>
              <a:t>Avoid defensive medicine: focus on quality and safety!</a:t>
            </a:r>
            <a:endParaRPr lang="en-US" sz="2200" dirty="0"/>
          </a:p>
          <a:p>
            <a:pPr marL="292100" indent="-292100"/>
            <a:endParaRPr lang="en-US" sz="1800" dirty="0"/>
          </a:p>
        </p:txBody>
      </p:sp>
      <p:sp>
        <p:nvSpPr>
          <p:cNvPr id="6" name="Rectangle 5"/>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58</a:t>
            </a:fld>
            <a:endParaRPr lang="en-US" sz="1600" dirty="0">
              <a:solidFill>
                <a:srgbClr val="7C7C7C"/>
              </a:solidFill>
            </a:endParaRPr>
          </a:p>
        </p:txBody>
      </p:sp>
    </p:spTree>
    <p:extLst>
      <p:ext uri="{BB962C8B-B14F-4D97-AF65-F5344CB8AC3E}">
        <p14:creationId xmlns:p14="http://schemas.microsoft.com/office/powerpoint/2010/main" val="11579374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548882"/>
            <a:ext cx="7143750" cy="947357"/>
          </a:xfrm>
          <a:solidFill>
            <a:srgbClr val="DEEBF7"/>
          </a:solidFill>
        </p:spPr>
        <p:txBody>
          <a:bodyPr>
            <a:normAutofit fontScale="90000"/>
          </a:bodyPr>
          <a:lstStyle/>
          <a:p>
            <a:r>
              <a:rPr lang="en-US" sz="3600" dirty="0" smtClean="0"/>
              <a:t>Labor Management Tools included in the Toolkit </a:t>
            </a:r>
            <a:endParaRPr lang="en-US" sz="3600" dirty="0"/>
          </a:p>
        </p:txBody>
      </p:sp>
      <p:sp>
        <p:nvSpPr>
          <p:cNvPr id="3" name="Content Placeholder 2"/>
          <p:cNvSpPr>
            <a:spLocks noGrp="1"/>
          </p:cNvSpPr>
          <p:nvPr>
            <p:ph idx="1"/>
          </p:nvPr>
        </p:nvSpPr>
        <p:spPr>
          <a:xfrm>
            <a:off x="1234782" y="1496239"/>
            <a:ext cx="7549808" cy="2914650"/>
          </a:xfrm>
        </p:spPr>
        <p:txBody>
          <a:bodyPr>
            <a:noAutofit/>
          </a:bodyPr>
          <a:lstStyle/>
          <a:p>
            <a:pPr>
              <a:buClr>
                <a:schemeClr val="accent2"/>
              </a:buClr>
            </a:pPr>
            <a:r>
              <a:rPr lang="en-US" sz="2800" dirty="0" smtClean="0"/>
              <a:t> Spontaneous </a:t>
            </a:r>
            <a:r>
              <a:rPr lang="en-US" sz="2800" dirty="0"/>
              <a:t>labor algorithms/dystocia checklists</a:t>
            </a:r>
          </a:p>
          <a:p>
            <a:pPr>
              <a:buClr>
                <a:schemeClr val="accent2"/>
              </a:buClr>
            </a:pPr>
            <a:r>
              <a:rPr lang="en-US" sz="2800" dirty="0" smtClean="0"/>
              <a:t> Induction </a:t>
            </a:r>
            <a:r>
              <a:rPr lang="en-US" sz="2800" dirty="0"/>
              <a:t>algorithms/checklists/policies for timing, scheduling, </a:t>
            </a:r>
            <a:r>
              <a:rPr lang="en-US" sz="2800" dirty="0" smtClean="0"/>
              <a:t>and proper selection</a:t>
            </a:r>
          </a:p>
          <a:p>
            <a:pPr>
              <a:buClr>
                <a:schemeClr val="accent2"/>
              </a:buClr>
            </a:pPr>
            <a:r>
              <a:rPr lang="en-US" sz="2800" dirty="0" smtClean="0"/>
              <a:t> Algorithms </a:t>
            </a:r>
            <a:r>
              <a:rPr lang="en-US" sz="2800" dirty="0"/>
              <a:t>for standard intervention for FHR </a:t>
            </a:r>
            <a:r>
              <a:rPr lang="en-US" sz="2800" dirty="0" smtClean="0"/>
              <a:t> changes</a:t>
            </a:r>
            <a:endParaRPr lang="en-US" sz="2800" dirty="0"/>
          </a:p>
          <a:p>
            <a:pPr>
              <a:buClr>
                <a:schemeClr val="accent2"/>
              </a:buClr>
            </a:pPr>
            <a:r>
              <a:rPr lang="en-US" sz="2800" dirty="0" smtClean="0"/>
              <a:t> Model </a:t>
            </a:r>
            <a:r>
              <a:rPr lang="en-US" sz="2800" dirty="0"/>
              <a:t>policies for oxytocin</a:t>
            </a:r>
          </a:p>
          <a:p>
            <a:pPr>
              <a:buClr>
                <a:schemeClr val="accent2"/>
              </a:buClr>
            </a:pPr>
            <a:r>
              <a:rPr lang="en-US" sz="2800" dirty="0" smtClean="0"/>
              <a:t> Tools </a:t>
            </a:r>
            <a:r>
              <a:rPr lang="en-US" sz="2800" dirty="0"/>
              <a:t>for effective communication </a:t>
            </a:r>
            <a:endParaRPr lang="en-US" sz="2800" dirty="0" smtClean="0"/>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59</a:t>
            </a:fld>
            <a:endParaRPr lang="en-US" sz="1600" dirty="0">
              <a:solidFill>
                <a:srgbClr val="7C7C7C"/>
              </a:solidFill>
            </a:endParaRPr>
          </a:p>
        </p:txBody>
      </p:sp>
      <p:sp>
        <p:nvSpPr>
          <p:cNvPr id="4" name="TextBox 3"/>
          <p:cNvSpPr txBox="1"/>
          <p:nvPr/>
        </p:nvSpPr>
        <p:spPr>
          <a:xfrm>
            <a:off x="1319509" y="5664692"/>
            <a:ext cx="6795791" cy="461665"/>
          </a:xfrm>
          <a:prstGeom prst="rect">
            <a:avLst/>
          </a:prstGeom>
          <a:solidFill>
            <a:schemeClr val="accent2"/>
          </a:solidFill>
        </p:spPr>
        <p:txBody>
          <a:bodyPr wrap="square" rtlCol="0">
            <a:spAutoFit/>
          </a:bodyPr>
          <a:lstStyle/>
          <a:p>
            <a:pPr algn="ctr"/>
            <a:r>
              <a:rPr lang="en-US" sz="2400" dirty="0" smtClean="0">
                <a:latin typeface="Avenir Book"/>
                <a:cs typeface="Avenir Book"/>
              </a:rPr>
              <a:t>Approximately </a:t>
            </a:r>
            <a:r>
              <a:rPr lang="en-US" sz="2400" dirty="0">
                <a:latin typeface="Avenir Book"/>
                <a:cs typeface="Avenir Book"/>
              </a:rPr>
              <a:t>30 tools available in this </a:t>
            </a:r>
            <a:r>
              <a:rPr lang="en-US" sz="2400" dirty="0" smtClean="0">
                <a:latin typeface="Avenir Book"/>
                <a:cs typeface="Avenir Book"/>
              </a:rPr>
              <a:t>section</a:t>
            </a:r>
          </a:p>
        </p:txBody>
      </p:sp>
      <p:sp>
        <p:nvSpPr>
          <p:cNvPr id="7" name="Rectangle 6"/>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Tree>
    <p:extLst>
      <p:ext uri="{BB962C8B-B14F-4D97-AF65-F5344CB8AC3E}">
        <p14:creationId xmlns:p14="http://schemas.microsoft.com/office/powerpoint/2010/main" val="39621557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5"/>
          <p:cNvSpPr>
            <a:spLocks noChangeArrowheads="1"/>
          </p:cNvSpPr>
          <p:nvPr/>
        </p:nvSpPr>
        <p:spPr bwMode="auto">
          <a:xfrm>
            <a:off x="0" y="0"/>
            <a:ext cx="914400" cy="990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2400">
              <a:solidFill>
                <a:srgbClr val="000000"/>
              </a:solidFill>
              <a:cs typeface="Calibri" charset="0"/>
            </a:endParaRPr>
          </a:p>
        </p:txBody>
      </p:sp>
      <p:pic>
        <p:nvPicPr>
          <p:cNvPr id="819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0"/>
            <a:ext cx="881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Slide Number Placeholder 3"/>
          <p:cNvSpPr txBox="1">
            <a:spLocks/>
          </p:cNvSpPr>
          <p:nvPr/>
        </p:nvSpPr>
        <p:spPr bwMode="auto">
          <a:xfrm>
            <a:off x="7986713" y="6456363"/>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BF1580E-2C24-4C4F-A6E9-903058885680}" type="slidenum">
              <a:rPr lang="en-US" sz="1600">
                <a:solidFill>
                  <a:srgbClr val="7F7F7F"/>
                </a:solidFill>
                <a:cs typeface="Calibri" charset="0"/>
              </a:rPr>
              <a:pPr algn="r"/>
              <a:t>6</a:t>
            </a:fld>
            <a:endParaRPr lang="en-US" sz="1600">
              <a:solidFill>
                <a:srgbClr val="7F7F7F"/>
              </a:solidFill>
              <a:cs typeface="Calibri" charset="0"/>
            </a:endParaRPr>
          </a:p>
        </p:txBody>
      </p:sp>
    </p:spTree>
    <p:extLst>
      <p:ext uri="{BB962C8B-B14F-4D97-AF65-F5344CB8AC3E}">
        <p14:creationId xmlns:p14="http://schemas.microsoft.com/office/powerpoint/2010/main" val="1015879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550" y="805381"/>
            <a:ext cx="7375814" cy="1015663"/>
          </a:xfrm>
          <a:prstGeom prst="rect">
            <a:avLst/>
          </a:prstGeom>
          <a:solidFill>
            <a:srgbClr val="DEEBF7"/>
          </a:solidFill>
        </p:spPr>
        <p:txBody>
          <a:bodyPr wrap="square" rtlCol="0">
            <a:spAutoFit/>
          </a:bodyPr>
          <a:lstStyle/>
          <a:p>
            <a:pPr lvl="0" algn="ctr"/>
            <a:r>
              <a:rPr lang="en-US" sz="3000" dirty="0" smtClean="0">
                <a:latin typeface="Avenir Book"/>
                <a:ea typeface="ＭＳ Ｐゴシック" charset="0"/>
                <a:cs typeface="Avenir Book"/>
              </a:rPr>
              <a:t>Toolkit outlines Four Specific Areas of Standardization</a:t>
            </a:r>
            <a:endParaRPr lang="en-US" sz="3000" dirty="0">
              <a:latin typeface="Avenir Book"/>
              <a:cs typeface="Avenir Book"/>
            </a:endParaRPr>
          </a:p>
        </p:txBody>
      </p:sp>
      <p:sp>
        <p:nvSpPr>
          <p:cNvPr id="7" name="TextBox 6"/>
          <p:cNvSpPr txBox="1"/>
          <p:nvPr/>
        </p:nvSpPr>
        <p:spPr>
          <a:xfrm>
            <a:off x="1159934" y="2344215"/>
            <a:ext cx="8805333" cy="3693318"/>
          </a:xfrm>
          <a:prstGeom prst="rect">
            <a:avLst/>
          </a:prstGeom>
          <a:noFill/>
        </p:spPr>
        <p:txBody>
          <a:bodyPr wrap="square" rtlCol="0">
            <a:spAutoFit/>
          </a:bodyPr>
          <a:lstStyle/>
          <a:p>
            <a:pPr marL="457200" indent="-457200">
              <a:buClr>
                <a:schemeClr val="accent2"/>
              </a:buClr>
              <a:buFont typeface="Wingdings" charset="2"/>
              <a:buChar char="§"/>
            </a:pPr>
            <a:r>
              <a:rPr lang="en-US" sz="3000" dirty="0" smtClean="0">
                <a:latin typeface="Avenir Book"/>
                <a:cs typeface="Avenir Book"/>
              </a:rPr>
              <a:t>Diagnosis of labor dystocia</a:t>
            </a:r>
          </a:p>
          <a:p>
            <a:pPr marL="457200" indent="-457200">
              <a:buClr>
                <a:schemeClr val="accent2"/>
              </a:buClr>
              <a:buFont typeface="Wingdings" charset="2"/>
              <a:buChar char="§"/>
            </a:pPr>
            <a:endParaRPr lang="en-US" sz="3000" dirty="0" smtClean="0">
              <a:latin typeface="Avenir Book"/>
              <a:cs typeface="Avenir Book"/>
            </a:endParaRPr>
          </a:p>
          <a:p>
            <a:pPr marL="457200" indent="-457200">
              <a:buClr>
                <a:schemeClr val="accent2"/>
              </a:buClr>
              <a:buFont typeface="Wingdings" charset="2"/>
              <a:buChar char="§"/>
            </a:pPr>
            <a:r>
              <a:rPr lang="en-US" sz="3000" dirty="0" smtClean="0">
                <a:latin typeface="Avenir Book"/>
                <a:cs typeface="Avenir Book"/>
              </a:rPr>
              <a:t>Safe use of oxytocin</a:t>
            </a:r>
          </a:p>
          <a:p>
            <a:pPr marL="457200" indent="-457200">
              <a:buClr>
                <a:schemeClr val="accent2"/>
              </a:buClr>
              <a:buFont typeface="Wingdings" charset="2"/>
              <a:buChar char="§"/>
            </a:pPr>
            <a:endParaRPr lang="en-US" sz="3000" dirty="0" smtClean="0">
              <a:latin typeface="Avenir Book"/>
              <a:cs typeface="Avenir Book"/>
            </a:endParaRPr>
          </a:p>
          <a:p>
            <a:pPr marL="457200" indent="-457200">
              <a:buClr>
                <a:schemeClr val="accent2"/>
              </a:buClr>
              <a:buFont typeface="Wingdings" charset="2"/>
              <a:buChar char="§"/>
            </a:pPr>
            <a:r>
              <a:rPr lang="en-US" sz="3000" dirty="0" smtClean="0">
                <a:latin typeface="Avenir Book"/>
                <a:cs typeface="Avenir Book"/>
              </a:rPr>
              <a:t>Response to abnormal heart rate patterns</a:t>
            </a:r>
          </a:p>
          <a:p>
            <a:pPr>
              <a:buClr>
                <a:schemeClr val="accent2"/>
              </a:buClr>
            </a:pPr>
            <a:endParaRPr lang="en-US" sz="3000" dirty="0" smtClean="0">
              <a:latin typeface="Avenir Book"/>
              <a:cs typeface="Avenir Book"/>
            </a:endParaRPr>
          </a:p>
          <a:p>
            <a:pPr marL="457200" indent="-457200">
              <a:buClr>
                <a:schemeClr val="accent2"/>
              </a:buClr>
              <a:buFont typeface="Wingdings" charset="2"/>
              <a:buChar char="§"/>
            </a:pPr>
            <a:r>
              <a:rPr lang="en-US" sz="3000" dirty="0" smtClean="0">
                <a:latin typeface="Avenir Book"/>
                <a:cs typeface="Avenir Book"/>
              </a:rPr>
              <a:t>Induction of labor</a:t>
            </a:r>
          </a:p>
          <a:p>
            <a:pPr marL="342900" indent="-342900">
              <a:buClr>
                <a:schemeClr val="accent2"/>
              </a:buClr>
              <a:buFont typeface="Wingdings" charset="2"/>
              <a:buChar char="§"/>
            </a:pPr>
            <a:endParaRPr lang="en-US" sz="2400" dirty="0">
              <a:latin typeface="Avenir Book"/>
              <a:cs typeface="Avenir Book"/>
            </a:endParaRPr>
          </a:p>
        </p:txBody>
      </p:sp>
      <p:sp>
        <p:nvSpPr>
          <p:cNvPr id="8" name="TextBox 7"/>
          <p:cNvSpPr txBox="1"/>
          <p:nvPr/>
        </p:nvSpPr>
        <p:spPr>
          <a:xfrm>
            <a:off x="1388533" y="3454400"/>
            <a:ext cx="184666" cy="369332"/>
          </a:xfrm>
          <a:prstGeom prst="rect">
            <a:avLst/>
          </a:prstGeom>
          <a:noFill/>
        </p:spPr>
        <p:txBody>
          <a:bodyPr wrap="none" rtlCol="0">
            <a:spAutoFit/>
          </a:bodyPr>
          <a:lstStyle/>
          <a:p>
            <a:endParaRPr lang="en-US" dirty="0"/>
          </a:p>
        </p:txBody>
      </p:sp>
      <p:sp>
        <p:nvSpPr>
          <p:cNvPr id="2" name="Oval 1"/>
          <p:cNvSpPr/>
          <p:nvPr/>
        </p:nvSpPr>
        <p:spPr>
          <a:xfrm>
            <a:off x="1159934" y="2069433"/>
            <a:ext cx="6226360" cy="11055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Tree>
    <p:extLst>
      <p:ext uri="{BB962C8B-B14F-4D97-AF65-F5344CB8AC3E}">
        <p14:creationId xmlns:p14="http://schemas.microsoft.com/office/powerpoint/2010/main" val="2922576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171700"/>
            <a:ext cx="7560129" cy="4882562"/>
          </a:xfrm>
        </p:spPr>
        <p:txBody>
          <a:bodyPr>
            <a:noAutofit/>
          </a:bodyPr>
          <a:lstStyle/>
          <a:p>
            <a:pPr>
              <a:buClrTx/>
              <a:buFont typeface="Arial"/>
              <a:buChar char="•"/>
              <a:defRPr/>
            </a:pPr>
            <a:r>
              <a:rPr lang="en-US" sz="2800" dirty="0" smtClean="0"/>
              <a:t>“</a:t>
            </a:r>
            <a:r>
              <a:rPr lang="en-US" sz="2800" dirty="0"/>
              <a:t>S</a:t>
            </a:r>
            <a:r>
              <a:rPr lang="en-US" sz="2800" dirty="0" smtClean="0"/>
              <a:t>low </a:t>
            </a:r>
            <a:r>
              <a:rPr lang="en-US" sz="2800" dirty="0"/>
              <a:t>but progressive labor” in the first stage is not an indication for </a:t>
            </a:r>
            <a:r>
              <a:rPr lang="en-US" sz="2800" dirty="0" smtClean="0"/>
              <a:t>cesarean</a:t>
            </a:r>
            <a:r>
              <a:rPr lang="en-US" sz="2800" dirty="0"/>
              <a:t> </a:t>
            </a:r>
            <a:endParaRPr lang="en-US" sz="2800" dirty="0" smtClean="0"/>
          </a:p>
          <a:p>
            <a:pPr>
              <a:buClrTx/>
              <a:buFont typeface="Arial"/>
              <a:buChar char="•"/>
              <a:defRPr/>
            </a:pPr>
            <a:r>
              <a:rPr lang="en-US" sz="2800" dirty="0" smtClean="0"/>
              <a:t>“</a:t>
            </a:r>
            <a:r>
              <a:rPr lang="en-US" sz="2800" dirty="0"/>
              <a:t>P</a:t>
            </a:r>
            <a:r>
              <a:rPr lang="en-US" sz="2800" dirty="0" smtClean="0"/>
              <a:t>rolonged </a:t>
            </a:r>
            <a:r>
              <a:rPr lang="en-US" sz="2800" dirty="0"/>
              <a:t>latent phase” as defined by previously by </a:t>
            </a:r>
            <a:r>
              <a:rPr lang="en-US" sz="2800" dirty="0" smtClean="0"/>
              <a:t>Friedman is not an indication for cesarean</a:t>
            </a:r>
          </a:p>
          <a:p>
            <a:pPr>
              <a:buClrTx/>
              <a:buFont typeface="Arial"/>
              <a:buChar char="•"/>
              <a:defRPr/>
            </a:pPr>
            <a:r>
              <a:rPr lang="en-US" sz="2800" dirty="0" smtClean="0"/>
              <a:t>6 is the new 4 (Zhang/Consortium on Safe Labor)</a:t>
            </a:r>
            <a:endParaRPr lang="en-US" sz="2800" dirty="0"/>
          </a:p>
          <a:p>
            <a:pPr>
              <a:buClrTx/>
              <a:buFont typeface="Arial"/>
              <a:buChar char="•"/>
              <a:defRPr/>
            </a:pPr>
            <a:r>
              <a:rPr lang="en-US" sz="2800" dirty="0" smtClean="0"/>
              <a:t>Longer </a:t>
            </a:r>
            <a:r>
              <a:rPr lang="en-US" sz="2800" dirty="0"/>
              <a:t>pushing times may be </a:t>
            </a:r>
            <a:r>
              <a:rPr lang="en-US" sz="2800" dirty="0" smtClean="0"/>
              <a:t>necessary (epidural; malposition)</a:t>
            </a:r>
          </a:p>
          <a:p>
            <a:pPr marL="0" indent="0">
              <a:buNone/>
            </a:pPr>
            <a:endParaRPr lang="en-US" sz="2000" dirty="0" smtClean="0"/>
          </a:p>
          <a:p>
            <a:pPr marL="0" indent="0">
              <a:buNone/>
            </a:pPr>
            <a:endParaRPr lang="en-US" sz="2000" dirty="0"/>
          </a:p>
          <a:p>
            <a:pPr marL="0" indent="0">
              <a:buNone/>
            </a:pPr>
            <a:endParaRPr lang="en-US" sz="2000" dirty="0"/>
          </a:p>
        </p:txBody>
      </p:sp>
      <p:sp>
        <p:nvSpPr>
          <p:cNvPr id="4" name="Rectangle 3"/>
          <p:cNvSpPr/>
          <p:nvPr/>
        </p:nvSpPr>
        <p:spPr>
          <a:xfrm>
            <a:off x="2230897" y="63197"/>
            <a:ext cx="5114029" cy="1569660"/>
          </a:xfrm>
          <a:prstGeom prst="rect">
            <a:avLst/>
          </a:prstGeom>
          <a:noFill/>
        </p:spPr>
        <p:txBody>
          <a:bodyPr wrap="none" lIns="91440" tIns="45720" rIns="91440" bIns="45720">
            <a:spAutoFit/>
          </a:bodyPr>
          <a:lstStyle/>
          <a:p>
            <a:pPr algn="ctr"/>
            <a:r>
              <a:rPr lang="en-US" sz="9600" b="0" cap="none" spc="600" dirty="0" smtClean="0">
                <a:ln w="0"/>
                <a:solidFill>
                  <a:schemeClr val="accent1">
                    <a:lumMod val="60000"/>
                    <a:lumOff val="40000"/>
                  </a:schemeClr>
                </a:solidFill>
                <a:effectLst>
                  <a:reflection blurRad="6350" stA="53000" endA="300" endPos="35500" dir="5400000" sy="-90000" algn="bl" rotWithShape="0"/>
                </a:effectLst>
              </a:rPr>
              <a:t>patience</a:t>
            </a:r>
            <a:endParaRPr lang="en-US" sz="9600" b="0" cap="none" spc="600" dirty="0">
              <a:ln w="0"/>
              <a:solidFill>
                <a:schemeClr val="accent1">
                  <a:lumMod val="60000"/>
                  <a:lumOff val="40000"/>
                </a:schemeClr>
              </a:solidFill>
              <a:effectLst>
                <a:reflection blurRad="6350" stA="53000" endA="300" endPos="35500" dir="5400000" sy="-90000" algn="bl" rotWithShape="0"/>
              </a:effectLst>
            </a:endParaRPr>
          </a:p>
        </p:txBody>
      </p:sp>
      <p:sp>
        <p:nvSpPr>
          <p:cNvPr id="5" name="Rectangle 4"/>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Tree>
    <p:extLst>
      <p:ext uri="{BB962C8B-B14F-4D97-AF65-F5344CB8AC3E}">
        <p14:creationId xmlns:p14="http://schemas.microsoft.com/office/powerpoint/2010/main" val="5031855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616910"/>
            <a:ext cx="6902450" cy="1173789"/>
          </a:xfrm>
          <a:solidFill>
            <a:srgbClr val="DEEBF7"/>
          </a:solidFill>
        </p:spPr>
        <p:txBody>
          <a:bodyPr/>
          <a:lstStyle/>
          <a:p>
            <a:r>
              <a:rPr lang="en-US" dirty="0" smtClean="0"/>
              <a:t>Example of ACOG/SMFM Labor Dystocia Checklist in toolkit</a:t>
            </a:r>
            <a:endParaRPr lang="en-US" dirty="0"/>
          </a:p>
        </p:txBody>
      </p:sp>
      <p:pic>
        <p:nvPicPr>
          <p:cNvPr id="11"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154315" y="2133600"/>
            <a:ext cx="7662526" cy="4118471"/>
          </a:xfrm>
          <a:ln>
            <a:solidFill>
              <a:srgbClr val="2F5597"/>
            </a:solidFill>
          </a:ln>
        </p:spPr>
      </p:pic>
      <p:sp>
        <p:nvSpPr>
          <p:cNvPr id="4" name="Rectangle 3"/>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62</a:t>
            </a:fld>
            <a:endParaRPr lang="en-US" sz="1600" dirty="0">
              <a:solidFill>
                <a:srgbClr val="7C7C7C"/>
              </a:solidFill>
            </a:endParaRPr>
          </a:p>
        </p:txBody>
      </p:sp>
    </p:spTree>
    <p:extLst>
      <p:ext uri="{BB962C8B-B14F-4D97-AF65-F5344CB8AC3E}">
        <p14:creationId xmlns:p14="http://schemas.microsoft.com/office/powerpoint/2010/main" val="272009497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8-15 at 4.50.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826" y="1800727"/>
            <a:ext cx="6553411" cy="4785145"/>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1360826" y="631378"/>
            <a:ext cx="6553411" cy="954107"/>
          </a:xfrm>
          <a:prstGeom prst="rect">
            <a:avLst/>
          </a:prstGeom>
          <a:noFill/>
        </p:spPr>
        <p:txBody>
          <a:bodyPr wrap="square" rtlCol="0">
            <a:spAutoFit/>
          </a:bodyPr>
          <a:lstStyle/>
          <a:p>
            <a:pPr algn="ctr"/>
            <a:r>
              <a:rPr lang="en-US" sz="2800" dirty="0" smtClean="0">
                <a:latin typeface="Avenir Book"/>
                <a:cs typeface="Avenir Book"/>
              </a:rPr>
              <a:t>Pre-Cesarean Checklist for Labor Dystocia available in Toolkit</a:t>
            </a:r>
            <a:endParaRPr lang="en-US" sz="2800" dirty="0">
              <a:latin typeface="Avenir Book"/>
              <a:cs typeface="Avenir Book"/>
            </a:endParaRPr>
          </a:p>
        </p:txBody>
      </p:sp>
    </p:spTree>
    <p:extLst>
      <p:ext uri="{BB962C8B-B14F-4D97-AF65-F5344CB8AC3E}">
        <p14:creationId xmlns:p14="http://schemas.microsoft.com/office/powerpoint/2010/main" val="1594223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845" y="616909"/>
            <a:ext cx="6846455" cy="1138000"/>
          </a:xfrm>
          <a:solidFill>
            <a:srgbClr val="DEEBF7"/>
          </a:solidFill>
        </p:spPr>
        <p:txBody>
          <a:bodyPr>
            <a:normAutofit/>
          </a:bodyPr>
          <a:lstStyle/>
          <a:p>
            <a:r>
              <a:rPr lang="en-US" dirty="0" smtClean="0"/>
              <a:t>Active Labor Partogram</a:t>
            </a:r>
            <a:br>
              <a:rPr lang="en-US" dirty="0" smtClean="0"/>
            </a:br>
            <a:r>
              <a:rPr lang="en-US" dirty="0" smtClean="0"/>
              <a:t>Available in Toolkit</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98152" y="1924017"/>
            <a:ext cx="8406159" cy="4760631"/>
          </a:xfrm>
        </p:spPr>
      </p:pic>
      <p:sp>
        <p:nvSpPr>
          <p:cNvPr id="6" name="Rectangle 5"/>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64</a:t>
            </a:fld>
            <a:endParaRPr lang="en-US" sz="1600" dirty="0">
              <a:solidFill>
                <a:srgbClr val="7C7C7C"/>
              </a:solidFill>
            </a:endParaRPr>
          </a:p>
        </p:txBody>
      </p:sp>
    </p:spTree>
    <p:extLst>
      <p:ext uri="{BB962C8B-B14F-4D97-AF65-F5344CB8AC3E}">
        <p14:creationId xmlns:p14="http://schemas.microsoft.com/office/powerpoint/2010/main" val="149642835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206500" y="558800"/>
            <a:ext cx="7429500" cy="6184900"/>
          </a:xfrm>
        </p:spPr>
      </p:pic>
    </p:spTree>
    <p:extLst>
      <p:ext uri="{BB962C8B-B14F-4D97-AF65-F5344CB8AC3E}">
        <p14:creationId xmlns:p14="http://schemas.microsoft.com/office/powerpoint/2010/main" val="18748035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5738" y="6063902"/>
            <a:ext cx="3887604" cy="9144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12988" y="1902283"/>
            <a:ext cx="7524612" cy="3781086"/>
          </a:xfrm>
        </p:spPr>
        <p:txBody>
          <a:bodyPr>
            <a:normAutofit/>
          </a:bodyPr>
          <a:lstStyle/>
          <a:p>
            <a:r>
              <a:rPr lang="en-US" sz="2400" dirty="0" smtClean="0"/>
              <a:t>Avoid routine early amniotomy</a:t>
            </a:r>
          </a:p>
          <a:p>
            <a:r>
              <a:rPr lang="en-US" sz="2400" dirty="0" smtClean="0"/>
              <a:t>Employ preventive measures for women with epidural anesthesia</a:t>
            </a:r>
          </a:p>
          <a:p>
            <a:r>
              <a:rPr lang="en-US" sz="2400" dirty="0" smtClean="0"/>
              <a:t>Intrapartum maternal/fetal positioning</a:t>
            </a:r>
          </a:p>
          <a:p>
            <a:r>
              <a:rPr lang="en-US" sz="2400" dirty="0" smtClean="0"/>
              <a:t>Consider pushing positions</a:t>
            </a:r>
          </a:p>
          <a:p>
            <a:r>
              <a:rPr lang="en-US" sz="2400" dirty="0" smtClean="0"/>
              <a:t>Support maternal psyche and body</a:t>
            </a:r>
          </a:p>
          <a:p>
            <a:r>
              <a:rPr lang="en-US" sz="2400" dirty="0" smtClean="0"/>
              <a:t>Manual rotation</a:t>
            </a:r>
          </a:p>
          <a:p>
            <a:r>
              <a:rPr lang="en-US" sz="2400" dirty="0" smtClean="0"/>
              <a:t>Patience, patience, patience!</a:t>
            </a:r>
          </a:p>
          <a:p>
            <a:pPr marL="0" indent="0">
              <a:buNone/>
            </a:pPr>
            <a:endParaRPr lang="en-US" dirty="0" smtClean="0"/>
          </a:p>
        </p:txBody>
      </p:sp>
      <p:sp>
        <p:nvSpPr>
          <p:cNvPr id="4" name="Title 3"/>
          <p:cNvSpPr>
            <a:spLocks noGrp="1"/>
          </p:cNvSpPr>
          <p:nvPr>
            <p:ph type="title"/>
          </p:nvPr>
        </p:nvSpPr>
        <p:spPr>
          <a:xfrm>
            <a:off x="1062182" y="738909"/>
            <a:ext cx="7083714" cy="981363"/>
          </a:xfrm>
          <a:solidFill>
            <a:srgbClr val="DEEBF7"/>
          </a:solidFill>
        </p:spPr>
        <p:txBody>
          <a:bodyPr>
            <a:normAutofit fontScale="90000"/>
          </a:bodyPr>
          <a:lstStyle/>
          <a:p>
            <a:r>
              <a:rPr lang="en-US" dirty="0" smtClean="0"/>
              <a:t>Prevention and Management of Malposition</a:t>
            </a:r>
            <a:endParaRPr lang="en-US" dirty="0"/>
          </a:p>
        </p:txBody>
      </p:sp>
      <p:pic>
        <p:nvPicPr>
          <p:cNvPr id="8" name="Picture 7" descr="Screen Shot 2016-08-16 at 11.54.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988" y="5773695"/>
            <a:ext cx="6823507" cy="757438"/>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Tree>
    <p:extLst>
      <p:ext uri="{BB962C8B-B14F-4D97-AF65-F5344CB8AC3E}">
        <p14:creationId xmlns:p14="http://schemas.microsoft.com/office/powerpoint/2010/main" val="365811745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762000"/>
            <a:ext cx="7926917" cy="6011333"/>
          </a:xfrm>
          <a:prstGeom prst="rect">
            <a:avLst/>
          </a:prstGeom>
        </p:spPr>
      </p:pic>
    </p:spTree>
    <p:extLst>
      <p:ext uri="{BB962C8B-B14F-4D97-AF65-F5344CB8AC3E}">
        <p14:creationId xmlns:p14="http://schemas.microsoft.com/office/powerpoint/2010/main" val="11426323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5 at 8.30.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1408258"/>
            <a:ext cx="7149418" cy="4826720"/>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
        <p:nvSpPr>
          <p:cNvPr id="2" name="TextBox 1"/>
          <p:cNvSpPr txBox="1"/>
          <p:nvPr/>
        </p:nvSpPr>
        <p:spPr>
          <a:xfrm>
            <a:off x="971550" y="611472"/>
            <a:ext cx="7802995" cy="707886"/>
          </a:xfrm>
          <a:prstGeom prst="rect">
            <a:avLst/>
          </a:prstGeom>
          <a:solidFill>
            <a:srgbClr val="DEEBF7"/>
          </a:solidFill>
        </p:spPr>
        <p:txBody>
          <a:bodyPr wrap="square" rtlCol="0">
            <a:spAutoFit/>
          </a:bodyPr>
          <a:lstStyle/>
          <a:p>
            <a:pPr algn="ctr"/>
            <a:r>
              <a:rPr lang="en-US" sz="2000" dirty="0" smtClean="0">
                <a:latin typeface="Avenir Book"/>
                <a:cs typeface="Avenir Book"/>
              </a:rPr>
              <a:t>Clark’s Algorithm for Management of Cat II Tracings </a:t>
            </a:r>
          </a:p>
          <a:p>
            <a:pPr algn="ctr"/>
            <a:r>
              <a:rPr lang="en-US" sz="2000" dirty="0" smtClean="0">
                <a:latin typeface="Avenir Book"/>
                <a:cs typeface="Avenir Book"/>
              </a:rPr>
              <a:t>Available in Toolkit</a:t>
            </a:r>
            <a:endParaRPr lang="en-US" sz="2000" dirty="0">
              <a:latin typeface="Avenir Book"/>
              <a:cs typeface="Avenir Book"/>
            </a:endParaRPr>
          </a:p>
        </p:txBody>
      </p:sp>
    </p:spTree>
    <p:extLst>
      <p:ext uri="{BB962C8B-B14F-4D97-AF65-F5344CB8AC3E}">
        <p14:creationId xmlns:p14="http://schemas.microsoft.com/office/powerpoint/2010/main" val="21539824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3 at 10.52.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14600"/>
            <a:ext cx="6477000" cy="1419616"/>
          </a:xfrm>
          <a:prstGeom prst="rect">
            <a:avLst/>
          </a:prstGeom>
        </p:spPr>
      </p:pic>
      <p:sp>
        <p:nvSpPr>
          <p:cNvPr id="5" name="TextBox 4"/>
          <p:cNvSpPr txBox="1"/>
          <p:nvPr/>
        </p:nvSpPr>
        <p:spPr>
          <a:xfrm>
            <a:off x="1219200" y="1066800"/>
            <a:ext cx="6781800" cy="830997"/>
          </a:xfrm>
          <a:prstGeom prst="rect">
            <a:avLst/>
          </a:prstGeom>
          <a:solidFill>
            <a:srgbClr val="DEEBF7"/>
          </a:solidFill>
        </p:spPr>
        <p:txBody>
          <a:bodyPr wrap="square" rtlCol="0">
            <a:spAutoFit/>
          </a:bodyPr>
          <a:lstStyle/>
          <a:p>
            <a:pPr algn="ctr"/>
            <a:r>
              <a:rPr lang="en-US" sz="2400" dirty="0" smtClean="0">
                <a:latin typeface="Avenir Book"/>
                <a:cs typeface="Avenir Book"/>
              </a:rPr>
              <a:t>Model Polices for Induction of Labor, Induction of Labor Scheduling, and Safe Use of Oxytocin</a:t>
            </a:r>
            <a:endParaRPr lang="en-US" sz="2400" dirty="0">
              <a:latin typeface="Avenir Book"/>
              <a:cs typeface="Avenir Book"/>
            </a:endParaRPr>
          </a:p>
        </p:txBody>
      </p:sp>
      <p:pic>
        <p:nvPicPr>
          <p:cNvPr id="8" name="Picture 7" descr="Screen Shot 2016-04-03 at 10.56.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4229100"/>
            <a:ext cx="6921500" cy="945938"/>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bwMode="auto">
          <a:xfrm>
            <a:off x="0" y="2171700"/>
            <a:ext cx="971550" cy="46863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lumMod val="95000"/>
                  </a:schemeClr>
                </a:solidFill>
                <a:latin typeface="Avenir Book" charset="0"/>
                <a:ea typeface="Avenir Book" charset="0"/>
                <a:cs typeface="Avenir Book" charset="0"/>
              </a:rPr>
              <a:t>Response</a:t>
            </a:r>
          </a:p>
        </p:txBody>
      </p:sp>
    </p:spTree>
    <p:extLst>
      <p:ext uri="{BB962C8B-B14F-4D97-AF65-F5344CB8AC3E}">
        <p14:creationId xmlns:p14="http://schemas.microsoft.com/office/powerpoint/2010/main" val="34891438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38138" y="598488"/>
            <a:ext cx="8229600" cy="1143000"/>
          </a:xfrm>
        </p:spPr>
        <p:txBody>
          <a:bodyPr/>
          <a:lstStyle/>
          <a:p>
            <a:r>
              <a:rPr lang="en-US" sz="2800" dirty="0">
                <a:latin typeface="Avenir Book"/>
                <a:ea typeface="ＭＳ Ｐゴシック" charset="0"/>
                <a:cs typeface="Avenir Book"/>
              </a:rPr>
              <a:t>There is a Large Variation in Cesarean Rates Among California Hospitals</a:t>
            </a:r>
          </a:p>
        </p:txBody>
      </p:sp>
      <p:pic>
        <p:nvPicPr>
          <p:cNvPr id="2" name="Picture 1" descr="Screen Shot 2016-08-14 at 10.08.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07" y="1766888"/>
            <a:ext cx="7420281" cy="5116512"/>
          </a:xfrm>
          <a:prstGeom prst="rect">
            <a:avLst/>
          </a:prstGeom>
        </p:spPr>
      </p:pic>
    </p:spTree>
    <p:extLst>
      <p:ext uri="{BB962C8B-B14F-4D97-AF65-F5344CB8AC3E}">
        <p14:creationId xmlns:p14="http://schemas.microsoft.com/office/powerpoint/2010/main" val="253784436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83983" y="-425808"/>
            <a:ext cx="3359499" cy="5404917"/>
          </a:xfrm>
          <a:prstGeom prst="rect">
            <a:avLst/>
          </a:prstGeom>
        </p:spPr>
      </p:pic>
      <p:sp>
        <p:nvSpPr>
          <p:cNvPr id="4" name="Rectangle 3"/>
          <p:cNvSpPr/>
          <p:nvPr/>
        </p:nvSpPr>
        <p:spPr bwMode="auto">
          <a:xfrm>
            <a:off x="1163472" y="3805326"/>
            <a:ext cx="6858000" cy="10858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300" spc="450" dirty="0">
                <a:solidFill>
                  <a:schemeClr val="tx1">
                    <a:lumMod val="75000"/>
                    <a:lumOff val="25000"/>
                  </a:schemeClr>
                </a:solidFill>
                <a:latin typeface="Avenir Book" charset="0"/>
                <a:ea typeface="Avenir Book" charset="0"/>
                <a:cs typeface="Avenir Book" charset="0"/>
              </a:rPr>
              <a:t>REPORTING/SYSTEMS</a:t>
            </a:r>
          </a:p>
        </p:txBody>
      </p:sp>
      <p:sp>
        <p:nvSpPr>
          <p:cNvPr id="9" name="TextBox 8"/>
          <p:cNvSpPr txBox="1"/>
          <p:nvPr/>
        </p:nvSpPr>
        <p:spPr>
          <a:xfrm>
            <a:off x="1839804" y="4992969"/>
            <a:ext cx="5565657" cy="523220"/>
          </a:xfrm>
          <a:prstGeom prst="rect">
            <a:avLst/>
          </a:prstGeom>
          <a:noFill/>
        </p:spPr>
        <p:txBody>
          <a:bodyPr wrap="none" rtlCol="0">
            <a:spAutoFit/>
          </a:bodyPr>
          <a:lstStyle/>
          <a:p>
            <a:pPr algn="ctr"/>
            <a:r>
              <a:rPr lang="en-US" sz="2800" dirty="0">
                <a:solidFill>
                  <a:schemeClr val="tx1">
                    <a:lumMod val="75000"/>
                    <a:lumOff val="25000"/>
                  </a:schemeClr>
                </a:solidFill>
                <a:latin typeface="Avenir Book" charset="0"/>
                <a:ea typeface="Avenir Book" charset="0"/>
                <a:cs typeface="Avenir Book" charset="0"/>
              </a:rPr>
              <a:t>Using Data to Drive Improvement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70</a:t>
            </a:fld>
            <a:endParaRPr lang="en-US" sz="1600" dirty="0">
              <a:solidFill>
                <a:srgbClr val="7C7C7C"/>
              </a:solidFill>
            </a:endParaRPr>
          </a:p>
        </p:txBody>
      </p:sp>
    </p:spTree>
    <p:extLst>
      <p:ext uri="{BB962C8B-B14F-4D97-AF65-F5344CB8AC3E}">
        <p14:creationId xmlns:p14="http://schemas.microsoft.com/office/powerpoint/2010/main" val="18902669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36599"/>
            <a:ext cx="6972300" cy="972127"/>
          </a:xfrm>
          <a:solidFill>
            <a:srgbClr val="DEEBF7"/>
          </a:solidFill>
        </p:spPr>
        <p:txBody>
          <a:bodyPr>
            <a:normAutofit fontScale="90000"/>
          </a:bodyPr>
          <a:lstStyle/>
          <a:p>
            <a:r>
              <a:rPr lang="en-US" sz="4000" dirty="0" smtClean="0"/>
              <a:t> Strategies for Using Data to Drive Improvement</a:t>
            </a:r>
            <a:endParaRPr lang="en-US" sz="4000" dirty="0"/>
          </a:p>
        </p:txBody>
      </p:sp>
      <p:sp>
        <p:nvSpPr>
          <p:cNvPr id="3" name="Content Placeholder 2"/>
          <p:cNvSpPr>
            <a:spLocks noGrp="1"/>
          </p:cNvSpPr>
          <p:nvPr>
            <p:ph idx="1"/>
          </p:nvPr>
        </p:nvSpPr>
        <p:spPr>
          <a:xfrm>
            <a:off x="1143000" y="1813113"/>
            <a:ext cx="7372350" cy="4641662"/>
          </a:xfrm>
        </p:spPr>
        <p:txBody>
          <a:bodyPr>
            <a:noAutofit/>
          </a:bodyPr>
          <a:lstStyle/>
          <a:p>
            <a:pPr marL="223838" indent="-223838"/>
            <a:r>
              <a:rPr lang="en-US" sz="2900" dirty="0"/>
              <a:t>Provide timely feedback in persuasive manner</a:t>
            </a:r>
          </a:p>
          <a:p>
            <a:pPr marL="223838" indent="-223838"/>
            <a:r>
              <a:rPr lang="en-US" sz="2900" dirty="0"/>
              <a:t>Use comparative data which conveys a sense of urgency</a:t>
            </a:r>
          </a:p>
          <a:p>
            <a:pPr marL="223838" indent="-223838"/>
            <a:r>
              <a:rPr lang="en-US" sz="2900" dirty="0"/>
              <a:t>Present </a:t>
            </a:r>
            <a:r>
              <a:rPr lang="en-US" sz="2900" dirty="0" smtClean="0"/>
              <a:t>data for both hospital and providers</a:t>
            </a:r>
            <a:endParaRPr lang="en-US" sz="2900" dirty="0">
              <a:solidFill>
                <a:schemeClr val="bg2"/>
              </a:solidFill>
            </a:endParaRPr>
          </a:p>
          <a:p>
            <a:pPr marL="223838" indent="-223838"/>
            <a:r>
              <a:rPr lang="en-US" sz="2900" dirty="0" smtClean="0"/>
              <a:t>Set </a:t>
            </a:r>
            <a:r>
              <a:rPr lang="en-US" sz="2900" dirty="0"/>
              <a:t>achievable goals</a:t>
            </a:r>
          </a:p>
          <a:p>
            <a:pPr marL="223838" indent="-223838"/>
            <a:r>
              <a:rPr lang="en-US" sz="2900" dirty="0"/>
              <a:t>Tie descriptive “cold” data with patient stories and other successes</a:t>
            </a:r>
          </a:p>
        </p:txBody>
      </p:sp>
      <p:sp>
        <p:nvSpPr>
          <p:cNvPr id="5" name="Rectangle 4"/>
          <p:cNvSpPr/>
          <p:nvPr/>
        </p:nvSpPr>
        <p:spPr bwMode="auto">
          <a:xfrm>
            <a:off x="0" y="2343150"/>
            <a:ext cx="971550" cy="451485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solidFill>
                <a:latin typeface="Avenir Book" charset="0"/>
                <a:ea typeface="Avenir Book" charset="0"/>
                <a:cs typeface="Avenir Book" charset="0"/>
              </a:rPr>
              <a:t>Reporting</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71</a:t>
            </a:fld>
            <a:endParaRPr lang="en-US" sz="1600" dirty="0">
              <a:solidFill>
                <a:srgbClr val="7C7C7C"/>
              </a:solidFill>
            </a:endParaRPr>
          </a:p>
        </p:txBody>
      </p:sp>
    </p:spTree>
    <p:extLst>
      <p:ext uri="{BB962C8B-B14F-4D97-AF65-F5344CB8AC3E}">
        <p14:creationId xmlns:p14="http://schemas.microsoft.com/office/powerpoint/2010/main" val="178413945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819727"/>
            <a:ext cx="7584466" cy="1384877"/>
          </a:xfrm>
          <a:solidFill>
            <a:srgbClr val="DEEBF7"/>
          </a:solidFill>
        </p:spPr>
        <p:txBody>
          <a:bodyPr>
            <a:noAutofit/>
          </a:bodyPr>
          <a:lstStyle/>
          <a:p>
            <a:r>
              <a:rPr lang="en-US" sz="3200" dirty="0" smtClean="0"/>
              <a:t>Use </a:t>
            </a:r>
            <a:r>
              <a:rPr lang="en-US" sz="3200" dirty="0"/>
              <a:t>S</a:t>
            </a:r>
            <a:r>
              <a:rPr lang="en-US" sz="3200" dirty="0" smtClean="0"/>
              <a:t>trategies to Engage </a:t>
            </a:r>
            <a:r>
              <a:rPr lang="en-US" sz="3200" dirty="0">
                <a:solidFill>
                  <a:schemeClr val="accent5"/>
                </a:solidFill>
              </a:rPr>
              <a:t>W</a:t>
            </a:r>
            <a:r>
              <a:rPr lang="en-US" sz="3200" dirty="0" smtClean="0">
                <a:solidFill>
                  <a:schemeClr val="accent5"/>
                </a:solidFill>
              </a:rPr>
              <a:t>omen</a:t>
            </a:r>
            <a:r>
              <a:rPr lang="en-US" sz="3200" dirty="0" smtClean="0"/>
              <a:t>, </a:t>
            </a:r>
            <a:r>
              <a:rPr lang="en-US" sz="3200" dirty="0">
                <a:solidFill>
                  <a:schemeClr val="accent5"/>
                </a:solidFill>
              </a:rPr>
              <a:t>E</a:t>
            </a:r>
            <a:r>
              <a:rPr lang="en-US" sz="3200" dirty="0" smtClean="0">
                <a:solidFill>
                  <a:schemeClr val="accent5"/>
                </a:solidFill>
              </a:rPr>
              <a:t>mployers</a:t>
            </a:r>
            <a:r>
              <a:rPr lang="en-US" sz="3200" dirty="0" smtClean="0"/>
              <a:t> and the </a:t>
            </a:r>
            <a:r>
              <a:rPr lang="en-US" sz="3200" dirty="0">
                <a:solidFill>
                  <a:schemeClr val="accent5"/>
                </a:solidFill>
              </a:rPr>
              <a:t>G</a:t>
            </a:r>
            <a:r>
              <a:rPr lang="en-US" sz="3200" dirty="0" smtClean="0">
                <a:solidFill>
                  <a:schemeClr val="accent5"/>
                </a:solidFill>
              </a:rPr>
              <a:t>eneral </a:t>
            </a:r>
            <a:r>
              <a:rPr lang="en-US" sz="3200" dirty="0">
                <a:solidFill>
                  <a:schemeClr val="accent5"/>
                </a:solidFill>
              </a:rPr>
              <a:t>P</a:t>
            </a:r>
            <a:r>
              <a:rPr lang="en-US" sz="3200" dirty="0" smtClean="0">
                <a:solidFill>
                  <a:schemeClr val="accent5"/>
                </a:solidFill>
              </a:rPr>
              <a:t>ublic </a:t>
            </a:r>
            <a:r>
              <a:rPr lang="en-US" sz="3200" dirty="0" smtClean="0"/>
              <a:t>in the Improvement </a:t>
            </a:r>
            <a:r>
              <a:rPr lang="en-US" sz="3200" dirty="0"/>
              <a:t>P</a:t>
            </a:r>
            <a:r>
              <a:rPr lang="en-US" sz="3200" dirty="0" smtClean="0"/>
              <a:t>roject</a:t>
            </a:r>
            <a:endParaRPr lang="en-US" sz="3200" dirty="0"/>
          </a:p>
        </p:txBody>
      </p:sp>
      <p:sp>
        <p:nvSpPr>
          <p:cNvPr id="3" name="Content Placeholder 2"/>
          <p:cNvSpPr>
            <a:spLocks noGrp="1"/>
          </p:cNvSpPr>
          <p:nvPr>
            <p:ph idx="1"/>
          </p:nvPr>
        </p:nvSpPr>
        <p:spPr>
          <a:xfrm>
            <a:off x="1279200" y="2474636"/>
            <a:ext cx="7502857" cy="3980139"/>
          </a:xfrm>
        </p:spPr>
        <p:txBody>
          <a:bodyPr>
            <a:noAutofit/>
          </a:bodyPr>
          <a:lstStyle/>
          <a:p>
            <a:r>
              <a:rPr lang="en-US" sz="3200" dirty="0"/>
              <a:t>Public release of selected hospital-level measures that have been well-</a:t>
            </a:r>
            <a:r>
              <a:rPr lang="en-US" sz="3200" dirty="0" smtClean="0"/>
              <a:t>vetted</a:t>
            </a:r>
            <a:endParaRPr lang="en-US" sz="3200" dirty="0"/>
          </a:p>
          <a:p>
            <a:r>
              <a:rPr lang="en-US" sz="3200" dirty="0"/>
              <a:t>Provide a lay explanation of the </a:t>
            </a:r>
            <a:r>
              <a:rPr lang="en-US" sz="3200" dirty="0" smtClean="0"/>
              <a:t>measures</a:t>
            </a:r>
            <a:endParaRPr lang="en-US" sz="3200" dirty="0"/>
          </a:p>
          <a:p>
            <a:r>
              <a:rPr lang="en-US" sz="3200" dirty="0"/>
              <a:t>Widely distribute these measures through multiple media channels to capture the greatest attention</a:t>
            </a:r>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72</a:t>
            </a:fld>
            <a:endParaRPr lang="en-US" sz="1600" dirty="0">
              <a:solidFill>
                <a:srgbClr val="7C7C7C"/>
              </a:solidFill>
            </a:endParaRPr>
          </a:p>
        </p:txBody>
      </p:sp>
      <p:sp>
        <p:nvSpPr>
          <p:cNvPr id="7" name="Rectangle 6"/>
          <p:cNvSpPr/>
          <p:nvPr/>
        </p:nvSpPr>
        <p:spPr bwMode="auto">
          <a:xfrm>
            <a:off x="0" y="2343150"/>
            <a:ext cx="971550" cy="451485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4950" spc="450" dirty="0">
                <a:solidFill>
                  <a:schemeClr val="bg1"/>
                </a:solidFill>
                <a:latin typeface="Avenir Book" charset="0"/>
                <a:ea typeface="Avenir Book" charset="0"/>
                <a:cs typeface="Avenir Book" charset="0"/>
              </a:rPr>
              <a:t>Reporting</a:t>
            </a:r>
          </a:p>
        </p:txBody>
      </p:sp>
    </p:spTree>
    <p:extLst>
      <p:ext uri="{BB962C8B-B14F-4D97-AF65-F5344CB8AC3E}">
        <p14:creationId xmlns:p14="http://schemas.microsoft.com/office/powerpoint/2010/main" val="79949696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041400" y="692728"/>
            <a:ext cx="6939981" cy="1350818"/>
          </a:xfrm>
          <a:solidFill>
            <a:srgbClr val="DEEBF7"/>
          </a:solidFill>
        </p:spPr>
        <p:txBody>
          <a:bodyPr>
            <a:noAutofit/>
          </a:bodyPr>
          <a:lstStyle/>
          <a:p>
            <a:pPr algn="ctr"/>
            <a:r>
              <a:rPr lang="en-US" sz="3200" dirty="0"/>
              <a:t>3 Pilot Quality Improvement Projects Informed the Development of the Toolkit </a:t>
            </a:r>
          </a:p>
        </p:txBody>
      </p:sp>
      <p:pic>
        <p:nvPicPr>
          <p:cNvPr id="7" name="Picture 6" descr="hospital_illus_thumbnai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765" y="2457451"/>
            <a:ext cx="2600751" cy="2600751"/>
          </a:xfrm>
          <a:prstGeom prst="rect">
            <a:avLst/>
          </a:prstGeom>
          <a:ln w="88900" cap="sq" cmpd="thickThin">
            <a:solidFill>
              <a:schemeClr val="accent2"/>
            </a:solidFill>
            <a:prstDash val="solid"/>
            <a:miter lim="800000"/>
          </a:ln>
          <a:effectLst>
            <a:innerShdw blurRad="76200">
              <a:srgbClr val="000000"/>
            </a:innerShdw>
          </a:effectLst>
        </p:spPr>
      </p:pic>
      <p:sp>
        <p:nvSpPr>
          <p:cNvPr id="9" name="Rectangle 8"/>
          <p:cNvSpPr/>
          <p:nvPr/>
        </p:nvSpPr>
        <p:spPr>
          <a:xfrm>
            <a:off x="711201" y="2457451"/>
            <a:ext cx="4233136" cy="4154983"/>
          </a:xfrm>
          <a:prstGeom prst="rect">
            <a:avLst/>
          </a:prstGeom>
        </p:spPr>
        <p:txBody>
          <a:bodyPr wrap="square">
            <a:spAutoFit/>
          </a:bodyPr>
          <a:lstStyle/>
          <a:p>
            <a:pPr marL="457200" indent="-457200">
              <a:buClr>
                <a:schemeClr val="accent2"/>
              </a:buClr>
              <a:buFont typeface="Wingdings" charset="2"/>
              <a:buChar char="§"/>
              <a:defRPr/>
            </a:pPr>
            <a:r>
              <a:rPr lang="en-US" sz="2400" dirty="0">
                <a:latin typeface="Avenir Book" charset="0"/>
                <a:ea typeface="Avenir Book" charset="0"/>
                <a:cs typeface="Avenir Book" charset="0"/>
              </a:rPr>
              <a:t>Hoag Hospital,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Newport </a:t>
            </a:r>
            <a:r>
              <a:rPr lang="en-US" sz="2400" dirty="0">
                <a:latin typeface="Avenir Book" charset="0"/>
                <a:ea typeface="Avenir Book" charset="0"/>
                <a:cs typeface="Avenir Book" charset="0"/>
              </a:rPr>
              <a:t>Beach </a:t>
            </a:r>
            <a:r>
              <a:rPr lang="en-US" sz="2400" dirty="0" smtClean="0">
                <a:latin typeface="Avenir Book" charset="0"/>
                <a:ea typeface="Avenir Book" charset="0"/>
                <a:cs typeface="Avenir Book" charset="0"/>
              </a:rPr>
              <a:t>CA</a:t>
            </a:r>
          </a:p>
          <a:p>
            <a:pPr>
              <a:buClr>
                <a:schemeClr val="accent2"/>
              </a:buClr>
              <a:defRPr/>
            </a:pPr>
            <a:endParaRPr lang="en-US" sz="2400" dirty="0">
              <a:latin typeface="Avenir Book" charset="0"/>
              <a:ea typeface="Avenir Book" charset="0"/>
              <a:cs typeface="Avenir Book" charset="0"/>
            </a:endParaRPr>
          </a:p>
          <a:p>
            <a:pPr marL="457200" indent="-457200">
              <a:buClr>
                <a:schemeClr val="accent2"/>
              </a:buClr>
              <a:buFont typeface="Wingdings" charset="2"/>
              <a:buChar char="§"/>
              <a:defRPr/>
            </a:pPr>
            <a:r>
              <a:rPr lang="en-US" sz="2400" dirty="0">
                <a:latin typeface="Avenir Book" charset="0"/>
                <a:ea typeface="Avenir Book" charset="0"/>
                <a:cs typeface="Avenir Book" charset="0"/>
              </a:rPr>
              <a:t>Miller Children’s and Women’s Hospital,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Long </a:t>
            </a:r>
            <a:r>
              <a:rPr lang="en-US" sz="2400" dirty="0">
                <a:latin typeface="Avenir Book" charset="0"/>
                <a:ea typeface="Avenir Book" charset="0"/>
                <a:cs typeface="Avenir Book" charset="0"/>
              </a:rPr>
              <a:t>Beach CA</a:t>
            </a:r>
          </a:p>
          <a:p>
            <a:pPr marL="457200" indent="-457200" algn="l">
              <a:buClr>
                <a:schemeClr val="accent2"/>
              </a:buClr>
              <a:buFont typeface="Wingdings" charset="2"/>
              <a:buChar char="§"/>
              <a:defRPr/>
            </a:pPr>
            <a:endParaRPr lang="en-US" sz="2400" dirty="0">
              <a:latin typeface="Avenir Book" charset="0"/>
              <a:ea typeface="Avenir Book" charset="0"/>
              <a:cs typeface="Avenir Book" charset="0"/>
            </a:endParaRPr>
          </a:p>
          <a:p>
            <a:pPr marL="457200" indent="-457200">
              <a:buClr>
                <a:schemeClr val="accent2"/>
              </a:buClr>
              <a:buFont typeface="Wingdings" charset="2"/>
              <a:buChar char="§"/>
              <a:defRPr/>
            </a:pPr>
            <a:r>
              <a:rPr lang="en-US" sz="2400" dirty="0">
                <a:latin typeface="Avenir Book" charset="0"/>
                <a:ea typeface="Avenir Book" charset="0"/>
                <a:cs typeface="Avenir Book" charset="0"/>
              </a:rPr>
              <a:t>Saddleback Memorial Medical Center, </a:t>
            </a:r>
            <a:r>
              <a:rPr lang="en-US" sz="2400" dirty="0" smtClean="0">
                <a:latin typeface="Avenir Book" charset="0"/>
                <a:ea typeface="Avenir Book" charset="0"/>
                <a:cs typeface="Avenir Book" charset="0"/>
              </a:rPr>
              <a:t/>
            </a:r>
            <a:br>
              <a:rPr lang="en-US" sz="2400" dirty="0" smtClean="0">
                <a:latin typeface="Avenir Book" charset="0"/>
                <a:ea typeface="Avenir Book" charset="0"/>
                <a:cs typeface="Avenir Book" charset="0"/>
              </a:rPr>
            </a:br>
            <a:r>
              <a:rPr lang="en-US" sz="2400" dirty="0" smtClean="0">
                <a:latin typeface="Avenir Book" charset="0"/>
                <a:ea typeface="Avenir Book" charset="0"/>
                <a:cs typeface="Avenir Book" charset="0"/>
              </a:rPr>
              <a:t>Laguna </a:t>
            </a:r>
            <a:r>
              <a:rPr lang="en-US" sz="2400" dirty="0">
                <a:latin typeface="Avenir Book" charset="0"/>
                <a:ea typeface="Avenir Book" charset="0"/>
                <a:cs typeface="Avenir Book" charset="0"/>
              </a:rPr>
              <a:t>Hills CA</a:t>
            </a:r>
          </a:p>
          <a:p>
            <a:pPr marL="457200" indent="-457200">
              <a:buClr>
                <a:schemeClr val="accent2"/>
              </a:buClr>
              <a:buFont typeface="Wingdings" charset="2"/>
              <a:buChar char="§"/>
              <a:defRPr/>
            </a:pPr>
            <a:endParaRPr lang="en-US" sz="2400" dirty="0">
              <a:latin typeface="Abadi MT Condensed Light"/>
              <a:cs typeface="Abadi MT Condensed Light"/>
            </a:endParaRP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73</a:t>
            </a:fld>
            <a:endParaRPr lang="en-US" sz="1600" dirty="0">
              <a:solidFill>
                <a:srgbClr val="7C7C7C"/>
              </a:solidFill>
            </a:endParaRPr>
          </a:p>
        </p:txBody>
      </p:sp>
    </p:spTree>
    <p:extLst>
      <p:ext uri="{BB962C8B-B14F-4D97-AF65-F5344CB8AC3E}">
        <p14:creationId xmlns:p14="http://schemas.microsoft.com/office/powerpoint/2010/main" val="5313582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781800" y="457200"/>
            <a:ext cx="2209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4" name="Picture 3" descr="Feedback_ill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370931"/>
            <a:ext cx="2347195" cy="2133600"/>
          </a:xfrm>
          <a:prstGeom prst="rect">
            <a:avLst/>
          </a:prstGeom>
          <a:ln w="88900" cap="sq" cmpd="thickThin">
            <a:solidFill>
              <a:schemeClr val="accent3">
                <a:lumMod val="50000"/>
              </a:schemeClr>
            </a:solidFill>
            <a:prstDash val="solid"/>
            <a:miter lim="800000"/>
          </a:ln>
          <a:effectLst>
            <a:innerShdw blurRad="76200">
              <a:srgbClr val="000000"/>
            </a:innerShdw>
          </a:effectLst>
        </p:spPr>
      </p:pic>
      <p:pic>
        <p:nvPicPr>
          <p:cNvPr id="7" name="Picture 6" descr="Screen Shot 2016-03-23 at 9.39.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2218531"/>
            <a:ext cx="2209800" cy="2298443"/>
          </a:xfrm>
          <a:prstGeom prst="rect">
            <a:avLst/>
          </a:prstGeom>
          <a:ln w="88900" cap="sq" cmpd="thickThin">
            <a:solidFill>
              <a:schemeClr val="accent3">
                <a:lumMod val="50000"/>
              </a:schemeClr>
            </a:solidFill>
            <a:prstDash val="solid"/>
            <a:miter lim="800000"/>
          </a:ln>
          <a:effectLst>
            <a:innerShdw blurRad="76200">
              <a:srgbClr val="000000"/>
            </a:innerShdw>
          </a:effectLst>
        </p:spPr>
      </p:pic>
      <p:pic>
        <p:nvPicPr>
          <p:cNvPr id="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989931"/>
            <a:ext cx="249078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26653" y="4729775"/>
            <a:ext cx="2801360" cy="830997"/>
          </a:xfrm>
          <a:prstGeom prst="rect">
            <a:avLst/>
          </a:prstGeom>
          <a:noFill/>
        </p:spPr>
        <p:txBody>
          <a:bodyPr wrap="none" rtlCol="0">
            <a:spAutoFit/>
          </a:bodyPr>
          <a:lstStyle/>
          <a:p>
            <a:pPr algn="ctr"/>
            <a:r>
              <a:rPr lang="en-US" sz="2400" dirty="0" smtClean="0">
                <a:latin typeface="Avenir Book"/>
                <a:cs typeface="Avenir Book"/>
              </a:rPr>
              <a:t>Data Measurement </a:t>
            </a:r>
          </a:p>
          <a:p>
            <a:pPr algn="ctr"/>
            <a:r>
              <a:rPr lang="en-US" sz="2400" dirty="0" smtClean="0">
                <a:latin typeface="Avenir Book"/>
                <a:cs typeface="Avenir Book"/>
              </a:rPr>
              <a:t>Support</a:t>
            </a:r>
            <a:endParaRPr lang="en-US" sz="2400" dirty="0">
              <a:latin typeface="Avenir Book"/>
              <a:cs typeface="Avenir Book"/>
            </a:endParaRPr>
          </a:p>
        </p:txBody>
      </p:sp>
      <p:sp>
        <p:nvSpPr>
          <p:cNvPr id="23" name="Rectangle 22"/>
          <p:cNvSpPr/>
          <p:nvPr/>
        </p:nvSpPr>
        <p:spPr>
          <a:xfrm>
            <a:off x="3042922" y="4729775"/>
            <a:ext cx="3092808" cy="830997"/>
          </a:xfrm>
          <a:prstGeom prst="rect">
            <a:avLst/>
          </a:prstGeom>
        </p:spPr>
        <p:txBody>
          <a:bodyPr wrap="none">
            <a:spAutoFit/>
          </a:bodyPr>
          <a:lstStyle/>
          <a:p>
            <a:pPr algn="ctr"/>
            <a:r>
              <a:rPr lang="en-US" sz="2400" dirty="0" smtClean="0">
                <a:latin typeface="Avenir Book"/>
                <a:cs typeface="Avenir Book"/>
              </a:rPr>
              <a:t>Quality Improvement</a:t>
            </a:r>
          </a:p>
          <a:p>
            <a:pPr algn="ctr"/>
            <a:r>
              <a:rPr lang="en-US" sz="2400" dirty="0" smtClean="0">
                <a:latin typeface="Avenir Book"/>
                <a:cs typeface="Avenir Book"/>
              </a:rPr>
              <a:t> Support</a:t>
            </a:r>
            <a:endParaRPr lang="en-US" sz="2400" dirty="0">
              <a:latin typeface="Avenir Book"/>
              <a:cs typeface="Avenir Book"/>
            </a:endParaRPr>
          </a:p>
        </p:txBody>
      </p:sp>
      <p:sp>
        <p:nvSpPr>
          <p:cNvPr id="24" name="TextBox 23"/>
          <p:cNvSpPr txBox="1"/>
          <p:nvPr/>
        </p:nvSpPr>
        <p:spPr>
          <a:xfrm>
            <a:off x="6907176" y="4729775"/>
            <a:ext cx="1574621" cy="954107"/>
          </a:xfrm>
          <a:prstGeom prst="rect">
            <a:avLst/>
          </a:prstGeom>
          <a:noFill/>
        </p:spPr>
        <p:txBody>
          <a:bodyPr wrap="none" rtlCol="0">
            <a:spAutoFit/>
          </a:bodyPr>
          <a:lstStyle/>
          <a:p>
            <a:pPr algn="ctr"/>
            <a:r>
              <a:rPr lang="en-US" sz="2800" dirty="0" smtClean="0">
                <a:latin typeface="Avenir Book"/>
                <a:cs typeface="Avenir Book"/>
              </a:rPr>
              <a:t>Payment </a:t>
            </a:r>
          </a:p>
          <a:p>
            <a:pPr algn="ctr"/>
            <a:r>
              <a:rPr lang="en-US" sz="2800" dirty="0" smtClean="0">
                <a:latin typeface="Avenir Book"/>
                <a:cs typeface="Avenir Book"/>
              </a:rPr>
              <a:t>Reform</a:t>
            </a:r>
            <a:endParaRPr lang="en-US" sz="2800" dirty="0">
              <a:latin typeface="Avenir Book"/>
              <a:cs typeface="Avenir Book"/>
            </a:endParaRPr>
          </a:p>
        </p:txBody>
      </p:sp>
      <p:sp>
        <p:nvSpPr>
          <p:cNvPr id="10" name="Rectangle 9"/>
          <p:cNvSpPr/>
          <p:nvPr/>
        </p:nvSpPr>
        <p:spPr>
          <a:xfrm>
            <a:off x="967618" y="1277992"/>
            <a:ext cx="7268978" cy="584775"/>
          </a:xfrm>
          <a:prstGeom prst="rect">
            <a:avLst/>
          </a:prstGeom>
        </p:spPr>
        <p:txBody>
          <a:bodyPr wrap="none">
            <a:spAutoFit/>
          </a:bodyPr>
          <a:lstStyle/>
          <a:p>
            <a:pPr algn="ctr"/>
            <a:r>
              <a:rPr lang="en-US" sz="3200" dirty="0">
                <a:latin typeface="Avenir Book" charset="0"/>
                <a:ea typeface="Avenir Book" charset="0"/>
                <a:cs typeface="Avenir Book" charset="0"/>
              </a:rPr>
              <a:t>Pilot </a:t>
            </a:r>
            <a:r>
              <a:rPr lang="en-US" sz="3200" dirty="0" smtClean="0">
                <a:latin typeface="Avenir Book" charset="0"/>
                <a:ea typeface="Avenir Book" charset="0"/>
                <a:cs typeface="Avenir Book" charset="0"/>
              </a:rPr>
              <a:t>QI Project Components: 2014-15 </a:t>
            </a:r>
            <a:endParaRPr lang="en-US" sz="3200" dirty="0">
              <a:latin typeface="Avenir Book" charset="0"/>
              <a:ea typeface="Avenir Book" charset="0"/>
              <a:cs typeface="Avenir Book" charset="0"/>
            </a:endParaRPr>
          </a:p>
        </p:txBody>
      </p:sp>
    </p:spTree>
    <p:extLst>
      <p:ext uri="{BB962C8B-B14F-4D97-AF65-F5344CB8AC3E}">
        <p14:creationId xmlns:p14="http://schemas.microsoft.com/office/powerpoint/2010/main" val="400801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5 at 2.26.1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162" y="1464420"/>
            <a:ext cx="5982838" cy="3043605"/>
          </a:xfrm>
          <a:prstGeom prst="rect">
            <a:avLst/>
          </a:prstGeom>
          <a:ln>
            <a:solidFill>
              <a:schemeClr val="accent5">
                <a:lumMod val="75000"/>
              </a:schemeClr>
            </a:solidFill>
          </a:ln>
        </p:spPr>
      </p:pic>
      <p:sp>
        <p:nvSpPr>
          <p:cNvPr id="5" name="Rectangle 4"/>
          <p:cNvSpPr/>
          <p:nvPr/>
        </p:nvSpPr>
        <p:spPr>
          <a:xfrm>
            <a:off x="1371600" y="4639271"/>
            <a:ext cx="2049975" cy="783627"/>
          </a:xfrm>
          <a:prstGeom prst="rect">
            <a:avLst/>
          </a:prstGeom>
          <a:solidFill>
            <a:schemeClr val="accent2">
              <a:lumMod val="60000"/>
              <a:lumOff val="4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dirty="0">
                <a:solidFill>
                  <a:schemeClr val="tx1"/>
                </a:solidFill>
                <a:latin typeface="Avenir Book" charset="0"/>
                <a:ea typeface="Avenir Book" charset="0"/>
                <a:cs typeface="Avenir Book" charset="0"/>
              </a:rPr>
              <a:t>24.2 % Reduction </a:t>
            </a:r>
          </a:p>
        </p:txBody>
      </p:sp>
      <p:sp>
        <p:nvSpPr>
          <p:cNvPr id="6" name="Rectangle 5"/>
          <p:cNvSpPr/>
          <p:nvPr/>
        </p:nvSpPr>
        <p:spPr>
          <a:xfrm>
            <a:off x="5515336" y="4639272"/>
            <a:ext cx="2028464" cy="783628"/>
          </a:xfrm>
          <a:prstGeom prst="rect">
            <a:avLst/>
          </a:prstGeom>
          <a:solidFill>
            <a:srgbClr val="71A3C1"/>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dirty="0">
                <a:solidFill>
                  <a:schemeClr val="tx1"/>
                </a:solidFill>
                <a:latin typeface="Avenir Book" charset="0"/>
                <a:ea typeface="Avenir Book" charset="0"/>
                <a:cs typeface="Avenir Book" charset="0"/>
              </a:rPr>
              <a:t>19.5% Reduction</a:t>
            </a:r>
          </a:p>
        </p:txBody>
      </p:sp>
      <p:sp>
        <p:nvSpPr>
          <p:cNvPr id="7" name="Rectangle 6"/>
          <p:cNvSpPr/>
          <p:nvPr/>
        </p:nvSpPr>
        <p:spPr>
          <a:xfrm>
            <a:off x="3533397" y="4639271"/>
            <a:ext cx="1879006" cy="783627"/>
          </a:xfrm>
          <a:prstGeom prst="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400" dirty="0">
                <a:solidFill>
                  <a:schemeClr val="tx1"/>
                </a:solidFill>
                <a:latin typeface="Avenir Book" charset="0"/>
                <a:ea typeface="Avenir Book" charset="0"/>
                <a:cs typeface="Avenir Book" charset="0"/>
              </a:rPr>
              <a:t>22.1% Reduction </a:t>
            </a:r>
          </a:p>
        </p:txBody>
      </p:sp>
      <p:sp>
        <p:nvSpPr>
          <p:cNvPr id="39941" name="TextBox 1"/>
          <p:cNvSpPr txBox="1">
            <a:spLocks noChangeArrowheads="1"/>
          </p:cNvSpPr>
          <p:nvPr/>
        </p:nvSpPr>
        <p:spPr bwMode="auto">
          <a:xfrm>
            <a:off x="533400" y="648521"/>
            <a:ext cx="7835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smtClean="0">
                <a:latin typeface="Avenir Book" charset="0"/>
                <a:ea typeface="Avenir Book" charset="0"/>
                <a:cs typeface="Avenir Book" charset="0"/>
              </a:rPr>
              <a:t>Impressive Results: within </a:t>
            </a:r>
            <a:r>
              <a:rPr lang="en-US" sz="3600" smtClean="0">
                <a:latin typeface="Avenir Book" charset="0"/>
                <a:ea typeface="Avenir Book" charset="0"/>
                <a:cs typeface="Avenir Book" charset="0"/>
              </a:rPr>
              <a:t>6 months</a:t>
            </a:r>
            <a:endParaRPr lang="en-US" sz="3600" dirty="0">
              <a:latin typeface="Avenir Book" charset="0"/>
              <a:ea typeface="Avenir Book" charset="0"/>
              <a:cs typeface="Avenir Book" charset="0"/>
            </a:endParaRPr>
          </a:p>
        </p:txBody>
      </p:sp>
      <p:sp>
        <p:nvSpPr>
          <p:cNvPr id="8" name="Rectangle 7"/>
          <p:cNvSpPr/>
          <p:nvPr/>
        </p:nvSpPr>
        <p:spPr>
          <a:xfrm>
            <a:off x="1371600" y="5531804"/>
            <a:ext cx="2049975" cy="688498"/>
          </a:xfrm>
          <a:prstGeom prst="rect">
            <a:avLst/>
          </a:prstGeom>
          <a:solidFill>
            <a:schemeClr val="accent2">
              <a:lumMod val="60000"/>
              <a:lumOff val="4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solidFill>
                  <a:schemeClr val="tx1"/>
                </a:solidFill>
                <a:latin typeface="Avenir Book" charset="0"/>
                <a:ea typeface="Avenir Book" charset="0"/>
                <a:cs typeface="Avenir Book" charset="0"/>
              </a:rPr>
              <a:t>Baseline – 32.6%</a:t>
            </a:r>
          </a:p>
          <a:p>
            <a:pPr algn="ctr">
              <a:defRPr/>
            </a:pPr>
            <a:r>
              <a:rPr lang="en-US" dirty="0">
                <a:solidFill>
                  <a:schemeClr val="tx1"/>
                </a:solidFill>
                <a:latin typeface="Avenir Book" charset="0"/>
                <a:ea typeface="Avenir Book" charset="0"/>
                <a:cs typeface="Avenir Book" charset="0"/>
              </a:rPr>
              <a:t>After QI – 24.7%</a:t>
            </a:r>
          </a:p>
        </p:txBody>
      </p:sp>
      <p:sp>
        <p:nvSpPr>
          <p:cNvPr id="9" name="Rectangle 8"/>
          <p:cNvSpPr/>
          <p:nvPr/>
        </p:nvSpPr>
        <p:spPr>
          <a:xfrm>
            <a:off x="3533398" y="5531805"/>
            <a:ext cx="1879006" cy="665796"/>
          </a:xfrm>
          <a:prstGeom prst="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solidFill>
                  <a:schemeClr val="tx1"/>
                </a:solidFill>
                <a:latin typeface="Avenir Book" charset="0"/>
                <a:ea typeface="Avenir Book" charset="0"/>
                <a:cs typeface="Avenir Book" charset="0"/>
              </a:rPr>
              <a:t>Baseline – </a:t>
            </a:r>
            <a:r>
              <a:rPr lang="en-US" dirty="0" smtClean="0">
                <a:solidFill>
                  <a:schemeClr val="tx1"/>
                </a:solidFill>
                <a:latin typeface="Avenir Book" charset="0"/>
                <a:ea typeface="Avenir Book" charset="0"/>
                <a:cs typeface="Avenir Book" charset="0"/>
              </a:rPr>
              <a:t>31.2 </a:t>
            </a:r>
            <a:endParaRPr lang="en-US" dirty="0">
              <a:solidFill>
                <a:schemeClr val="tx1"/>
              </a:solidFill>
              <a:latin typeface="Avenir Book" charset="0"/>
              <a:ea typeface="Avenir Book" charset="0"/>
              <a:cs typeface="Avenir Book" charset="0"/>
            </a:endParaRPr>
          </a:p>
          <a:p>
            <a:pPr algn="ctr">
              <a:defRPr/>
            </a:pPr>
            <a:r>
              <a:rPr lang="en-US" dirty="0">
                <a:solidFill>
                  <a:schemeClr val="tx1"/>
                </a:solidFill>
                <a:latin typeface="Avenir Book" charset="0"/>
                <a:ea typeface="Avenir Book" charset="0"/>
                <a:cs typeface="Avenir Book" charset="0"/>
              </a:rPr>
              <a:t>After QI – 24.3% </a:t>
            </a:r>
          </a:p>
        </p:txBody>
      </p:sp>
      <p:sp>
        <p:nvSpPr>
          <p:cNvPr id="10" name="Rectangle 9"/>
          <p:cNvSpPr/>
          <p:nvPr/>
        </p:nvSpPr>
        <p:spPr>
          <a:xfrm>
            <a:off x="5515336" y="5531804"/>
            <a:ext cx="2028464" cy="665796"/>
          </a:xfrm>
          <a:prstGeom prst="rect">
            <a:avLst/>
          </a:prstGeom>
          <a:solidFill>
            <a:srgbClr val="71A3C1"/>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solidFill>
                  <a:schemeClr val="tx1"/>
                </a:solidFill>
                <a:latin typeface="Avenir Book" charset="0"/>
                <a:ea typeface="Avenir Book" charset="0"/>
                <a:cs typeface="Avenir Book" charset="0"/>
              </a:rPr>
              <a:t>Baseline – 27.2% </a:t>
            </a:r>
          </a:p>
          <a:p>
            <a:pPr algn="ctr">
              <a:defRPr/>
            </a:pPr>
            <a:r>
              <a:rPr lang="en-US" dirty="0">
                <a:solidFill>
                  <a:schemeClr val="tx1"/>
                </a:solidFill>
                <a:latin typeface="Avenir Book" charset="0"/>
                <a:ea typeface="Avenir Book" charset="0"/>
                <a:cs typeface="Avenir Book" charset="0"/>
              </a:rPr>
              <a:t>After QI – 21.9% </a:t>
            </a:r>
          </a:p>
        </p:txBody>
      </p:sp>
      <p:sp>
        <p:nvSpPr>
          <p:cNvPr id="11"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pPr algn="r"/>
              <a:t>75</a:t>
            </a:fld>
            <a:endParaRPr lang="en-US" sz="1600" dirty="0"/>
          </a:p>
        </p:txBody>
      </p:sp>
    </p:spTree>
    <p:extLst>
      <p:ext uri="{BB962C8B-B14F-4D97-AF65-F5344CB8AC3E}">
        <p14:creationId xmlns:p14="http://schemas.microsoft.com/office/powerpoint/2010/main" val="307582237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838200" y="533400"/>
            <a:ext cx="7772400" cy="914400"/>
          </a:xfrm>
          <a:solidFill>
            <a:srgbClr val="DEEBF7"/>
          </a:solidFill>
        </p:spPr>
        <p:txBody>
          <a:bodyPr/>
          <a:lstStyle/>
          <a:p>
            <a:pPr algn="ctr"/>
            <a:r>
              <a:rPr lang="en-US">
                <a:latin typeface="Avenir Book"/>
                <a:ea typeface="ＭＳ Ｐゴシック" charset="0"/>
                <a:cs typeface="Avenir Book"/>
              </a:rPr>
              <a:t>CMQCC Data-Driven QI: NTSV CS</a:t>
            </a:r>
          </a:p>
        </p:txBody>
      </p:sp>
      <p:graphicFrame>
        <p:nvGraphicFramePr>
          <p:cNvPr id="11" name="Chart 10"/>
          <p:cNvGraphicFramePr>
            <a:graphicFrameLocks/>
          </p:cNvGraphicFramePr>
          <p:nvPr/>
        </p:nvGraphicFramePr>
        <p:xfrm>
          <a:off x="381000" y="990600"/>
          <a:ext cx="8458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810000" y="5029200"/>
            <a:ext cx="4572000" cy="400050"/>
          </a:xfrm>
          <a:prstGeom prst="rect">
            <a:avLst/>
          </a:prstGeom>
          <a:solidFill>
            <a:schemeClr val="bg2">
              <a:lumMod val="40000"/>
              <a:lumOff val="60000"/>
            </a:schemeClr>
          </a:solidFill>
          <a:ln>
            <a:solidFill>
              <a:srgbClr val="000000"/>
            </a:solidFill>
          </a:ln>
        </p:spPr>
        <p:txBody>
          <a:bodyPr>
            <a:spAutoFit/>
          </a:bodyPr>
          <a:lstStyle/>
          <a:p>
            <a:pPr algn="ctr">
              <a:defRPr/>
            </a:pPr>
            <a:r>
              <a:rPr lang="en-US" sz="2000" dirty="0">
                <a:solidFill>
                  <a:srgbClr val="000000"/>
                </a:solidFill>
              </a:rPr>
              <a:t>National Target for NTSV CS = 23.9%</a:t>
            </a:r>
          </a:p>
        </p:txBody>
      </p:sp>
      <p:cxnSp>
        <p:nvCxnSpPr>
          <p:cNvPr id="13" name="Straight Connector 12"/>
          <p:cNvCxnSpPr/>
          <p:nvPr/>
        </p:nvCxnSpPr>
        <p:spPr bwMode="auto">
          <a:xfrm rot="10800000">
            <a:off x="1600200" y="4130675"/>
            <a:ext cx="6705600" cy="1588"/>
          </a:xfrm>
          <a:prstGeom prst="line">
            <a:avLst/>
          </a:prstGeom>
          <a:ln>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grpSp>
        <p:nvGrpSpPr>
          <p:cNvPr id="2" name="Group 6"/>
          <p:cNvGrpSpPr/>
          <p:nvPr/>
        </p:nvGrpSpPr>
        <p:grpSpPr>
          <a:xfrm>
            <a:off x="3733800" y="2971803"/>
            <a:ext cx="1371600" cy="1549063"/>
            <a:chOff x="4495800" y="2971800"/>
            <a:chExt cx="1371600" cy="1549063"/>
          </a:xfrm>
          <a:solidFill>
            <a:schemeClr val="bg1"/>
          </a:solidFill>
        </p:grpSpPr>
        <p:cxnSp>
          <p:nvCxnSpPr>
            <p:cNvPr id="5" name="Straight Arrow Connector 4"/>
            <p:cNvCxnSpPr/>
            <p:nvPr/>
          </p:nvCxnSpPr>
          <p:spPr bwMode="auto">
            <a:xfrm flipV="1">
              <a:off x="5181600" y="2971800"/>
              <a:ext cx="0" cy="533400"/>
            </a:xfrm>
            <a:prstGeom prst="straightConnector1">
              <a:avLst/>
            </a:prstGeom>
            <a:grpFill/>
            <a:ln w="57150" cap="flat" cmpd="sng" algn="ctr">
              <a:solidFill>
                <a:schemeClr val="tx1"/>
              </a:solidFill>
              <a:prstDash val="solid"/>
              <a:round/>
              <a:headEnd type="none" w="med" len="med"/>
              <a:tailEnd type="arrow"/>
            </a:ln>
            <a:effectLst/>
          </p:spPr>
        </p:cxnSp>
        <p:sp>
          <p:nvSpPr>
            <p:cNvPr id="3" name="TextBox 2"/>
            <p:cNvSpPr txBox="1"/>
            <p:nvPr/>
          </p:nvSpPr>
          <p:spPr>
            <a:xfrm>
              <a:off x="4495800" y="3505200"/>
              <a:ext cx="1371600" cy="1015663"/>
            </a:xfrm>
            <a:prstGeom prst="rect">
              <a:avLst/>
            </a:prstGeom>
            <a:solidFill>
              <a:srgbClr val="FFFFFF"/>
            </a:solidFill>
            <a:ln w="57150" cmpd="sng">
              <a:solidFill>
                <a:srgbClr val="000000"/>
              </a:solidFill>
            </a:ln>
          </p:spPr>
          <p:txBody>
            <a:bodyPr>
              <a:spAutoFit/>
            </a:bodyPr>
            <a:lstStyle/>
            <a:p>
              <a:pPr algn="ctr">
                <a:defRPr/>
              </a:pPr>
              <a:r>
                <a:rPr lang="en-US" sz="2000" dirty="0">
                  <a:solidFill>
                    <a:srgbClr val="000000"/>
                  </a:solidFill>
                </a:rPr>
                <a:t>QI Project Started: </a:t>
              </a:r>
              <a:br>
                <a:rPr lang="en-US" sz="2000" dirty="0">
                  <a:solidFill>
                    <a:srgbClr val="000000"/>
                  </a:solidFill>
                </a:rPr>
              </a:br>
              <a:r>
                <a:rPr lang="en-US" sz="2000" dirty="0">
                  <a:solidFill>
                    <a:srgbClr val="000000"/>
                  </a:solidFill>
                </a:rPr>
                <a:t>Jan </a:t>
              </a:r>
              <a:r>
                <a:rPr lang="en-US" sz="2000" dirty="0" smtClean="0">
                  <a:solidFill>
                    <a:srgbClr val="000000"/>
                  </a:solidFill>
                </a:rPr>
                <a:t>2014</a:t>
              </a:r>
              <a:endParaRPr lang="en-US" sz="2000" dirty="0">
                <a:solidFill>
                  <a:srgbClr val="000000"/>
                </a:solidFill>
              </a:endParaRPr>
            </a:p>
          </p:txBody>
        </p:sp>
      </p:grpSp>
      <p:cxnSp>
        <p:nvCxnSpPr>
          <p:cNvPr id="40966" name="Straight Connector 14"/>
          <p:cNvCxnSpPr>
            <a:cxnSpLocks noChangeShapeType="1"/>
          </p:cNvCxnSpPr>
          <p:nvPr/>
        </p:nvCxnSpPr>
        <p:spPr bwMode="auto">
          <a:xfrm rot="5400000">
            <a:off x="5332413" y="4572000"/>
            <a:ext cx="915988" cy="1587"/>
          </a:xfrm>
          <a:prstGeom prst="line">
            <a:avLst/>
          </a:prstGeom>
          <a:noFill/>
          <a:ln w="12700">
            <a:solidFill>
              <a:schemeClr val="tx1"/>
            </a:solidFill>
            <a:round/>
            <a:headEnd/>
            <a:tailEnd/>
          </a:ln>
        </p:spPr>
      </p:cxnSp>
      <p:sp>
        <p:nvSpPr>
          <p:cNvPr id="40967" name="Slide Number Placeholder 3"/>
          <p:cNvSpPr txBox="1">
            <a:spLocks/>
          </p:cNvSpPr>
          <p:nvPr/>
        </p:nvSpPr>
        <p:spPr bwMode="auto">
          <a:xfrm>
            <a:off x="8534400" y="645795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F690299-DACB-DF40-B2EB-6C6159B97A4F}" type="slidenum">
              <a:rPr lang="en-US" sz="1400">
                <a:solidFill>
                  <a:srgbClr val="898989"/>
                </a:solidFill>
              </a:rPr>
              <a:pPr algn="r"/>
              <a:t>76</a:t>
            </a:fld>
            <a:endParaRPr lang="en-US" sz="1400">
              <a:solidFill>
                <a:srgbClr val="898989"/>
              </a:solidFill>
            </a:endParaRPr>
          </a:p>
        </p:txBody>
      </p:sp>
    </p:spTree>
    <p:extLst>
      <p:ext uri="{BB962C8B-B14F-4D97-AF65-F5344CB8AC3E}">
        <p14:creationId xmlns:p14="http://schemas.microsoft.com/office/powerpoint/2010/main" val="3055005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587375"/>
            <a:ext cx="7747000" cy="1590508"/>
          </a:xfrm>
          <a:solidFill>
            <a:schemeClr val="accent1">
              <a:lumMod val="20000"/>
              <a:lumOff val="80000"/>
            </a:schemeClr>
          </a:solidFill>
        </p:spPr>
        <p:txBody>
          <a:bodyPr>
            <a:noAutofit/>
          </a:bodyPr>
          <a:lstStyle/>
          <a:p>
            <a:pPr algn="ctr"/>
            <a:r>
              <a:rPr lang="en-US" sz="3200" dirty="0">
                <a:solidFill>
                  <a:schemeClr val="tx1">
                    <a:lumMod val="75000"/>
                    <a:lumOff val="25000"/>
                  </a:schemeClr>
                </a:solidFill>
              </a:rPr>
              <a:t>No Change in Baby Outcomes: </a:t>
            </a:r>
            <a:br>
              <a:rPr lang="en-US" sz="3200" dirty="0">
                <a:solidFill>
                  <a:schemeClr val="tx1">
                    <a:lumMod val="75000"/>
                    <a:lumOff val="25000"/>
                  </a:schemeClr>
                </a:solidFill>
              </a:rPr>
            </a:br>
            <a:r>
              <a:rPr lang="en-US" sz="3200" dirty="0">
                <a:solidFill>
                  <a:schemeClr val="accent2"/>
                </a:solidFill>
              </a:rPr>
              <a:t>Rate of Unexpected Newborn Complications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0419" y="2177883"/>
            <a:ext cx="7360033" cy="3905417"/>
          </a:xfrm>
          <a:prstGeom prst="rect">
            <a:avLst/>
          </a:prstGeom>
        </p:spPr>
      </p:pic>
      <p:sp>
        <p:nvSpPr>
          <p:cNvPr id="5" name="Rectangle 4"/>
          <p:cNvSpPr/>
          <p:nvPr/>
        </p:nvSpPr>
        <p:spPr bwMode="auto">
          <a:xfrm>
            <a:off x="7200900" y="3307051"/>
            <a:ext cx="1505181" cy="1371600"/>
          </a:xfrm>
          <a:prstGeom prst="rect">
            <a:avLst/>
          </a:prstGeom>
          <a:solidFill>
            <a:schemeClr val="accent1">
              <a:alpha val="38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a:solidFill>
                <a:srgbClr val="000000"/>
              </a:solidFill>
              <a:latin typeface="Arial" pitchFamily="-65" charset="0"/>
            </a:endParaRPr>
          </a:p>
        </p:txBody>
      </p:sp>
      <p:sp>
        <p:nvSpPr>
          <p:cNvPr id="8" name="TextBox 7"/>
          <p:cNvSpPr txBox="1"/>
          <p:nvPr/>
        </p:nvSpPr>
        <p:spPr>
          <a:xfrm>
            <a:off x="4355545" y="3219785"/>
            <a:ext cx="1491562" cy="369332"/>
          </a:xfrm>
          <a:prstGeom prst="rect">
            <a:avLst/>
          </a:prstGeom>
          <a:noFill/>
        </p:spPr>
        <p:txBody>
          <a:bodyPr wrap="none" rtlCol="0">
            <a:spAutoFit/>
          </a:bodyPr>
          <a:lstStyle/>
          <a:p>
            <a:r>
              <a:rPr lang="en-US" dirty="0">
                <a:solidFill>
                  <a:srgbClr val="000000"/>
                </a:solidFill>
              </a:rPr>
              <a:t>Hoag Hospital</a:t>
            </a:r>
          </a:p>
        </p:txBody>
      </p:sp>
      <p:sp>
        <p:nvSpPr>
          <p:cNvPr id="9" name="TextBox 8"/>
          <p:cNvSpPr txBox="1"/>
          <p:nvPr/>
        </p:nvSpPr>
        <p:spPr>
          <a:xfrm>
            <a:off x="7200900" y="4032320"/>
            <a:ext cx="1371600" cy="646331"/>
          </a:xfrm>
          <a:prstGeom prst="rect">
            <a:avLst/>
          </a:prstGeom>
          <a:noFill/>
        </p:spPr>
        <p:txBody>
          <a:bodyPr wrap="square" rtlCol="0">
            <a:spAutoFit/>
          </a:bodyPr>
          <a:lstStyle/>
          <a:p>
            <a:pPr algn="ctr"/>
            <a:r>
              <a:rPr lang="en-US" dirty="0">
                <a:solidFill>
                  <a:srgbClr val="000000"/>
                </a:solidFill>
              </a:rPr>
              <a:t>Intervention Period</a:t>
            </a:r>
          </a:p>
        </p:txBody>
      </p:sp>
      <p:sp>
        <p:nvSpPr>
          <p:cNvPr id="10" name="TextBox 9"/>
          <p:cNvSpPr txBox="1"/>
          <p:nvPr/>
        </p:nvSpPr>
        <p:spPr>
          <a:xfrm>
            <a:off x="7405848" y="4939567"/>
            <a:ext cx="482825" cy="542456"/>
          </a:xfrm>
          <a:prstGeom prst="rect">
            <a:avLst/>
          </a:prstGeom>
          <a:noFill/>
        </p:spPr>
        <p:txBody>
          <a:bodyPr wrap="none" rtlCol="0">
            <a:spAutoFit/>
          </a:bodyPr>
          <a:lstStyle/>
          <a:p>
            <a:pPr algn="ctr"/>
            <a:r>
              <a:rPr lang="en-US" sz="975" dirty="0">
                <a:solidFill>
                  <a:srgbClr val="FF0000"/>
                </a:solidFill>
                <a:latin typeface="Helvetica"/>
                <a:cs typeface="Helvetica"/>
              </a:rPr>
              <a:t>Dec -</a:t>
            </a:r>
            <a:br>
              <a:rPr lang="en-US" sz="975" dirty="0">
                <a:solidFill>
                  <a:srgbClr val="FF0000"/>
                </a:solidFill>
                <a:latin typeface="Helvetica"/>
                <a:cs typeface="Helvetica"/>
              </a:rPr>
            </a:br>
            <a:r>
              <a:rPr lang="en-US" sz="975" dirty="0">
                <a:solidFill>
                  <a:srgbClr val="FF0000"/>
                </a:solidFill>
                <a:latin typeface="Helvetica"/>
                <a:cs typeface="Helvetica"/>
              </a:rPr>
              <a:t>Feb</a:t>
            </a:r>
            <a:br>
              <a:rPr lang="en-US" sz="975" dirty="0">
                <a:solidFill>
                  <a:srgbClr val="FF0000"/>
                </a:solidFill>
                <a:latin typeface="Helvetica"/>
                <a:cs typeface="Helvetica"/>
              </a:rPr>
            </a:br>
            <a:r>
              <a:rPr lang="en-US" sz="975" dirty="0">
                <a:solidFill>
                  <a:srgbClr val="FF0000"/>
                </a:solidFill>
                <a:latin typeface="Helvetica"/>
                <a:cs typeface="Helvetica"/>
              </a:rPr>
              <a:t>2015</a:t>
            </a:r>
          </a:p>
        </p:txBody>
      </p:sp>
      <p:sp>
        <p:nvSpPr>
          <p:cNvPr id="11" name="TextBox 10"/>
          <p:cNvSpPr txBox="1"/>
          <p:nvPr/>
        </p:nvSpPr>
        <p:spPr>
          <a:xfrm>
            <a:off x="3943351" y="2799220"/>
            <a:ext cx="3600450" cy="300082"/>
          </a:xfrm>
          <a:prstGeom prst="rect">
            <a:avLst/>
          </a:prstGeom>
          <a:noFill/>
        </p:spPr>
        <p:txBody>
          <a:bodyPr wrap="square" rtlCol="0">
            <a:spAutoFit/>
          </a:bodyPr>
          <a:lstStyle/>
          <a:p>
            <a:pPr algn="ctr"/>
            <a:r>
              <a:rPr lang="en-US" sz="1350" b="1" dirty="0">
                <a:solidFill>
                  <a:srgbClr val="FF0000"/>
                </a:solidFill>
              </a:rPr>
              <a:t>Remains significantly below State mean</a:t>
            </a:r>
          </a:p>
        </p:txBody>
      </p:sp>
      <p:sp>
        <p:nvSpPr>
          <p:cNvPr id="12" name="TextBox 11"/>
          <p:cNvSpPr txBox="1"/>
          <p:nvPr/>
        </p:nvSpPr>
        <p:spPr>
          <a:xfrm>
            <a:off x="124170" y="2799220"/>
            <a:ext cx="1585212" cy="1631216"/>
          </a:xfrm>
          <a:prstGeom prst="rect">
            <a:avLst/>
          </a:prstGeom>
          <a:noFill/>
          <a:ln w="19050" cap="flat" cmpd="sng" algn="ctr">
            <a:solidFill>
              <a:schemeClr val="accent5"/>
            </a:solidFill>
            <a:prstDash val="solid"/>
            <a:round/>
            <a:headEnd type="none" w="med" len="med"/>
            <a:tailEnd type="none" w="med" len="med"/>
          </a:ln>
        </p:spPr>
        <p:txBody>
          <a:bodyPr wrap="square" rtlCol="0">
            <a:spAutoFit/>
          </a:bodyPr>
          <a:lstStyle/>
          <a:p>
            <a:pPr algn="ctr" defTabSz="342900"/>
            <a:r>
              <a:rPr lang="en-US" sz="2000" dirty="0">
                <a:solidFill>
                  <a:prstClr val="black"/>
                </a:solidFill>
                <a:latin typeface="Calibri"/>
              </a:rPr>
              <a:t>Screen Shot from the CMQCC Maternal Data Center</a:t>
            </a:r>
          </a:p>
        </p:txBody>
      </p:sp>
      <p:sp>
        <p:nvSpPr>
          <p:cNvPr id="1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77</a:t>
            </a:fld>
            <a:endParaRPr lang="en-US" sz="1600" dirty="0">
              <a:solidFill>
                <a:srgbClr val="7C7C7C"/>
              </a:solidFill>
            </a:endParaRPr>
          </a:p>
        </p:txBody>
      </p:sp>
    </p:spTree>
    <p:extLst>
      <p:ext uri="{BB962C8B-B14F-4D97-AF65-F5344CB8AC3E}">
        <p14:creationId xmlns:p14="http://schemas.microsoft.com/office/powerpoint/2010/main" val="316757402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478" y="854365"/>
            <a:ext cx="7240422" cy="981362"/>
          </a:xfrm>
          <a:solidFill>
            <a:srgbClr val="DEEBF7"/>
          </a:solidFill>
        </p:spPr>
        <p:txBody>
          <a:bodyPr>
            <a:noAutofit/>
          </a:bodyPr>
          <a:lstStyle/>
          <a:p>
            <a:r>
              <a:rPr lang="en-US" sz="3600" dirty="0" smtClean="0"/>
              <a:t>Take-home Lessons from the </a:t>
            </a:r>
            <a:br>
              <a:rPr lang="en-US" sz="3600" dirty="0" smtClean="0"/>
            </a:br>
            <a:r>
              <a:rPr lang="en-US" sz="3600" dirty="0" smtClean="0"/>
              <a:t>Pilot Hospitals</a:t>
            </a:r>
            <a:endParaRPr lang="en-US" sz="3600" dirty="0"/>
          </a:p>
        </p:txBody>
      </p:sp>
      <p:sp>
        <p:nvSpPr>
          <p:cNvPr id="3"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78</a:t>
            </a:fld>
            <a:endParaRPr lang="en-US" sz="1600" dirty="0">
              <a:solidFill>
                <a:srgbClr val="7C7C7C"/>
              </a:solidFill>
            </a:endParaRPr>
          </a:p>
        </p:txBody>
      </p:sp>
      <p:sp>
        <p:nvSpPr>
          <p:cNvPr id="4" name="Content Placeholder 4"/>
          <p:cNvSpPr>
            <a:spLocks noGrp="1"/>
          </p:cNvSpPr>
          <p:nvPr>
            <p:ph idx="1"/>
          </p:nvPr>
        </p:nvSpPr>
        <p:spPr>
          <a:xfrm>
            <a:off x="1073151" y="1962728"/>
            <a:ext cx="7143750" cy="4352636"/>
          </a:xfrm>
          <a:noFill/>
        </p:spPr>
        <p:txBody>
          <a:bodyPr>
            <a:normAutofit fontScale="62500" lnSpcReduction="20000"/>
          </a:bodyPr>
          <a:lstStyle/>
          <a:p>
            <a:pPr>
              <a:lnSpc>
                <a:spcPct val="120000"/>
              </a:lnSpc>
            </a:pPr>
            <a:r>
              <a:rPr lang="en-US" sz="2900" dirty="0" smtClean="0"/>
              <a:t> The power of provider-level data! Was the single most important tool that finally started to “move the needle”</a:t>
            </a:r>
          </a:p>
          <a:p>
            <a:pPr marL="0" indent="0">
              <a:lnSpc>
                <a:spcPct val="100000"/>
              </a:lnSpc>
              <a:buNone/>
            </a:pPr>
            <a:r>
              <a:rPr lang="en-US" sz="2900" dirty="0" smtClean="0"/>
              <a:t> </a:t>
            </a:r>
          </a:p>
          <a:p>
            <a:pPr>
              <a:lnSpc>
                <a:spcPct val="100000"/>
              </a:lnSpc>
            </a:pPr>
            <a:r>
              <a:rPr lang="en-US" sz="2900" dirty="0" smtClean="0"/>
              <a:t> Key role of nurses for leading the charge</a:t>
            </a:r>
          </a:p>
          <a:p>
            <a:pPr marL="0" indent="0">
              <a:lnSpc>
                <a:spcPct val="100000"/>
              </a:lnSpc>
              <a:buNone/>
            </a:pPr>
            <a:endParaRPr lang="en-US" sz="2900" dirty="0" smtClean="0"/>
          </a:p>
          <a:p>
            <a:pPr>
              <a:lnSpc>
                <a:spcPct val="100000"/>
              </a:lnSpc>
            </a:pPr>
            <a:r>
              <a:rPr lang="en-US" sz="2900" dirty="0" smtClean="0"/>
              <a:t> There needs to be a</a:t>
            </a:r>
            <a:r>
              <a:rPr lang="en-US" sz="2900" dirty="0"/>
              <a:t> </a:t>
            </a:r>
            <a:r>
              <a:rPr lang="en-US" sz="2900" dirty="0" smtClean="0"/>
              <a:t>reason to change </a:t>
            </a:r>
          </a:p>
          <a:p>
            <a:pPr marL="0" indent="0">
              <a:lnSpc>
                <a:spcPct val="120000"/>
              </a:lnSpc>
              <a:buNone/>
            </a:pPr>
            <a:endParaRPr lang="en-US" sz="2900" dirty="0" smtClean="0"/>
          </a:p>
          <a:p>
            <a:pPr>
              <a:lnSpc>
                <a:spcPct val="120000"/>
              </a:lnSpc>
            </a:pPr>
            <a:r>
              <a:rPr lang="en-US" sz="2900" dirty="0" smtClean="0"/>
              <a:t> Use national guidelines as your playbook for safe care and to ease fears of liability</a:t>
            </a:r>
          </a:p>
          <a:p>
            <a:pPr marL="0" indent="0">
              <a:lnSpc>
                <a:spcPct val="100000"/>
              </a:lnSpc>
              <a:buNone/>
            </a:pPr>
            <a:endParaRPr lang="en-US" sz="2900" dirty="0" smtClean="0"/>
          </a:p>
          <a:p>
            <a:pPr>
              <a:lnSpc>
                <a:spcPct val="100000"/>
              </a:lnSpc>
            </a:pPr>
            <a:r>
              <a:rPr lang="en-US" sz="2900" dirty="0" smtClean="0"/>
              <a:t> Needs “constant gardening”</a:t>
            </a:r>
          </a:p>
          <a:p>
            <a:pPr marL="0" indent="0">
              <a:lnSpc>
                <a:spcPct val="100000"/>
              </a:lnSpc>
              <a:buNone/>
            </a:pPr>
            <a:endParaRPr lang="en-US" sz="2900" dirty="0" smtClean="0"/>
          </a:p>
          <a:p>
            <a:pPr>
              <a:lnSpc>
                <a:spcPct val="100000"/>
              </a:lnSpc>
            </a:pPr>
            <a:r>
              <a:rPr lang="en-US" sz="2900" dirty="0" smtClean="0"/>
              <a:t> Medical and nursing champions are essential for success of project </a:t>
            </a:r>
            <a:endParaRPr lang="en-US" sz="2900" dirty="0"/>
          </a:p>
          <a:p>
            <a:pPr lvl="1"/>
            <a:endParaRPr lang="en-US" sz="2800" dirty="0"/>
          </a:p>
          <a:p>
            <a:pPr marL="0" indent="0">
              <a:buNone/>
            </a:pPr>
            <a:endParaRPr lang="en-US" sz="2800" dirty="0"/>
          </a:p>
        </p:txBody>
      </p:sp>
    </p:spTree>
    <p:extLst>
      <p:ext uri="{BB962C8B-B14F-4D97-AF65-F5344CB8AC3E}">
        <p14:creationId xmlns:p14="http://schemas.microsoft.com/office/powerpoint/2010/main" val="20823092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200" y="573206"/>
            <a:ext cx="4699000" cy="849194"/>
          </a:xfrm>
          <a:solidFill>
            <a:schemeClr val="accent1">
              <a:lumMod val="20000"/>
              <a:lumOff val="80000"/>
            </a:schemeClr>
          </a:solidFill>
        </p:spPr>
        <p:txBody>
          <a:bodyPr/>
          <a:lstStyle/>
          <a:p>
            <a:r>
              <a:rPr lang="en-US" dirty="0" smtClean="0"/>
              <a:t>Implementation Guide</a:t>
            </a:r>
            <a:endParaRPr lang="en-US" dirty="0"/>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rot="180000">
            <a:off x="5048378" y="1760538"/>
            <a:ext cx="3428744" cy="4351338"/>
          </a:xfrm>
          <a:prstGeom prst="rect">
            <a:avLst/>
          </a:prstGeom>
          <a:ln>
            <a:solidFill>
              <a:srgbClr val="1F497D"/>
            </a:solidFill>
          </a:ln>
          <a:effectLst>
            <a:outerShdw blurRad="292100" dist="139700" dir="2700000" algn="tl" rotWithShape="0">
              <a:srgbClr val="333333">
                <a:alpha val="65000"/>
              </a:srgbClr>
            </a:outerShdw>
          </a:effectLst>
        </p:spPr>
      </p:pic>
      <p:sp>
        <p:nvSpPr>
          <p:cNvPr id="5" name="Content Placeholder 4"/>
          <p:cNvSpPr>
            <a:spLocks noGrp="1"/>
          </p:cNvSpPr>
          <p:nvPr>
            <p:ph sz="half" idx="2"/>
          </p:nvPr>
        </p:nvSpPr>
        <p:spPr>
          <a:xfrm>
            <a:off x="393699" y="1646238"/>
            <a:ext cx="4813301" cy="4729162"/>
          </a:xfrm>
        </p:spPr>
        <p:txBody>
          <a:bodyPr>
            <a:normAutofit lnSpcReduction="10000"/>
          </a:bodyPr>
          <a:lstStyle/>
          <a:p>
            <a:pPr>
              <a:lnSpc>
                <a:spcPct val="110000"/>
              </a:lnSpc>
              <a:spcBef>
                <a:spcPts val="300"/>
              </a:spcBef>
              <a:buSzPct val="125000"/>
            </a:pPr>
            <a:r>
              <a:rPr lang="en-US" sz="2800" dirty="0"/>
              <a:t>“</a:t>
            </a:r>
            <a:r>
              <a:rPr lang="en-US" sz="2800" dirty="0" smtClean="0"/>
              <a:t>How-To Guide” </a:t>
            </a:r>
          </a:p>
          <a:p>
            <a:pPr marL="406400" lvl="1" indent="-177800">
              <a:lnSpc>
                <a:spcPct val="110000"/>
              </a:lnSpc>
              <a:spcBef>
                <a:spcPts val="300"/>
              </a:spcBef>
              <a:buSzPct val="125000"/>
            </a:pPr>
            <a:r>
              <a:rPr lang="en-US" sz="2400" dirty="0" smtClean="0"/>
              <a:t>Translates recommendations </a:t>
            </a:r>
            <a:r>
              <a:rPr lang="en-US" sz="2400" dirty="0"/>
              <a:t>from the toolkit into practical advice for implementation </a:t>
            </a:r>
            <a:endParaRPr lang="en-US" sz="2400" dirty="0" smtClean="0"/>
          </a:p>
          <a:p>
            <a:pPr>
              <a:lnSpc>
                <a:spcPct val="110000"/>
              </a:lnSpc>
            </a:pPr>
            <a:r>
              <a:rPr lang="en-US" sz="2800" dirty="0" smtClean="0"/>
              <a:t>Provides </a:t>
            </a:r>
            <a:r>
              <a:rPr lang="en-US" sz="2800" dirty="0"/>
              <a:t>methodology to identify:</a:t>
            </a:r>
          </a:p>
          <a:p>
            <a:pPr marL="457200" lvl="1" indent="-228600">
              <a:lnSpc>
                <a:spcPct val="110000"/>
              </a:lnSpc>
            </a:pPr>
            <a:r>
              <a:rPr lang="en-US" sz="2400" dirty="0" smtClean="0"/>
              <a:t>Your key </a:t>
            </a:r>
            <a:r>
              <a:rPr lang="en-US" sz="2400" dirty="0"/>
              <a:t>focus areas</a:t>
            </a:r>
          </a:p>
          <a:p>
            <a:pPr marL="457200" lvl="1" indent="-228600">
              <a:lnSpc>
                <a:spcPct val="110000"/>
              </a:lnSpc>
            </a:pPr>
            <a:r>
              <a:rPr lang="en-US" sz="2400" dirty="0" smtClean="0"/>
              <a:t>Strategies to implement first</a:t>
            </a:r>
          </a:p>
          <a:p>
            <a:pPr marL="457200" lvl="1" indent="-228600">
              <a:lnSpc>
                <a:spcPct val="110000"/>
              </a:lnSpc>
            </a:pPr>
            <a:r>
              <a:rPr lang="en-US" sz="2400" dirty="0" smtClean="0"/>
              <a:t>Process </a:t>
            </a:r>
            <a:r>
              <a:rPr lang="en-US" sz="2400" dirty="0"/>
              <a:t>design for </a:t>
            </a:r>
            <a:r>
              <a:rPr lang="en-US" sz="2400" dirty="0" smtClean="0"/>
              <a:t>sustainability</a:t>
            </a:r>
          </a:p>
          <a:p>
            <a:pPr marL="457200" lvl="1" indent="-228600">
              <a:lnSpc>
                <a:spcPct val="110000"/>
              </a:lnSpc>
            </a:pPr>
            <a:r>
              <a:rPr lang="en-US" sz="2400" dirty="0" smtClean="0"/>
              <a:t>Key QI principles</a:t>
            </a:r>
            <a:endParaRPr lang="en-US" sz="2400" dirty="0"/>
          </a:p>
        </p:txBody>
      </p:sp>
      <p:sp>
        <p:nvSpPr>
          <p:cNvPr id="6"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79</a:t>
            </a:fld>
            <a:endParaRPr lang="en-US" sz="1600" dirty="0">
              <a:solidFill>
                <a:srgbClr val="7C7C7C"/>
              </a:solidFill>
            </a:endParaRPr>
          </a:p>
        </p:txBody>
      </p:sp>
    </p:spTree>
    <p:extLst>
      <p:ext uri="{BB962C8B-B14F-4D97-AF65-F5344CB8AC3E}">
        <p14:creationId xmlns:p14="http://schemas.microsoft.com/office/powerpoint/2010/main" val="4224205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53218" y="4481819"/>
            <a:ext cx="7163776" cy="1565150"/>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US" sz="3000" dirty="0">
                <a:solidFill>
                  <a:schemeClr val="tx1">
                    <a:lumMod val="75000"/>
                    <a:lumOff val="25000"/>
                  </a:schemeClr>
                </a:solidFill>
                <a:latin typeface="Avenir Book" charset="0"/>
                <a:ea typeface="Avenir Book" charset="0"/>
                <a:cs typeface="Avenir Book" charset="0"/>
              </a:rPr>
              <a:t>Why focus on Nulliparous Term Singleton Vertex Cesarean </a:t>
            </a:r>
            <a:r>
              <a:rPr lang="en-US" sz="3000" dirty="0" smtClean="0">
                <a:solidFill>
                  <a:schemeClr val="tx1">
                    <a:lumMod val="75000"/>
                    <a:lumOff val="25000"/>
                  </a:schemeClr>
                </a:solidFill>
                <a:latin typeface="Avenir Book" charset="0"/>
                <a:ea typeface="Avenir Book" charset="0"/>
                <a:cs typeface="Avenir Book" charset="0"/>
              </a:rPr>
              <a:t>Birth?</a:t>
            </a:r>
            <a:endParaRPr lang="en-US" sz="3000" dirty="0">
              <a:solidFill>
                <a:schemeClr val="tx1">
                  <a:lumMod val="75000"/>
                  <a:lumOff val="25000"/>
                </a:schemeClr>
              </a:solidFill>
              <a:latin typeface="Avenir Book" charset="0"/>
              <a:ea typeface="Avenir Book" charset="0"/>
              <a:cs typeface="Avenir Book"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8617" y="927100"/>
            <a:ext cx="7109437" cy="3554719"/>
          </a:xfrm>
          <a:prstGeom prst="rect">
            <a:avLst/>
          </a:prstGeom>
        </p:spPr>
      </p:pic>
      <p:sp>
        <p:nvSpPr>
          <p:cNvPr id="3" name="Slide Number Placeholder 2"/>
          <p:cNvSpPr>
            <a:spLocks noGrp="1"/>
          </p:cNvSpPr>
          <p:nvPr>
            <p:ph type="sldNum" sz="quarter" idx="4294967295"/>
          </p:nvPr>
        </p:nvSpPr>
        <p:spPr>
          <a:xfrm>
            <a:off x="8115300" y="6454775"/>
            <a:ext cx="933450" cy="365125"/>
          </a:xfrm>
          <a:prstGeom prst="rect">
            <a:avLst/>
          </a:prstGeom>
        </p:spPr>
        <p:txBody>
          <a:bodyPr/>
          <a:lstStyle/>
          <a:p>
            <a:pPr algn="r"/>
            <a:fld id="{B780212E-2FEA-1E47-8FD3-306716976148}" type="slidenum">
              <a:rPr lang="en-US" sz="1600" smtClean="0">
                <a:solidFill>
                  <a:srgbClr val="7C7C7C"/>
                </a:solidFill>
              </a:rPr>
              <a:pPr algn="r"/>
              <a:t>8</a:t>
            </a:fld>
            <a:endParaRPr lang="en-US" sz="1600" dirty="0">
              <a:solidFill>
                <a:srgbClr val="7C7C7C"/>
              </a:solidFill>
            </a:endParaRPr>
          </a:p>
        </p:txBody>
      </p:sp>
    </p:spTree>
    <p:extLst>
      <p:ext uri="{BB962C8B-B14F-4D97-AF65-F5344CB8AC3E}">
        <p14:creationId xmlns:p14="http://schemas.microsoft.com/office/powerpoint/2010/main" val="246299879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for Download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28650" y="2097710"/>
            <a:ext cx="7886700" cy="2927693"/>
          </a:xfrm>
          <a:ln>
            <a:solidFill>
              <a:schemeClr val="tx1"/>
            </a:solidFill>
          </a:ln>
        </p:spPr>
      </p:pic>
    </p:spTree>
    <p:extLst>
      <p:ext uri="{BB962C8B-B14F-4D97-AF65-F5344CB8AC3E}">
        <p14:creationId xmlns:p14="http://schemas.microsoft.com/office/powerpoint/2010/main" val="355122619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9436"/>
            <a:ext cx="7886700" cy="1325563"/>
          </a:xfrm>
        </p:spPr>
        <p:txBody>
          <a:bodyPr>
            <a:normAutofit fontScale="90000"/>
          </a:bodyPr>
          <a:lstStyle/>
          <a:p>
            <a:r>
              <a:rPr lang="en-US" dirty="0" smtClean="0"/>
              <a:t>Readiness Assessment</a:t>
            </a:r>
            <a:br>
              <a:rPr lang="en-US" dirty="0" smtClean="0"/>
            </a:br>
            <a:r>
              <a:rPr lang="en-US" sz="2700" dirty="0" smtClean="0"/>
              <a:t>Available in the Implementation Guide and on </a:t>
            </a:r>
            <a:r>
              <a:rPr lang="en-US" sz="2700" dirty="0" smtClean="0">
                <a:hlinkClick r:id="rId3"/>
              </a:rPr>
              <a:t>www.cmqcc.org</a:t>
            </a:r>
            <a:r>
              <a:rPr lang="en-US" sz="2700" dirty="0" smtClean="0"/>
              <a:t> </a:t>
            </a: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625600" y="1574799"/>
            <a:ext cx="5702300" cy="4647970"/>
          </a:xfrm>
          <a:ln>
            <a:solidFill>
              <a:schemeClr val="tx1">
                <a:lumMod val="75000"/>
                <a:lumOff val="25000"/>
              </a:schemeClr>
            </a:solidFill>
          </a:ln>
        </p:spPr>
      </p:pic>
    </p:spTree>
    <p:extLst>
      <p:ext uri="{BB962C8B-B14F-4D97-AF65-F5344CB8AC3E}">
        <p14:creationId xmlns:p14="http://schemas.microsoft.com/office/powerpoint/2010/main" val="325950993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25" y="1089737"/>
            <a:ext cx="7886700" cy="994172"/>
          </a:xfrm>
        </p:spPr>
        <p:txBody>
          <a:bodyPr>
            <a:normAutofit fontScale="90000"/>
          </a:bodyPr>
          <a:lstStyle/>
          <a:p>
            <a:pPr algn="l"/>
            <a:r>
              <a:rPr lang="en-US" sz="2700" dirty="0" smtClean="0">
                <a:solidFill>
                  <a:schemeClr val="accent5"/>
                </a:solidFill>
              </a:rPr>
              <a:t>READINESS: </a:t>
            </a:r>
            <a:r>
              <a:rPr lang="en-US" sz="2700" dirty="0" smtClean="0">
                <a:solidFill>
                  <a:schemeClr val="dk1"/>
                </a:solidFill>
              </a:rPr>
              <a:t>Build </a:t>
            </a:r>
            <a:r>
              <a:rPr lang="en-US" sz="2700" dirty="0">
                <a:solidFill>
                  <a:schemeClr val="dk1"/>
                </a:solidFill>
              </a:rPr>
              <a:t>a provider and maternity unit culture that values, promotes, and supports intended vaginal birth and optimally engages patients and families </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6511711"/>
              </p:ext>
            </p:extLst>
          </p:nvPr>
        </p:nvGraphicFramePr>
        <p:xfrm>
          <a:off x="2032001" y="2085299"/>
          <a:ext cx="6550024" cy="3871000"/>
        </p:xfrm>
        <a:graphic>
          <a:graphicData uri="http://schemas.openxmlformats.org/drawingml/2006/table">
            <a:tbl>
              <a:tblPr firstRow="1" bandRow="1">
                <a:tableStyleId>{22838BEF-8BB2-4498-84A7-C5851F593DF1}</a:tableStyleId>
              </a:tblPr>
              <a:tblGrid>
                <a:gridCol w="6550024"/>
              </a:tblGrid>
              <a:tr h="1532082">
                <a:tc>
                  <a:txBody>
                    <a:bodyPr/>
                    <a:lstStyle/>
                    <a:p>
                      <a:r>
                        <a:rPr lang="en-US" sz="2200" b="0" kern="1200" dirty="0" smtClean="0">
                          <a:effectLst/>
                          <a:latin typeface="Avenir Book" charset="0"/>
                          <a:ea typeface="Avenir Book" charset="0"/>
                          <a:cs typeface="Avenir Book" charset="0"/>
                        </a:rPr>
                        <a:t>Create a team of providers (e.g. obstetricians, midwives, family practitioners, and anesthesia providers), staff and administrators to lead the effort and cultivate maternity unit buy-in</a:t>
                      </a:r>
                      <a:r>
                        <a:rPr lang="en-US" sz="2200" b="0" dirty="0" smtClean="0">
                          <a:effectLst/>
                          <a:latin typeface="Avenir Book" charset="0"/>
                          <a:ea typeface="Avenir Book" charset="0"/>
                          <a:cs typeface="Avenir Book" charset="0"/>
                        </a:rPr>
                        <a:t> </a:t>
                      </a:r>
                      <a:endParaRPr lang="en-US" sz="2200" b="0" dirty="0">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1169459">
                <a:tc>
                  <a:txBody>
                    <a:bodyPr/>
                    <a:lstStyle/>
                    <a:p>
                      <a:r>
                        <a:rPr lang="en-US" sz="2200" kern="1200" dirty="0" smtClean="0">
                          <a:effectLst/>
                          <a:latin typeface="Avenir Book" charset="0"/>
                          <a:ea typeface="Avenir Book" charset="0"/>
                          <a:cs typeface="Avenir Book" charset="0"/>
                        </a:rPr>
                        <a:t>Develop program for ongoing staff training for labor support techniques including caring for women regional anesthesia</a:t>
                      </a:r>
                      <a:r>
                        <a:rPr lang="en-US" sz="2200" dirty="0" smtClean="0">
                          <a:effectLst/>
                          <a:latin typeface="Avenir Book" charset="0"/>
                          <a:ea typeface="Avenir Book" charset="0"/>
                          <a:cs typeface="Avenir Book" charset="0"/>
                        </a:rPr>
                        <a:t> </a:t>
                      </a:r>
                      <a:endParaRPr lang="en-US" sz="2200" dirty="0">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1169459">
                <a:tc>
                  <a:txBody>
                    <a:bodyPr/>
                    <a:lstStyle/>
                    <a:p>
                      <a:r>
                        <a:rPr lang="en-US" sz="2200" kern="1200" dirty="0" smtClean="0">
                          <a:effectLst/>
                          <a:latin typeface="Avenir Book" charset="0"/>
                          <a:ea typeface="Avenir Book" charset="0"/>
                          <a:cs typeface="Avenir Book" charset="0"/>
                        </a:rPr>
                        <a:t>Develop a program positive messaging to women and their families about intended vaginal birth strategies for use throughout pregnancy and birth</a:t>
                      </a:r>
                      <a:r>
                        <a:rPr lang="en-US" sz="2200" dirty="0" smtClean="0">
                          <a:effectLst/>
                          <a:latin typeface="Avenir Book" charset="0"/>
                          <a:ea typeface="Avenir Book" charset="0"/>
                          <a:cs typeface="Avenir Book" charset="0"/>
                        </a:rPr>
                        <a:t> </a:t>
                      </a:r>
                      <a:endParaRPr lang="en-US" sz="2200" dirty="0">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82</a:t>
            </a:fld>
            <a:endParaRPr lang="en-US" sz="1600" dirty="0">
              <a:solidFill>
                <a:srgbClr val="7C7C7C"/>
              </a:solidFill>
            </a:endParaRPr>
          </a:p>
        </p:txBody>
      </p:sp>
      <p:pic>
        <p:nvPicPr>
          <p:cNvPr id="6"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322" y="2969027"/>
            <a:ext cx="1722679" cy="2103543"/>
          </a:xfrm>
          <a:prstGeom prst="rect">
            <a:avLst/>
          </a:prstGeom>
          <a:noFill/>
        </p:spPr>
      </p:pic>
    </p:spTree>
    <p:extLst>
      <p:ext uri="{BB962C8B-B14F-4D97-AF65-F5344CB8AC3E}">
        <p14:creationId xmlns:p14="http://schemas.microsoft.com/office/powerpoint/2010/main" val="144539335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1204515"/>
            <a:ext cx="7886700" cy="994172"/>
          </a:xfrm>
        </p:spPr>
        <p:txBody>
          <a:bodyPr>
            <a:normAutofit fontScale="90000"/>
          </a:bodyPr>
          <a:lstStyle/>
          <a:p>
            <a:pPr algn="l"/>
            <a:r>
              <a:rPr lang="en-US" sz="2700" dirty="0" smtClean="0">
                <a:solidFill>
                  <a:schemeClr val="accent5"/>
                </a:solidFill>
              </a:rPr>
              <a:t>RECOGNITION AND PREVENTION:  </a:t>
            </a:r>
            <a:r>
              <a:rPr lang="en-US" sz="2700" dirty="0" smtClean="0">
                <a:solidFill>
                  <a:schemeClr val="dk1"/>
                </a:solidFill>
              </a:rPr>
              <a:t>Develop </a:t>
            </a:r>
            <a:r>
              <a:rPr lang="en-US" sz="2700" dirty="0">
                <a:solidFill>
                  <a:schemeClr val="dk1"/>
                </a:solidFill>
              </a:rPr>
              <a:t>unit-standard approaches for admission, labor support, pain management and freedom of movement</a:t>
            </a:r>
            <a:r>
              <a:rPr lang="en-US" sz="2700" dirty="0"/>
              <a:t> </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8125761"/>
              </p:ext>
            </p:extLst>
          </p:nvPr>
        </p:nvGraphicFramePr>
        <p:xfrm>
          <a:off x="2895173" y="2596303"/>
          <a:ext cx="5686852" cy="3063240"/>
        </p:xfrm>
        <a:graphic>
          <a:graphicData uri="http://schemas.openxmlformats.org/drawingml/2006/table">
            <a:tbl>
              <a:tblPr firstRow="1" bandRow="1">
                <a:tableStyleId>{22838BEF-8BB2-4498-84A7-C5851F593DF1}</a:tableStyleId>
              </a:tblPr>
              <a:tblGrid>
                <a:gridCol w="5686852"/>
              </a:tblGrid>
              <a:tr h="891540">
                <a:tc>
                  <a:txBody>
                    <a:bodyPr/>
                    <a:lstStyle/>
                    <a:p>
                      <a:r>
                        <a:rPr lang="en-US" sz="2400" b="0" kern="1200" dirty="0" smtClean="0">
                          <a:effectLst/>
                          <a:latin typeface="Avenir Book" charset="0"/>
                          <a:ea typeface="Avenir Book" charset="0"/>
                          <a:cs typeface="Avenir Book" charset="0"/>
                        </a:rPr>
                        <a:t>Implement protocols and support tools for women who present in latent (early) labor to safely encourage early labor at home</a:t>
                      </a:r>
                      <a:r>
                        <a:rPr lang="en-US" sz="2400" b="0" dirty="0" smtClean="0">
                          <a:effectLst/>
                          <a:latin typeface="Avenir Book" charset="0"/>
                          <a:ea typeface="Avenir Book" charset="0"/>
                          <a:cs typeface="Avenir Book" charset="0"/>
                        </a:rPr>
                        <a:t> </a:t>
                      </a:r>
                      <a:endParaRPr lang="en-US" sz="24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891540">
                <a:tc>
                  <a:txBody>
                    <a:bodyPr/>
                    <a:lstStyle/>
                    <a:p>
                      <a:r>
                        <a:rPr lang="en-US" sz="2400" kern="1200" dirty="0" smtClean="0">
                          <a:effectLst/>
                          <a:latin typeface="Avenir Book" charset="0"/>
                          <a:ea typeface="Avenir Book" charset="0"/>
                          <a:cs typeface="Avenir Book" charset="0"/>
                        </a:rPr>
                        <a:t>Implement Policies and protocols for encouraging movement in labor and intermittent monitoring for low-risk women</a:t>
                      </a:r>
                      <a:r>
                        <a:rPr lang="en-US" sz="2400" dirty="0" smtClean="0">
                          <a:effectLst/>
                          <a:latin typeface="Avenir Book" charset="0"/>
                          <a:ea typeface="Avenir Book" charset="0"/>
                          <a:cs typeface="Avenir Book" charset="0"/>
                        </a:rPr>
                        <a:t> </a:t>
                      </a:r>
                      <a:endParaRPr lang="en-US" sz="24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83</a:t>
            </a:fld>
            <a:endParaRPr lang="en-US" sz="1600" dirty="0">
              <a:solidFill>
                <a:srgbClr val="7C7C7C"/>
              </a:solidFill>
            </a:endParaRPr>
          </a:p>
        </p:txBody>
      </p:sp>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49" y="2914660"/>
            <a:ext cx="2247899" cy="2744883"/>
          </a:xfrm>
          <a:prstGeom prst="rect">
            <a:avLst/>
          </a:prstGeom>
          <a:noFill/>
        </p:spPr>
      </p:pic>
    </p:spTree>
    <p:extLst>
      <p:ext uri="{BB962C8B-B14F-4D97-AF65-F5344CB8AC3E}">
        <p14:creationId xmlns:p14="http://schemas.microsoft.com/office/powerpoint/2010/main" val="303078280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6910"/>
            <a:ext cx="7886700" cy="1325563"/>
          </a:xfrm>
        </p:spPr>
        <p:txBody>
          <a:bodyPr>
            <a:noAutofit/>
          </a:bodyPr>
          <a:lstStyle/>
          <a:p>
            <a:pPr algn="l"/>
            <a:r>
              <a:rPr lang="en-US" sz="2400" dirty="0" smtClean="0">
                <a:solidFill>
                  <a:schemeClr val="accent5"/>
                </a:solidFill>
              </a:rPr>
              <a:t>RESPONSE:  </a:t>
            </a:r>
            <a:r>
              <a:rPr lang="en-US" sz="2400" dirty="0" smtClean="0"/>
              <a:t>Develop </a:t>
            </a:r>
            <a:r>
              <a:rPr lang="en-US" sz="2400" dirty="0"/>
              <a:t>unit-standard approaches for prompt identification and treatment of abnormal labor and fetal heart patterns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64207628"/>
              </p:ext>
            </p:extLst>
          </p:nvPr>
        </p:nvGraphicFramePr>
        <p:xfrm>
          <a:off x="2876548" y="2120900"/>
          <a:ext cx="5848352" cy="3520440"/>
        </p:xfrm>
        <a:graphic>
          <a:graphicData uri="http://schemas.openxmlformats.org/drawingml/2006/table">
            <a:tbl>
              <a:tblPr firstRow="1" bandRow="1">
                <a:tableStyleId>{22838BEF-8BB2-4498-84A7-C5851F593DF1}</a:tableStyleId>
              </a:tblPr>
              <a:tblGrid>
                <a:gridCol w="5848352"/>
              </a:tblGrid>
              <a:tr h="1760220">
                <a:tc>
                  <a:txBody>
                    <a:bodyPr/>
                    <a:lstStyle/>
                    <a:p>
                      <a:pPr marL="0" indent="0">
                        <a:buFont typeface="Arial" charset="0"/>
                        <a:buNone/>
                      </a:pPr>
                      <a:r>
                        <a:rPr lang="en-US" sz="2600" b="0" kern="1200" dirty="0" smtClean="0">
                          <a:effectLst/>
                          <a:latin typeface="Avenir Book" charset="0"/>
                          <a:ea typeface="Avenir Book" charset="0"/>
                          <a:cs typeface="Avenir Book" charset="0"/>
                        </a:rPr>
                        <a:t>Implement standard criteria for diagnosis and treatment of labor dystocia, arrest disorders and failed induction</a:t>
                      </a:r>
                      <a:r>
                        <a:rPr lang="en-US" sz="2600" b="0" dirty="0" smtClean="0">
                          <a:effectLst/>
                          <a:latin typeface="Avenir Book" charset="0"/>
                          <a:ea typeface="Avenir Book" charset="0"/>
                          <a:cs typeface="Avenir Book" charset="0"/>
                        </a:rPr>
                        <a:t> </a:t>
                      </a:r>
                      <a:endParaRPr lang="en-US" sz="26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1760220">
                <a:tc>
                  <a:txBody>
                    <a:bodyPr/>
                    <a:lstStyle/>
                    <a:p>
                      <a:r>
                        <a:rPr lang="en-US" sz="2400" kern="1200" dirty="0" smtClean="0">
                          <a:effectLst/>
                          <a:latin typeface="Avenir Book" charset="0"/>
                          <a:ea typeface="Avenir Book" charset="0"/>
                          <a:cs typeface="Avenir Book" charset="0"/>
                        </a:rPr>
                        <a:t> Implement training/procedures for identification and appropriate interventions for malpositions (e.g. OP/OT)</a:t>
                      </a:r>
                      <a:r>
                        <a:rPr lang="en-US" sz="2400" dirty="0" smtClean="0">
                          <a:effectLst/>
                          <a:latin typeface="Avenir Book" charset="0"/>
                          <a:ea typeface="Avenir Book" charset="0"/>
                          <a:cs typeface="Avenir Book" charset="0"/>
                        </a:rPr>
                        <a:t> </a:t>
                      </a:r>
                      <a:endParaRPr lang="en-US" sz="24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9" y="2508678"/>
            <a:ext cx="2247899" cy="2744883"/>
          </a:xfrm>
          <a:prstGeom prst="rect">
            <a:avLst/>
          </a:prstGeom>
          <a:noFill/>
        </p:spPr>
      </p:pic>
    </p:spTree>
    <p:extLst>
      <p:ext uri="{BB962C8B-B14F-4D97-AF65-F5344CB8AC3E}">
        <p14:creationId xmlns:p14="http://schemas.microsoft.com/office/powerpoint/2010/main" val="20146101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0" y="812667"/>
            <a:ext cx="7886700" cy="1325563"/>
          </a:xfrm>
        </p:spPr>
        <p:txBody>
          <a:bodyPr>
            <a:noAutofit/>
          </a:bodyPr>
          <a:lstStyle/>
          <a:p>
            <a:pPr algn="l"/>
            <a:r>
              <a:rPr lang="en-US" sz="2400" dirty="0" smtClean="0">
                <a:solidFill>
                  <a:schemeClr val="accent5"/>
                </a:solidFill>
              </a:rPr>
              <a:t>REPORTING AND SYSTEMS LEARNING:  </a:t>
            </a:r>
            <a:r>
              <a:rPr lang="en-US" sz="2400" dirty="0" smtClean="0"/>
              <a:t>Utilize </a:t>
            </a:r>
            <a:r>
              <a:rPr lang="en-US" sz="2400" dirty="0"/>
              <a:t>local data and case reviews to present feedback and benchmarking for providers and to guide unit progress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8758133"/>
              </p:ext>
            </p:extLst>
          </p:nvPr>
        </p:nvGraphicFramePr>
        <p:xfrm>
          <a:off x="2540000" y="2521377"/>
          <a:ext cx="5975350" cy="3167104"/>
        </p:xfrm>
        <a:graphic>
          <a:graphicData uri="http://schemas.openxmlformats.org/drawingml/2006/table">
            <a:tbl>
              <a:tblPr firstRow="1" bandRow="1">
                <a:tableStyleId>{22838BEF-8BB2-4498-84A7-C5851F593DF1}</a:tableStyleId>
              </a:tblPr>
              <a:tblGrid>
                <a:gridCol w="5975350"/>
              </a:tblGrid>
              <a:tr h="1177396">
                <a:tc>
                  <a:txBody>
                    <a:bodyPr/>
                    <a:lstStyle/>
                    <a:p>
                      <a:r>
                        <a:rPr lang="en-US" sz="2000" b="0" kern="1200" dirty="0" smtClean="0">
                          <a:effectLst/>
                          <a:latin typeface="Avenir Book" charset="0"/>
                          <a:ea typeface="Avenir Book" charset="0"/>
                          <a:cs typeface="Avenir Book" charset="0"/>
                        </a:rPr>
                        <a:t>Share provider level measures with department (may start with blinded data but quickly move to open release)</a:t>
                      </a:r>
                      <a:r>
                        <a:rPr lang="en-US" sz="2000" b="0" dirty="0" smtClean="0">
                          <a:effectLst/>
                          <a:latin typeface="Avenir Book" charset="0"/>
                          <a:ea typeface="Avenir Book" charset="0"/>
                          <a:cs typeface="Avenir Book" charset="0"/>
                        </a:rPr>
                        <a:t> </a:t>
                      </a:r>
                      <a:endParaRPr lang="en-US" sz="20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1177396">
                <a:tc>
                  <a:txBody>
                    <a:bodyPr/>
                    <a:lstStyle/>
                    <a:p>
                      <a:r>
                        <a:rPr lang="en-US" sz="2000" kern="1200" dirty="0" smtClean="0">
                          <a:effectLst/>
                          <a:latin typeface="Avenir Book" charset="0"/>
                          <a:ea typeface="Avenir Book" charset="0"/>
                          <a:cs typeface="Avenir Book" charset="0"/>
                        </a:rPr>
                        <a:t>Perform monthly case reviews to identify consistency with dystocia and induction ACOG/SMFM checklists</a:t>
                      </a:r>
                      <a:r>
                        <a:rPr lang="en-US" sz="2000" dirty="0" smtClean="0">
                          <a:effectLst/>
                          <a:latin typeface="Avenir Book" charset="0"/>
                          <a:ea typeface="Avenir Book" charset="0"/>
                          <a:cs typeface="Avenir Book" charset="0"/>
                        </a:rPr>
                        <a:t> </a:t>
                      </a:r>
                      <a:endParaRPr lang="en-US" sz="20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r h="812312">
                <a:tc>
                  <a:txBody>
                    <a:bodyPr/>
                    <a:lstStyle/>
                    <a:p>
                      <a:r>
                        <a:rPr lang="en-US" sz="2000" kern="1200" dirty="0" smtClean="0">
                          <a:effectLst/>
                          <a:latin typeface="Avenir Book" charset="0"/>
                          <a:ea typeface="Avenir Book" charset="0"/>
                          <a:cs typeface="Avenir Book" charset="0"/>
                        </a:rPr>
                        <a:t>Establish a project communications plan (at least monthly education and progress updates</a:t>
                      </a:r>
                      <a:r>
                        <a:rPr lang="en-US" sz="2000" dirty="0" smtClean="0">
                          <a:effectLst/>
                          <a:latin typeface="Avenir Book" charset="0"/>
                          <a:ea typeface="Avenir Book" charset="0"/>
                          <a:cs typeface="Avenir Book" charset="0"/>
                        </a:rPr>
                        <a:t> </a:t>
                      </a:r>
                      <a:endParaRPr lang="en-US" sz="2000" b="0" dirty="0">
                        <a:solidFill>
                          <a:schemeClr val="tx1">
                            <a:lumMod val="65000"/>
                            <a:lumOff val="35000"/>
                          </a:schemeClr>
                        </a:solidFill>
                        <a:latin typeface="Avenir Book" charset="0"/>
                        <a:ea typeface="Avenir Book" charset="0"/>
                        <a:cs typeface="Avenir Book"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80212E-2FEA-1E47-8FD3-306716976148}" type="slidenum">
              <a:rPr lang="en-US" sz="1600" smtClean="0">
                <a:solidFill>
                  <a:srgbClr val="7C7C7C"/>
                </a:solidFill>
              </a:rPr>
              <a:pPr algn="r"/>
              <a:t>85</a:t>
            </a:fld>
            <a:endParaRPr lang="en-US" sz="1600" dirty="0">
              <a:solidFill>
                <a:srgbClr val="7C7C7C"/>
              </a:solidFill>
            </a:endParaRPr>
          </a:p>
        </p:txBody>
      </p:sp>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101" y="2521377"/>
            <a:ext cx="2247899" cy="2744883"/>
          </a:xfrm>
          <a:prstGeom prst="rect">
            <a:avLst/>
          </a:prstGeom>
          <a:noFill/>
        </p:spPr>
      </p:pic>
    </p:spTree>
    <p:extLst>
      <p:ext uri="{BB962C8B-B14F-4D97-AF65-F5344CB8AC3E}">
        <p14:creationId xmlns:p14="http://schemas.microsoft.com/office/powerpoint/2010/main" val="302070057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7510"/>
            <a:ext cx="7886700" cy="1325563"/>
          </a:xfrm>
        </p:spPr>
        <p:txBody>
          <a:bodyPr/>
          <a:lstStyle/>
          <a:p>
            <a:r>
              <a:rPr lang="en-US" dirty="0" smtClean="0"/>
              <a:t>Next steps</a:t>
            </a:r>
            <a:endParaRPr lang="en-US" dirty="0"/>
          </a:p>
        </p:txBody>
      </p:sp>
      <p:sp>
        <p:nvSpPr>
          <p:cNvPr id="3" name="Content Placeholder 2"/>
          <p:cNvSpPr>
            <a:spLocks noGrp="1"/>
          </p:cNvSpPr>
          <p:nvPr>
            <p:ph idx="1"/>
          </p:nvPr>
        </p:nvSpPr>
        <p:spPr>
          <a:xfrm>
            <a:off x="459317" y="1539679"/>
            <a:ext cx="8312150" cy="4648200"/>
          </a:xfrm>
        </p:spPr>
        <p:txBody>
          <a:bodyPr>
            <a:noAutofit/>
          </a:bodyPr>
          <a:lstStyle/>
          <a:p>
            <a:r>
              <a:rPr lang="en-US" sz="2000" dirty="0" smtClean="0"/>
              <a:t>Participate in the CMQCC Maternal Data Center</a:t>
            </a:r>
          </a:p>
          <a:p>
            <a:pPr lvl="1"/>
            <a:r>
              <a:rPr lang="en-US" sz="2000" dirty="0" smtClean="0"/>
              <a:t>If not already a member, please contact Anne Castles</a:t>
            </a:r>
          </a:p>
          <a:p>
            <a:pPr marL="342900" lvl="1" indent="0">
              <a:buNone/>
            </a:pPr>
            <a:r>
              <a:rPr lang="en-US" sz="2000" dirty="0" smtClean="0">
                <a:hlinkClick r:id="rId3"/>
              </a:rPr>
              <a:t>acastles@stanford.edu</a:t>
            </a:r>
            <a:endParaRPr lang="en-US" sz="2000" dirty="0"/>
          </a:p>
          <a:p>
            <a:r>
              <a:rPr lang="en-US" sz="2000" dirty="0" smtClean="0"/>
              <a:t>Download Implementation Guide</a:t>
            </a:r>
          </a:p>
          <a:p>
            <a:pPr lvl="1"/>
            <a:r>
              <a:rPr lang="en-US" sz="2000" dirty="0" smtClean="0"/>
              <a:t>Evaluate your readiness – take the readiness assessment</a:t>
            </a:r>
          </a:p>
          <a:p>
            <a:r>
              <a:rPr lang="en-US" sz="2000" dirty="0" smtClean="0"/>
              <a:t>Evaluate your own process:</a:t>
            </a:r>
          </a:p>
          <a:p>
            <a:pPr lvl="2"/>
            <a:r>
              <a:rPr lang="en-US" sz="2000" dirty="0" smtClean="0"/>
              <a:t>Audit 20 charts for women with NTSV for “labor dystocia”  (audit tool available on </a:t>
            </a:r>
            <a:r>
              <a:rPr lang="en-US" sz="2000" dirty="0" smtClean="0">
                <a:hlinkClick r:id="rId4"/>
              </a:rPr>
              <a:t>www.cmqcc.org</a:t>
            </a:r>
            <a:r>
              <a:rPr lang="en-US" sz="2000" dirty="0" smtClean="0"/>
              <a:t> collaborative resources page)</a:t>
            </a:r>
          </a:p>
          <a:p>
            <a:r>
              <a:rPr lang="en-US" sz="2000" dirty="0" smtClean="0"/>
              <a:t>If interested in joining collaborative, contact Valerie Cape </a:t>
            </a:r>
            <a:r>
              <a:rPr lang="en-US" sz="2000" dirty="0" smtClean="0">
                <a:hlinkClick r:id="rId5"/>
              </a:rPr>
              <a:t>vcape@stanford.edu</a:t>
            </a:r>
            <a:r>
              <a:rPr lang="en-US" sz="2000" dirty="0" smtClean="0"/>
              <a:t> </a:t>
            </a:r>
          </a:p>
          <a:p>
            <a:r>
              <a:rPr lang="en-US" sz="2000" dirty="0" smtClean="0"/>
              <a:t>Questions about Toolkit, contact Valerie Cape (see above) or Holly Smith </a:t>
            </a:r>
            <a:r>
              <a:rPr lang="en-US" sz="2000" dirty="0" smtClean="0">
                <a:hlinkClick r:id="rId6"/>
              </a:rPr>
              <a:t>hsmith@cmqcc.org</a:t>
            </a:r>
            <a:r>
              <a:rPr lang="en-US" sz="2000" dirty="0" smtClean="0"/>
              <a:t> </a:t>
            </a:r>
          </a:p>
          <a:p>
            <a:pPr marL="342900" lvl="1" indent="0">
              <a:buNone/>
            </a:pPr>
            <a:endParaRPr lang="en-US" sz="2000" dirty="0"/>
          </a:p>
        </p:txBody>
      </p:sp>
    </p:spTree>
    <p:extLst>
      <p:ext uri="{BB962C8B-B14F-4D97-AF65-F5344CB8AC3E}">
        <p14:creationId xmlns:p14="http://schemas.microsoft.com/office/powerpoint/2010/main" val="305580284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515469"/>
            <a:ext cx="7772400" cy="914400"/>
          </a:xfrm>
        </p:spPr>
        <p:txBody>
          <a:bodyPr/>
          <a:lstStyle/>
          <a:p>
            <a:pPr algn="ctr" eaLnBrk="1" hangingPunct="1"/>
            <a:r>
              <a:rPr lang="en-US" dirty="0">
                <a:ea typeface="ＭＳ Ｐゴシック" pitchFamily="-109" charset="-128"/>
                <a:cs typeface="ＭＳ Ｐゴシック" pitchFamily="-109" charset="-128"/>
              </a:rPr>
              <a:t>Thank You!</a:t>
            </a:r>
          </a:p>
        </p:txBody>
      </p:sp>
      <p:pic>
        <p:nvPicPr>
          <p:cNvPr id="5" name="Picture 5"/>
          <p:cNvPicPr>
            <a:picLocks noChangeAspect="1"/>
          </p:cNvPicPr>
          <p:nvPr/>
        </p:nvPicPr>
        <p:blipFill>
          <a:blip r:embed="rId3"/>
          <a:srcRect/>
          <a:stretch>
            <a:fillRect/>
          </a:stretch>
        </p:blipFill>
        <p:spPr bwMode="auto">
          <a:xfrm>
            <a:off x="1628777" y="1506069"/>
            <a:ext cx="5838825" cy="3748088"/>
          </a:xfrm>
          <a:prstGeom prst="rect">
            <a:avLst/>
          </a:prstGeom>
          <a:noFill/>
          <a:ln w="9525">
            <a:noFill/>
            <a:miter lim="800000"/>
            <a:headEnd/>
            <a:tailEnd/>
          </a:ln>
        </p:spPr>
      </p:pic>
      <p:sp>
        <p:nvSpPr>
          <p:cNvPr id="7" name="Rectangle 6"/>
          <p:cNvSpPr/>
          <p:nvPr/>
        </p:nvSpPr>
        <p:spPr>
          <a:xfrm>
            <a:off x="2032000" y="5410200"/>
            <a:ext cx="4885765" cy="584776"/>
          </a:xfrm>
          <a:prstGeom prst="rect">
            <a:avLst/>
          </a:prstGeom>
        </p:spPr>
        <p:txBody>
          <a:bodyPr wrap="square">
            <a:spAutoFit/>
          </a:bodyPr>
          <a:lstStyle/>
          <a:p>
            <a:pPr algn="ctr">
              <a:tabLst>
                <a:tab pos="1257300" algn="l"/>
              </a:tabLst>
            </a:pPr>
            <a:r>
              <a:rPr lang="en-US" sz="3200" dirty="0" smtClean="0"/>
              <a:t>Visit:  </a:t>
            </a:r>
            <a:r>
              <a:rPr lang="en-US" sz="3200" dirty="0" err="1" smtClean="0"/>
              <a:t>CMQCC.org</a:t>
            </a:r>
            <a:endParaRPr lang="en-US" sz="3200" dirty="0" smtClean="0"/>
          </a:p>
        </p:txBody>
      </p:sp>
    </p:spTree>
    <p:extLst>
      <p:ext uri="{BB962C8B-B14F-4D97-AF65-F5344CB8AC3E}">
        <p14:creationId xmlns:p14="http://schemas.microsoft.com/office/powerpoint/2010/main" val="18460843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200400" y="6313697"/>
            <a:ext cx="3352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55297" name="Rectangle 2"/>
          <p:cNvSpPr>
            <a:spLocks noGrp="1" noChangeArrowheads="1"/>
          </p:cNvSpPr>
          <p:nvPr>
            <p:ph type="title"/>
          </p:nvPr>
        </p:nvSpPr>
        <p:spPr>
          <a:xfrm>
            <a:off x="1072444" y="585609"/>
            <a:ext cx="7168445" cy="1051280"/>
          </a:xfrm>
          <a:solidFill>
            <a:srgbClr val="DEEBF7"/>
          </a:solidFill>
        </p:spPr>
        <p:txBody>
          <a:bodyPr>
            <a:normAutofit/>
          </a:bodyPr>
          <a:lstStyle/>
          <a:p>
            <a:pPr algn="ctr">
              <a:defRPr/>
            </a:pPr>
            <a:r>
              <a:rPr lang="en-US" sz="3000" dirty="0">
                <a:latin typeface="Avenir Book"/>
                <a:cs typeface="Avenir Book"/>
              </a:rPr>
              <a:t>Why </a:t>
            </a:r>
            <a:r>
              <a:rPr lang="en-US" sz="3000" dirty="0" smtClean="0">
                <a:latin typeface="Avenir Book"/>
                <a:cs typeface="Avenir Book"/>
              </a:rPr>
              <a:t>does the </a:t>
            </a:r>
            <a:r>
              <a:rPr lang="en-US" sz="3000" dirty="0">
                <a:latin typeface="Avenir Book"/>
                <a:cs typeface="Avenir Book"/>
              </a:rPr>
              <a:t>Toolkit </a:t>
            </a:r>
            <a:r>
              <a:rPr lang="en-US" sz="3000" dirty="0" smtClean="0">
                <a:latin typeface="Avenir Book"/>
                <a:cs typeface="Avenir Book"/>
              </a:rPr>
              <a:t>Focus </a:t>
            </a:r>
            <a:r>
              <a:rPr lang="en-US" sz="3000" dirty="0">
                <a:latin typeface="Avenir Book"/>
                <a:cs typeface="Avenir Book"/>
              </a:rPr>
              <a:t>on NTSV Cesarean Rate</a:t>
            </a:r>
            <a:r>
              <a:rPr lang="en-US" sz="3000" dirty="0" smtClean="0">
                <a:latin typeface="Avenir Book"/>
                <a:cs typeface="Avenir Book"/>
              </a:rPr>
              <a:t>? </a:t>
            </a:r>
            <a:endParaRPr lang="en-US" sz="3000" dirty="0">
              <a:latin typeface="Avenir Book"/>
              <a:cs typeface="Avenir Book"/>
            </a:endParaRPr>
          </a:p>
        </p:txBody>
      </p:sp>
      <p:sp>
        <p:nvSpPr>
          <p:cNvPr id="55298" name="Rectangle 3"/>
          <p:cNvSpPr>
            <a:spLocks noGrp="1" noChangeArrowheads="1"/>
          </p:cNvSpPr>
          <p:nvPr>
            <p:ph type="body" idx="1"/>
          </p:nvPr>
        </p:nvSpPr>
        <p:spPr>
          <a:xfrm>
            <a:off x="1721556" y="1674461"/>
            <a:ext cx="7041444" cy="5150202"/>
          </a:xfrm>
        </p:spPr>
        <p:txBody>
          <a:bodyPr>
            <a:normAutofit fontScale="55000" lnSpcReduction="20000"/>
          </a:bodyPr>
          <a:lstStyle/>
          <a:p>
            <a:pPr>
              <a:lnSpc>
                <a:spcPct val="120000"/>
              </a:lnSpc>
              <a:buClr>
                <a:schemeClr val="accent2"/>
              </a:buClr>
              <a:defRPr/>
            </a:pPr>
            <a:r>
              <a:rPr lang="en-US" sz="3300" dirty="0" smtClean="0">
                <a:latin typeface="Avenir Book"/>
                <a:cs typeface="Avenir Book"/>
              </a:rPr>
              <a:t>Nulliparity is a critical risk adjuster because it creates a standardized population that can be compared between providers, hospitals, states, etc</a:t>
            </a:r>
            <a:endParaRPr lang="en-US" sz="3300" dirty="0">
              <a:latin typeface="Avenir Book"/>
              <a:cs typeface="Avenir Book"/>
            </a:endParaRPr>
          </a:p>
          <a:p>
            <a:pPr>
              <a:lnSpc>
                <a:spcPct val="120000"/>
              </a:lnSpc>
              <a:buClr>
                <a:schemeClr val="accent2"/>
              </a:buClr>
              <a:defRPr/>
            </a:pPr>
            <a:endParaRPr lang="en-US" sz="3300" dirty="0" smtClean="0">
              <a:latin typeface="Avenir Book"/>
              <a:cs typeface="Avenir Book"/>
            </a:endParaRPr>
          </a:p>
          <a:p>
            <a:pPr>
              <a:lnSpc>
                <a:spcPct val="120000"/>
              </a:lnSpc>
              <a:buClr>
                <a:schemeClr val="accent2"/>
              </a:buClr>
              <a:defRPr/>
            </a:pPr>
            <a:r>
              <a:rPr lang="en-US" sz="3300" dirty="0" smtClean="0"/>
              <a:t>NTSV </a:t>
            </a:r>
            <a:r>
              <a:rPr lang="en-US" sz="3300" dirty="0"/>
              <a:t>CS measure is already risk stratified</a:t>
            </a:r>
          </a:p>
          <a:p>
            <a:pPr marL="0" indent="0">
              <a:lnSpc>
                <a:spcPct val="120000"/>
              </a:lnSpc>
              <a:buClr>
                <a:schemeClr val="accent2"/>
              </a:buClr>
              <a:buNone/>
              <a:defRPr/>
            </a:pPr>
            <a:endParaRPr lang="en-US" sz="3300" dirty="0" smtClean="0">
              <a:latin typeface="Avenir Book"/>
              <a:cs typeface="Avenir Book"/>
            </a:endParaRPr>
          </a:p>
          <a:p>
            <a:pPr>
              <a:lnSpc>
                <a:spcPct val="120000"/>
              </a:lnSpc>
              <a:buClr>
                <a:schemeClr val="accent2"/>
              </a:buClr>
              <a:defRPr/>
            </a:pPr>
            <a:r>
              <a:rPr lang="en-US" sz="3300" dirty="0" smtClean="0">
                <a:latin typeface="Avenir Book"/>
                <a:cs typeface="Avenir Book"/>
              </a:rPr>
              <a:t>NTSV is special in that it technically represents the most favorable conditions for vaginal birth, but also the most difficult labor management </a:t>
            </a:r>
          </a:p>
          <a:p>
            <a:pPr>
              <a:lnSpc>
                <a:spcPct val="120000"/>
              </a:lnSpc>
              <a:buClr>
                <a:schemeClr val="accent2"/>
              </a:buClr>
              <a:defRPr/>
            </a:pPr>
            <a:endParaRPr lang="en-US" sz="3300" dirty="0">
              <a:latin typeface="Avenir Book"/>
              <a:cs typeface="Avenir Book"/>
            </a:endParaRPr>
          </a:p>
          <a:p>
            <a:pPr>
              <a:lnSpc>
                <a:spcPct val="120000"/>
              </a:lnSpc>
              <a:buClr>
                <a:schemeClr val="accent2"/>
              </a:buClr>
              <a:defRPr/>
            </a:pPr>
            <a:r>
              <a:rPr lang="en-US" sz="3300" dirty="0" smtClean="0">
                <a:latin typeface="Avenir Book"/>
                <a:cs typeface="Avenir Book"/>
              </a:rPr>
              <a:t>The </a:t>
            </a:r>
            <a:r>
              <a:rPr lang="en-US" sz="3300" dirty="0">
                <a:latin typeface="Avenir Book"/>
                <a:cs typeface="Avenir Book"/>
              </a:rPr>
              <a:t>NTSV population </a:t>
            </a:r>
            <a:r>
              <a:rPr lang="en-US" sz="3300" dirty="0" smtClean="0">
                <a:latin typeface="Avenir Book"/>
                <a:cs typeface="Avenir Book"/>
              </a:rPr>
              <a:t>is the largest </a:t>
            </a:r>
            <a:r>
              <a:rPr lang="en-US" sz="3300" dirty="0">
                <a:latin typeface="Avenir Book"/>
                <a:cs typeface="Avenir Book"/>
              </a:rPr>
              <a:t>contributor to the </a:t>
            </a:r>
            <a:r>
              <a:rPr lang="en-US" sz="3300" dirty="0" smtClean="0">
                <a:latin typeface="Avenir Book"/>
                <a:cs typeface="Avenir Book"/>
              </a:rPr>
              <a:t>recent rise </a:t>
            </a:r>
            <a:r>
              <a:rPr lang="en-US" sz="3300" dirty="0">
                <a:latin typeface="Avenir Book"/>
                <a:cs typeface="Avenir Book"/>
              </a:rPr>
              <a:t>in cesarean </a:t>
            </a:r>
            <a:r>
              <a:rPr lang="en-US" sz="3300" dirty="0" smtClean="0">
                <a:latin typeface="Avenir Book"/>
                <a:cs typeface="Avenir Book"/>
              </a:rPr>
              <a:t>rates </a:t>
            </a:r>
          </a:p>
          <a:p>
            <a:pPr>
              <a:lnSpc>
                <a:spcPct val="120000"/>
              </a:lnSpc>
              <a:buClr>
                <a:schemeClr val="accent2"/>
              </a:buClr>
              <a:defRPr/>
            </a:pPr>
            <a:endParaRPr lang="en-US" sz="3300" dirty="0">
              <a:latin typeface="Avenir Book"/>
              <a:cs typeface="Avenir Book"/>
            </a:endParaRPr>
          </a:p>
          <a:p>
            <a:pPr>
              <a:lnSpc>
                <a:spcPct val="120000"/>
              </a:lnSpc>
              <a:buClr>
                <a:schemeClr val="accent2"/>
              </a:buClr>
              <a:defRPr/>
            </a:pPr>
            <a:r>
              <a:rPr lang="en-US" sz="3300" dirty="0" smtClean="0">
                <a:latin typeface="Avenir Book"/>
                <a:cs typeface="Avenir Book"/>
              </a:rPr>
              <a:t>The NTSV population exhibits </a:t>
            </a:r>
            <a:r>
              <a:rPr lang="en-US" sz="3300" dirty="0">
                <a:latin typeface="Avenir Book"/>
                <a:cs typeface="Avenir Book"/>
              </a:rPr>
              <a:t>the greatest variation for all sub-populations of cesarean </a:t>
            </a:r>
            <a:r>
              <a:rPr lang="en-US" sz="3300" dirty="0" smtClean="0">
                <a:latin typeface="Avenir Book"/>
                <a:cs typeface="Avenir Book"/>
              </a:rPr>
              <a:t>births for </a:t>
            </a:r>
            <a:r>
              <a:rPr lang="en-US" sz="3300" dirty="0">
                <a:latin typeface="Avenir Book"/>
                <a:cs typeface="Avenir Book"/>
              </a:rPr>
              <a:t>both hospitals and </a:t>
            </a:r>
            <a:r>
              <a:rPr lang="en-US" sz="3300" dirty="0" smtClean="0">
                <a:latin typeface="Avenir Book"/>
                <a:cs typeface="Avenir Book"/>
              </a:rPr>
              <a:t>providers</a:t>
            </a:r>
            <a:endParaRPr lang="en-US" sz="3300" dirty="0" smtClean="0">
              <a:latin typeface="Abadi MT Condensed Extra Bold"/>
              <a:ea typeface="ＭＳ Ｐゴシック" charset="0"/>
              <a:cs typeface="Abadi MT Condensed Extra Bold"/>
            </a:endParaRPr>
          </a:p>
          <a:p>
            <a:pPr>
              <a:buClr>
                <a:schemeClr val="accent2"/>
              </a:buClr>
              <a:defRPr/>
            </a:pPr>
            <a:endParaRPr lang="en-US" sz="2400" dirty="0"/>
          </a:p>
          <a:p>
            <a:pPr>
              <a:lnSpc>
                <a:spcPct val="90000"/>
              </a:lnSpc>
              <a:buClr>
                <a:schemeClr val="accent2"/>
              </a:buClr>
              <a:defRPr/>
            </a:pPr>
            <a:endParaRPr lang="en-US" sz="2800" dirty="0">
              <a:latin typeface="Abadi MT Condensed Light"/>
              <a:ea typeface="ＭＳ Ｐゴシック" charset="0"/>
              <a:cs typeface="Abadi MT Condensed Light"/>
            </a:endParaRPr>
          </a:p>
        </p:txBody>
      </p:sp>
      <p:sp>
        <p:nvSpPr>
          <p:cNvPr id="25603" name="Slide Number Placeholder 3"/>
          <p:cNvSpPr txBox="1">
            <a:spLocks/>
          </p:cNvSpPr>
          <p:nvPr/>
        </p:nvSpPr>
        <p:spPr bwMode="auto">
          <a:xfrm>
            <a:off x="7986713" y="6456363"/>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600" dirty="0">
              <a:solidFill>
                <a:srgbClr val="7F7F7F"/>
              </a:solidFill>
            </a:endParaRPr>
          </a:p>
        </p:txBody>
      </p:sp>
      <p:pic>
        <p:nvPicPr>
          <p:cNvPr id="3" name="Picture 2" descr="Screen Shot 2016-03-31 at 9.5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2" y="1846970"/>
            <a:ext cx="1257300" cy="4659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60851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ppVBirthRedPCesSlides4_29_16" id="{7B84CEE6-C785-4443-B318-9CC70B641669}" vid="{6F22B7CD-B587-B342-9136-6E7008C0F8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SuppVBirthRedPCesSlides4_29_16</Template>
  <TotalTime>16946</TotalTime>
  <Words>9698</Words>
  <Application>Microsoft Macintosh PowerPoint</Application>
  <PresentationFormat>On-screen Show (4:3)</PresentationFormat>
  <Paragraphs>868</Paragraphs>
  <Slides>87</Slides>
  <Notes>87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Excel.Chart.8</vt:lpstr>
      <vt:lpstr>Introduction to the Toolkit  to Support Vaginal Birth and  Reduce Primary Cesareans</vt:lpstr>
      <vt:lpstr>Instructions:</vt:lpstr>
      <vt:lpstr>California Maternal Quality Care Collaborative (CMQCC) </vt:lpstr>
      <vt:lpstr>Today’s Discussion</vt:lpstr>
      <vt:lpstr>Let’s Begin with a Test:</vt:lpstr>
      <vt:lpstr>PowerPoint Presentation</vt:lpstr>
      <vt:lpstr>There is a Large Variation in Cesarean Rates Among California Hospitals</vt:lpstr>
      <vt:lpstr>PowerPoint Presentation</vt:lpstr>
      <vt:lpstr>Why does the Toolkit Focus on NTSV Cesarean Rate? </vt:lpstr>
      <vt:lpstr>“Still… My NTSV Patients are Higher Risk…”</vt:lpstr>
      <vt:lpstr>PowerPoint Presentation</vt:lpstr>
      <vt:lpstr>NTSV CS Rate Among CA Hospitals: 2014  (Nulliparous Term Singleton Vertex) </vt:lpstr>
      <vt:lpstr>PowerPoint Presentation</vt:lpstr>
      <vt:lpstr>PowerPoint Presentation</vt:lpstr>
      <vt:lpstr>Importance of the First Birth</vt:lpstr>
      <vt:lpstr>Why should we care about CS rates?</vt:lpstr>
      <vt:lpstr>Why Should We Care?</vt:lpstr>
      <vt:lpstr>PowerPoint Presentation</vt:lpstr>
      <vt:lpstr>Cesarean: Maternal Risks</vt:lpstr>
      <vt:lpstr>PowerPoint Presentation</vt:lpstr>
      <vt:lpstr>Cesarean: Neonatal Risks</vt:lpstr>
      <vt:lpstr>PowerPoint Presentation</vt:lpstr>
      <vt:lpstr>Summary of Issues</vt:lpstr>
      <vt:lpstr>PowerPoint Presentation</vt:lpstr>
      <vt:lpstr>OB Quality Improvement and Safety Efforts Help to Decrease Liability</vt:lpstr>
      <vt:lpstr>PowerPoint Presentation</vt:lpstr>
      <vt:lpstr>The CMQCC Toolkit</vt:lpstr>
      <vt:lpstr>CMQCC Supporting Vaginal Birth Taskforce</vt:lpstr>
      <vt:lpstr>PowerPoint Presentation</vt:lpstr>
      <vt:lpstr>When using a toolkit, you don’t need to use every tool, you just need to pick the right ones for the job  </vt:lpstr>
      <vt:lpstr>PowerPoint Presentation</vt:lpstr>
      <vt:lpstr>PowerPoint Presentation</vt:lpstr>
      <vt:lpstr>PowerPoint Presentation</vt:lpstr>
      <vt:lpstr>Strategies to Improve Readiness  </vt:lpstr>
      <vt:lpstr>Examples of Readiness Tools included in Toolkit </vt:lpstr>
      <vt:lpstr>Sharing in decision making:  The SHARE Model</vt:lpstr>
      <vt:lpstr>PowerPoint Presentation</vt:lpstr>
      <vt:lpstr>Birth Preferences Worksheet</vt:lpstr>
      <vt:lpstr>PowerPoint Presentation</vt:lpstr>
      <vt:lpstr>What about women who request a Primary Cesarean Birth?</vt:lpstr>
      <vt:lpstr>PowerPoint Presentation</vt:lpstr>
      <vt:lpstr>Strategies to Support Intended Vaginal Birth </vt:lpstr>
      <vt:lpstr>Examples of Recognition/Prevention Tools included in Toolkit </vt:lpstr>
      <vt:lpstr>PowerPoint Presentation</vt:lpstr>
      <vt:lpstr>PowerPoint Presentation</vt:lpstr>
      <vt:lpstr>Tools and Recommendations for Early Labor Support included in the Toolkit</vt:lpstr>
      <vt:lpstr>PowerPoint Presentation</vt:lpstr>
      <vt:lpstr>PowerPoint Presentation</vt:lpstr>
      <vt:lpstr>PowerPoint Presentation</vt:lpstr>
      <vt:lpstr>Key Components of Labor Support</vt:lpstr>
      <vt:lpstr>Key Components of a Supportive Physical Environment</vt:lpstr>
      <vt:lpstr>Peanut Ball</vt:lpstr>
      <vt:lpstr>Coping with Labor Algorithm</vt:lpstr>
      <vt:lpstr>Doulas</vt:lpstr>
      <vt:lpstr>Implement Intermittent Monitoring for Low-risk Patients</vt:lpstr>
      <vt:lpstr>PowerPoint Presentation</vt:lpstr>
      <vt:lpstr>PowerPoint Presentation</vt:lpstr>
      <vt:lpstr>Strategies for the Appropriate Management of Labor Abnormalities</vt:lpstr>
      <vt:lpstr>Labor Management Tools included in the Toolkit </vt:lpstr>
      <vt:lpstr>PowerPoint Presentation</vt:lpstr>
      <vt:lpstr>PowerPoint Presentation</vt:lpstr>
      <vt:lpstr>Example of ACOG/SMFM Labor Dystocia Checklist in toolkit</vt:lpstr>
      <vt:lpstr>PowerPoint Presentation</vt:lpstr>
      <vt:lpstr>Active Labor Partogram Available in Toolkit</vt:lpstr>
      <vt:lpstr>PowerPoint Presentation</vt:lpstr>
      <vt:lpstr>Prevention and Management of Malposition</vt:lpstr>
      <vt:lpstr>PowerPoint Presentation</vt:lpstr>
      <vt:lpstr>PowerPoint Presentation</vt:lpstr>
      <vt:lpstr>PowerPoint Presentation</vt:lpstr>
      <vt:lpstr>PowerPoint Presentation</vt:lpstr>
      <vt:lpstr> Strategies for Using Data to Drive Improvement</vt:lpstr>
      <vt:lpstr>Use Strategies to Engage Women, Employers and the General Public in the Improvement Project</vt:lpstr>
      <vt:lpstr>3 Pilot Quality Improvement Projects Informed the Development of the Toolkit </vt:lpstr>
      <vt:lpstr>PowerPoint Presentation</vt:lpstr>
      <vt:lpstr>PowerPoint Presentation</vt:lpstr>
      <vt:lpstr>CMQCC Data-Driven QI: NTSV CS</vt:lpstr>
      <vt:lpstr>No Change in Baby Outcomes:  Rate of Unexpected Newborn Complications </vt:lpstr>
      <vt:lpstr>Take-home Lessons from the  Pilot Hospitals</vt:lpstr>
      <vt:lpstr>Implementation Guide</vt:lpstr>
      <vt:lpstr>Available for Download</vt:lpstr>
      <vt:lpstr>Readiness Assessment Available in the Implementation Guide and on www.cmqcc.org  </vt:lpstr>
      <vt:lpstr>READINESS: Build a provider and maternity unit culture that values, promotes, and supports intended vaginal birth and optimally engages patients and families  </vt:lpstr>
      <vt:lpstr>RECOGNITION AND PREVENTION:  Develop unit-standard approaches for admission, labor support, pain management and freedom of movement  </vt:lpstr>
      <vt:lpstr>RESPONSE:  Develop unit-standard approaches for prompt identification and treatment of abnormal labor and fetal heart patterns </vt:lpstr>
      <vt:lpstr>REPORTING AND SYSTEMS LEARNING:  Utilize local data and case reviews to present feedback and benchmarking for providers and to guide unit progress </vt:lpstr>
      <vt:lpstr>Next steps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Vasher</dc:creator>
  <cp:lastModifiedBy>Holly Smith</cp:lastModifiedBy>
  <cp:revision>350</cp:revision>
  <cp:lastPrinted>2017-05-07T21:14:11Z</cp:lastPrinted>
  <dcterms:created xsi:type="dcterms:W3CDTF">2016-04-28T23:50:09Z</dcterms:created>
  <dcterms:modified xsi:type="dcterms:W3CDTF">2017-05-09T21:20:12Z</dcterms:modified>
</cp:coreProperties>
</file>