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31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8"/>
  </p:normalViewPr>
  <p:slideViewPr>
    <p:cSldViewPr>
      <p:cViewPr varScale="1">
        <p:scale>
          <a:sx n="88" d="100"/>
          <a:sy n="88" d="100"/>
        </p:scale>
        <p:origin x="17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notesMaster" Target="notesMasters/notesMaster1.xml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9BFBDD0F-B029-4585-943B-F3B7B1ADD743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38EAC682-3DCA-43C4-AE88-15896EC82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74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366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28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72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74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98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840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044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37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444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320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0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42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79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983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98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448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623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65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563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492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471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63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523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867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324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889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06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199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131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1366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4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616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14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553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754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855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1374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187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4876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1453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3867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7126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498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6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416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0771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5179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7073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4396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6356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0138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4131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8962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5217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54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5726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328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0379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0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4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74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C682-3DCA-43C4-AE88-15896EC82F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 anchor="ctr">
            <a:normAutofit/>
          </a:bodyPr>
          <a:lstStyle>
            <a:lvl1pPr algn="ctr">
              <a:buNone/>
              <a:defRPr sz="4800">
                <a:latin typeface="Century Gothic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Perinatal Jeopardy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745E3-0091-4E1B-A0F0-EAEF3455D246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Perinatal Jeopardy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8EC64-D55C-4E9C-AA70-C54EC3AF7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20" Type="http://schemas.openxmlformats.org/officeDocument/2006/relationships/slide" Target="slide38.xml"/><Relationship Id="rId21" Type="http://schemas.openxmlformats.org/officeDocument/2006/relationships/slide" Target="slide36.xml"/><Relationship Id="rId22" Type="http://schemas.openxmlformats.org/officeDocument/2006/relationships/slide" Target="slide34.xml"/><Relationship Id="rId23" Type="http://schemas.openxmlformats.org/officeDocument/2006/relationships/slide" Target="slide52.xml"/><Relationship Id="rId24" Type="http://schemas.openxmlformats.org/officeDocument/2006/relationships/slide" Target="slide50.xml"/><Relationship Id="rId25" Type="http://schemas.openxmlformats.org/officeDocument/2006/relationships/slide" Target="slide48.xml"/><Relationship Id="rId26" Type="http://schemas.openxmlformats.org/officeDocument/2006/relationships/slide" Target="slide46.xml"/><Relationship Id="rId27" Type="http://schemas.openxmlformats.org/officeDocument/2006/relationships/slide" Target="slide44.xml"/><Relationship Id="rId28" Type="http://schemas.openxmlformats.org/officeDocument/2006/relationships/slide" Target="slide62.xml"/><Relationship Id="rId29" Type="http://schemas.openxmlformats.org/officeDocument/2006/relationships/slide" Target="slide60.xml"/><Relationship Id="rId30" Type="http://schemas.openxmlformats.org/officeDocument/2006/relationships/slide" Target="slide58.xml"/><Relationship Id="rId31" Type="http://schemas.openxmlformats.org/officeDocument/2006/relationships/slide" Target="slide56.xml"/><Relationship Id="rId32" Type="http://schemas.openxmlformats.org/officeDocument/2006/relationships/slide" Target="slide54.xml"/><Relationship Id="rId10" Type="http://schemas.openxmlformats.org/officeDocument/2006/relationships/slide" Target="slide18.xml"/><Relationship Id="rId11" Type="http://schemas.openxmlformats.org/officeDocument/2006/relationships/slide" Target="slide20.xml"/><Relationship Id="rId12" Type="http://schemas.openxmlformats.org/officeDocument/2006/relationships/slide" Target="slide22.xml"/><Relationship Id="rId13" Type="http://schemas.openxmlformats.org/officeDocument/2006/relationships/slide" Target="slide24.xml"/><Relationship Id="rId14" Type="http://schemas.openxmlformats.org/officeDocument/2006/relationships/slide" Target="slide26.xml"/><Relationship Id="rId15" Type="http://schemas.openxmlformats.org/officeDocument/2006/relationships/slide" Target="slide28.xml"/><Relationship Id="rId16" Type="http://schemas.openxmlformats.org/officeDocument/2006/relationships/slide" Target="slide30.xml"/><Relationship Id="rId17" Type="http://schemas.openxmlformats.org/officeDocument/2006/relationships/slide" Target="slide32.xml"/><Relationship Id="rId18" Type="http://schemas.openxmlformats.org/officeDocument/2006/relationships/slide" Target="slide42.xml"/><Relationship Id="rId19" Type="http://schemas.openxmlformats.org/officeDocument/2006/relationships/slide" Target="slide40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4.xml"/><Relationship Id="rId4" Type="http://schemas.openxmlformats.org/officeDocument/2006/relationships/slide" Target="slide6.xml"/><Relationship Id="rId5" Type="http://schemas.openxmlformats.org/officeDocument/2006/relationships/slide" Target="slide8.xml"/><Relationship Id="rId6" Type="http://schemas.openxmlformats.org/officeDocument/2006/relationships/slide" Target="slide10.xml"/><Relationship Id="rId7" Type="http://schemas.openxmlformats.org/officeDocument/2006/relationships/slide" Target="slide12.xml"/><Relationship Id="rId8" Type="http://schemas.openxmlformats.org/officeDocument/2006/relationships/slide" Target="slide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Relationship Id="rId3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Relationship Id="rId3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200" dirty="0" smtClean="0"/>
              <a:t>Instructions for use:</a:t>
            </a:r>
          </a:p>
          <a:p>
            <a:pPr algn="l"/>
            <a:r>
              <a:rPr lang="en-US" sz="3200" dirty="0" smtClean="0"/>
              <a:t>In order to play game, it must be in slide show mode.</a:t>
            </a:r>
          </a:p>
          <a:p>
            <a:pPr algn="l"/>
            <a:r>
              <a:rPr lang="en-US" sz="3200" dirty="0" smtClean="0"/>
              <a:t>Press on selected category and value</a:t>
            </a:r>
          </a:p>
          <a:p>
            <a:pPr algn="l"/>
            <a:r>
              <a:rPr lang="en-US" sz="3200" dirty="0" smtClean="0"/>
              <a:t>Read question</a:t>
            </a:r>
          </a:p>
          <a:p>
            <a:pPr algn="l"/>
            <a:r>
              <a:rPr lang="en-US" sz="3200" dirty="0" smtClean="0"/>
              <a:t>“click” to advance the slide or “arrow”</a:t>
            </a:r>
          </a:p>
          <a:p>
            <a:pPr algn="l"/>
            <a:r>
              <a:rPr lang="en-US" sz="3200" dirty="0" smtClean="0"/>
              <a:t>Once on answer slide and question is answered, click on baby’s diaper to return to game board</a:t>
            </a:r>
          </a:p>
        </p:txBody>
      </p:sp>
    </p:spTree>
    <p:extLst>
      <p:ext uri="{BB962C8B-B14F-4D97-AF65-F5344CB8AC3E}">
        <p14:creationId xmlns:p14="http://schemas.microsoft.com/office/powerpoint/2010/main" val="174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 Labetalol, IV </a:t>
            </a:r>
            <a:r>
              <a:rPr lang="en-US" dirty="0" err="1" smtClean="0"/>
              <a:t>Apresoline</a:t>
            </a:r>
            <a:r>
              <a:rPr lang="en-US" dirty="0" smtClean="0"/>
              <a:t>, PO Nifedipine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three first line antihypertensive medications for severe range blood pressure?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68963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/>
              <a:t>The goal for timing of administration of antihypertensive medication is within this number of minutes after verified severe blood pressure.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60 minutes?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68963"/>
          </a:xfrm>
        </p:spPr>
        <p:txBody>
          <a:bodyPr/>
          <a:lstStyle/>
          <a:p>
            <a:r>
              <a:rPr lang="en-US" dirty="0" smtClean="0"/>
              <a:t>Blurry vision is a result of swelling here.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brain or cerebrum?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89037"/>
            <a:ext cx="8229600" cy="5668963"/>
          </a:xfrm>
        </p:spPr>
        <p:txBody>
          <a:bodyPr/>
          <a:lstStyle/>
          <a:p>
            <a:r>
              <a:rPr lang="en-US" dirty="0" smtClean="0"/>
              <a:t>RUQ or </a:t>
            </a:r>
            <a:r>
              <a:rPr lang="en-US" dirty="0" err="1" smtClean="0"/>
              <a:t>epigastric</a:t>
            </a:r>
            <a:r>
              <a:rPr lang="en-US" dirty="0" smtClean="0"/>
              <a:t> pain in preeclampsia originates in this organ.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liver?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668963"/>
          </a:xfrm>
        </p:spPr>
        <p:txBody>
          <a:bodyPr/>
          <a:lstStyle/>
          <a:p>
            <a:pPr algn="l"/>
            <a:r>
              <a:rPr lang="en-US" dirty="0" smtClean="0"/>
              <a:t>Weight loss, exercise, healthy diet, breastfeeding.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ways to decrease future risk of cardiovascular disease after a diagnosis of hypertension in pregnancy?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ulie\AppData\Local\Microsoft\Windows\Temporary Internet Files\Content.IE5\5C95F170\MPj04230130000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</p:spPr>
      </p:pic>
      <p:pic>
        <p:nvPicPr>
          <p:cNvPr id="8" name="Picture 3" descr="C:\Users\Julie\AppData\Local\Microsoft\Windows\Temporary Internet Files\Content.IE5\5C95F170\MPj04230130000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2133600"/>
            <a:ext cx="1219200" cy="1219200"/>
          </a:xfrm>
          <a:prstGeom prst="rect">
            <a:avLst/>
          </a:prstGeom>
          <a:noFill/>
        </p:spPr>
      </p:pic>
      <p:pic>
        <p:nvPicPr>
          <p:cNvPr id="9" name="Picture 3" descr="C:\Users\Julie\AppData\Local\Microsoft\Windows\Temporary Internet Files\Content.IE5\5C95F170\MPj04230130000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3352800"/>
            <a:ext cx="1219200" cy="1219200"/>
          </a:xfrm>
          <a:prstGeom prst="rect">
            <a:avLst/>
          </a:prstGeom>
          <a:noFill/>
        </p:spPr>
      </p:pic>
      <p:pic>
        <p:nvPicPr>
          <p:cNvPr id="10" name="Picture 3" descr="C:\Users\Julie\AppData\Local\Microsoft\Windows\Temporary Internet Files\Content.IE5\5C95F170\MPj04230130000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4572000"/>
            <a:ext cx="1219200" cy="1219200"/>
          </a:xfrm>
          <a:prstGeom prst="rect">
            <a:avLst/>
          </a:prstGeom>
          <a:noFill/>
        </p:spPr>
      </p:pic>
      <p:pic>
        <p:nvPicPr>
          <p:cNvPr id="11" name="Picture 3" descr="C:\Users\Julie\AppData\Local\Microsoft\Windows\Temporary Internet Files\Content.IE5\5C95F170\MPj04230130000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5638800"/>
            <a:ext cx="1219200" cy="1219200"/>
          </a:xfrm>
          <a:prstGeom prst="rect">
            <a:avLst/>
          </a:prstGeom>
          <a:noFill/>
        </p:spPr>
      </p:pic>
      <p:pic>
        <p:nvPicPr>
          <p:cNvPr id="12" name="Picture 3" descr="C:\Users\Julie\AppData\Local\Microsoft\Windows\Temporary Internet Files\Content.IE5\5C95F170\MPj04230130000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990600"/>
            <a:ext cx="1219200" cy="1219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773115" y="1579905"/>
            <a:ext cx="647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</a:b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Hypertension in Pregnancy</a:t>
            </a:r>
            <a:endParaRPr lang="en-US" sz="7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684587"/>
            <a:ext cx="7772400" cy="1470025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1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en-US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eestyle Script" pitchFamily="66" charset="0"/>
              </a:rPr>
              <a:t>JEOPARDY</a:t>
            </a:r>
            <a:r>
              <a:rPr lang="en-US" sz="1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</a:br>
            <a:endParaRPr lang="en-US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73797"/>
            <a:ext cx="8229600" cy="5668963"/>
          </a:xfrm>
        </p:spPr>
        <p:txBody>
          <a:bodyPr/>
          <a:lstStyle/>
          <a:p>
            <a:pPr algn="l"/>
            <a:r>
              <a:rPr lang="en-US" dirty="0" smtClean="0"/>
              <a:t>This syndrome is caused from damage to blood vessels, renal circulation, and pulmonary vasculature.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capillary leak syndrome?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protein is </a:t>
            </a:r>
            <a:r>
              <a:rPr lang="en-US" smtClean="0"/>
              <a:t>the </a:t>
            </a:r>
            <a:r>
              <a:rPr lang="en-US" smtClean="0"/>
              <a:t>principal </a:t>
            </a:r>
            <a:r>
              <a:rPr lang="en-US" dirty="0" smtClean="0"/>
              <a:t>component of clotting.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fibrinogen?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58557"/>
            <a:ext cx="8229600" cy="5668963"/>
          </a:xfrm>
        </p:spPr>
        <p:txBody>
          <a:bodyPr/>
          <a:lstStyle/>
          <a:p>
            <a:r>
              <a:rPr lang="en-US" dirty="0" smtClean="0"/>
              <a:t>Q 10 min x 1 hour</a:t>
            </a:r>
          </a:p>
          <a:p>
            <a:r>
              <a:rPr lang="en-US" dirty="0" smtClean="0"/>
              <a:t>Q 15 min x 1 hour</a:t>
            </a:r>
          </a:p>
          <a:p>
            <a:r>
              <a:rPr lang="en-US" dirty="0" smtClean="0"/>
              <a:t>Q 30 min x 1 hour</a:t>
            </a:r>
          </a:p>
          <a:p>
            <a:r>
              <a:rPr lang="en-US" dirty="0" smtClean="0"/>
              <a:t>Q 1 hour x 4 hours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vital signs after BP thresholds are achieved? 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42565"/>
            <a:ext cx="8229600" cy="5668963"/>
          </a:xfrm>
        </p:spPr>
        <p:txBody>
          <a:bodyPr/>
          <a:lstStyle/>
          <a:p>
            <a:r>
              <a:rPr lang="en-US" dirty="0" smtClean="0"/>
              <a:t>Loss of patellar reflexes, slurred speech and muscular paralysis.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magnesium sulfate toxicity?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73045"/>
            <a:ext cx="8229600" cy="5668963"/>
          </a:xfrm>
        </p:spPr>
        <p:txBody>
          <a:bodyPr/>
          <a:lstStyle/>
          <a:p>
            <a:pPr algn="l"/>
            <a:r>
              <a:rPr lang="en-US" dirty="0" smtClean="0"/>
              <a:t>These are an important assessment while on magnesium sulfate, yet not diagnostic for preeclampsia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deep tendon reflexes?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12192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</a:t>
            </a:r>
          </a:p>
          <a:p>
            <a:pPr algn="ctr"/>
            <a:r>
              <a:rPr lang="en-US" dirty="0" smtClean="0"/>
              <a:t>Mania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1752600"/>
            <a:ext cx="1219200" cy="762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 action="ppaction://hlinksldjump"/>
              </a:rPr>
              <a:t>10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2400" y="2667000"/>
            <a:ext cx="1219200" cy="762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 action="ppaction://hlinksldjump"/>
              </a:rPr>
              <a:t>20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3581400"/>
            <a:ext cx="1219200" cy="762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 action="ppaction://hlinksldjump"/>
              </a:rPr>
              <a:t>30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4495800"/>
            <a:ext cx="1219200" cy="762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6" action="ppaction://hlinksldjump"/>
              </a:rPr>
              <a:t>40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5410200"/>
            <a:ext cx="1219200" cy="762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7" action="ppaction://hlinksldjump"/>
              </a:rPr>
              <a:t>50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00200" y="228600"/>
            <a:ext cx="12192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What’s going on in there?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600200" y="1752600"/>
            <a:ext cx="1219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8" action="ppaction://hlinksldjump"/>
              </a:rPr>
              <a:t>10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2667000"/>
            <a:ext cx="1219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9" action="ppaction://hlinksldjump"/>
              </a:rPr>
              <a:t>20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0200" y="3581400"/>
            <a:ext cx="1219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0" action="ppaction://hlinksldjump"/>
              </a:rPr>
              <a:t>30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00200" y="4495800"/>
            <a:ext cx="1219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1" action="ppaction://hlinksldjump"/>
              </a:rPr>
              <a:t>40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00200" y="5410200"/>
            <a:ext cx="1219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2" action="ppaction://hlinksldjump"/>
              </a:rPr>
              <a:t>50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48000" y="1752600"/>
            <a:ext cx="12192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3" action="ppaction://hlinksldjump"/>
              </a:rPr>
              <a:t>10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8000" y="2667000"/>
            <a:ext cx="12192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4" action="ppaction://hlinksldjump"/>
              </a:rPr>
              <a:t>20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48000" y="3581400"/>
            <a:ext cx="12192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5" action="ppaction://hlinksldjump"/>
              </a:rPr>
              <a:t>30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48000" y="4495800"/>
            <a:ext cx="12192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6" action="ppaction://hlinksldjump"/>
              </a:rPr>
              <a:t>40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48000" y="5410200"/>
            <a:ext cx="12192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7" action="ppaction://hlinksldjump"/>
              </a:rPr>
              <a:t>50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48000" y="228600"/>
            <a:ext cx="12192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spy…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876800" y="5410200"/>
            <a:ext cx="1219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8" action="ppaction://hlinksldjump"/>
              </a:rPr>
              <a:t>50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76800" y="4495800"/>
            <a:ext cx="1219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9" action="ppaction://hlinksldjump"/>
              </a:rPr>
              <a:t>40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76800" y="3581400"/>
            <a:ext cx="1219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0" action="ppaction://hlinksldjump"/>
              </a:rPr>
              <a:t>30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76800" y="2667000"/>
            <a:ext cx="1219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1" action="ppaction://hlinksldjump"/>
              </a:rPr>
              <a:t>20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76800" y="1752600"/>
            <a:ext cx="1219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2" action="ppaction://hlinksldjump"/>
              </a:rPr>
              <a:t>10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6800" y="228600"/>
            <a:ext cx="12192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Say what?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324600" y="5410200"/>
            <a:ext cx="1219200" cy="762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3" action="ppaction://hlinksldjump"/>
              </a:rPr>
              <a:t>50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24600" y="4495800"/>
            <a:ext cx="1219200" cy="762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4" action="ppaction://hlinksldjump"/>
              </a:rPr>
              <a:t>40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24600" y="3581400"/>
            <a:ext cx="1219200" cy="762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5" action="ppaction://hlinksldjump"/>
              </a:rPr>
              <a:t>30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24600" y="2667000"/>
            <a:ext cx="1219200" cy="762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6" action="ppaction://hlinksldjump"/>
              </a:rPr>
              <a:t>20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24600" y="1752600"/>
            <a:ext cx="1219200" cy="762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7" action="ppaction://hlinksldjump"/>
              </a:rPr>
              <a:t>10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24600" y="228600"/>
            <a:ext cx="12192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Pre-E Potpourri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772400" y="5410200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8" action="ppaction://hlinksldjump"/>
              </a:rPr>
              <a:t>50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72400" y="4495800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9" action="ppaction://hlinksldjump"/>
              </a:rPr>
              <a:t>40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772400" y="3581400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0" action="ppaction://hlinksldjump"/>
              </a:rPr>
              <a:t>30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772400" y="2667000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1" action="ppaction://hlinksldjump"/>
              </a:rPr>
              <a:t>20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772400" y="1752600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2" action="ppaction://hlinksldjump"/>
              </a:rPr>
              <a:t>10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772400" y="228600"/>
            <a:ext cx="12192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Labile Laboratory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668963"/>
          </a:xfrm>
        </p:spPr>
        <p:txBody>
          <a:bodyPr/>
          <a:lstStyle/>
          <a:p>
            <a:pPr algn="l"/>
            <a:r>
              <a:rPr lang="en-US" dirty="0" smtClean="0"/>
              <a:t>Blood pressure cuff measurement is at the upper end of appropriate cuff size, you should..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use the larger circumference cuff?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58557"/>
            <a:ext cx="8229600" cy="5668963"/>
          </a:xfrm>
        </p:spPr>
        <p:txBody>
          <a:bodyPr/>
          <a:lstStyle/>
          <a:p>
            <a:pPr algn="l"/>
            <a:r>
              <a:rPr lang="en-US" dirty="0" smtClean="0"/>
              <a:t>Auscultation of all lung fields every two hours while on mag sulfate is to detect this complication of preeclampsia.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pulmonary edema?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668963"/>
          </a:xfrm>
        </p:spPr>
        <p:txBody>
          <a:bodyPr/>
          <a:lstStyle/>
          <a:p>
            <a:pPr algn="l"/>
            <a:r>
              <a:rPr lang="en-US" dirty="0" smtClean="0"/>
              <a:t>A magnesium sulfate infusion requires this at the beginning of every shift, patient handover and at </a:t>
            </a:r>
            <a:r>
              <a:rPr lang="en-US" dirty="0" err="1" smtClean="0"/>
              <a:t>inidiation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independent RN double check?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668963"/>
          </a:xfrm>
        </p:spPr>
        <p:txBody>
          <a:bodyPr/>
          <a:lstStyle/>
          <a:p>
            <a:pPr algn="l"/>
            <a:r>
              <a:rPr lang="en-US" dirty="0"/>
              <a:t>Number of minutes recommended to wait between identification and confirmation of elevated blood pressure.</a:t>
            </a:r>
          </a:p>
          <a:p>
            <a:pPr algn="l"/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15 minutes?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668963"/>
          </a:xfrm>
        </p:spPr>
        <p:txBody>
          <a:bodyPr/>
          <a:lstStyle/>
          <a:p>
            <a:r>
              <a:rPr lang="en-US" dirty="0" smtClean="0"/>
              <a:t>What medication can be given to women with a history of preeclampsia with severe features in the first trimester to decrease the risk in the current pregnancy?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Aspirin (60-80mg)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68963"/>
          </a:xfrm>
        </p:spPr>
        <p:txBody>
          <a:bodyPr/>
          <a:lstStyle/>
          <a:p>
            <a:r>
              <a:rPr lang="en-US" dirty="0" smtClean="0"/>
              <a:t>Reflex tachycardia is a side effect of this medication.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668963"/>
          </a:xfrm>
        </p:spPr>
        <p:txBody>
          <a:bodyPr/>
          <a:lstStyle/>
          <a:p>
            <a:pPr algn="l"/>
            <a:r>
              <a:rPr lang="en-US" dirty="0" smtClean="0"/>
              <a:t>This should be completed and turned in for review when your patient has new onset severe hypertension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preeclampsia debriefing sheet?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668963"/>
          </a:xfrm>
        </p:spPr>
        <p:txBody>
          <a:bodyPr/>
          <a:lstStyle/>
          <a:p>
            <a:r>
              <a:rPr lang="en-US" dirty="0" smtClean="0"/>
              <a:t>The systolic blood pressure measurement obtained that is severe.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≥ 160 mmHg?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68963"/>
          </a:xfrm>
        </p:spPr>
        <p:txBody>
          <a:bodyPr/>
          <a:lstStyle/>
          <a:p>
            <a:r>
              <a:rPr lang="en-US" dirty="0" smtClean="0"/>
              <a:t>Preeclampsia effects this percentage of women in the US and Canada?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5-8%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668963"/>
          </a:xfrm>
        </p:spPr>
        <p:txBody>
          <a:bodyPr/>
          <a:lstStyle/>
          <a:p>
            <a:r>
              <a:rPr lang="en-US" dirty="0" smtClean="0"/>
              <a:t>The difference between preeclampsia and gestational hypertension. 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presence of proteinuria?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89037"/>
            <a:ext cx="8229600" cy="5668963"/>
          </a:xfrm>
        </p:spPr>
        <p:txBody>
          <a:bodyPr/>
          <a:lstStyle/>
          <a:p>
            <a:pPr algn="l"/>
            <a:r>
              <a:rPr lang="en-US" dirty="0" smtClean="0"/>
              <a:t>This infusion should be continued (not turned off and restarted in the PACU) and monitored through cesarean section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Magnesium Sulfate?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Apresoline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89037"/>
            <a:ext cx="8229600" cy="5668963"/>
          </a:xfrm>
        </p:spPr>
        <p:txBody>
          <a:bodyPr/>
          <a:lstStyle/>
          <a:p>
            <a:r>
              <a:rPr lang="en-US" dirty="0" smtClean="0"/>
              <a:t>Recommended follow up care for women diagnosed with </a:t>
            </a:r>
            <a:r>
              <a:rPr lang="en-US" dirty="0" err="1" smtClean="0"/>
              <a:t>gest.htn</a:t>
            </a:r>
            <a:r>
              <a:rPr lang="en-US" dirty="0" smtClean="0"/>
              <a:t>, preeclampsia or superimposed preeclampsia.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 72 hours and again 7-10 days postpartum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89037"/>
            <a:ext cx="8229600" cy="5668963"/>
          </a:xfrm>
        </p:spPr>
        <p:txBody>
          <a:bodyPr/>
          <a:lstStyle/>
          <a:p>
            <a:r>
              <a:rPr lang="en-US" dirty="0" smtClean="0"/>
              <a:t>A woman has a two fold risk for this over the next 5 – 15 years after preeclampsia.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heart disease and/or hypertension?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68963"/>
          </a:xfrm>
        </p:spPr>
        <p:txBody>
          <a:bodyPr/>
          <a:lstStyle/>
          <a:p>
            <a:r>
              <a:rPr lang="en-US" dirty="0" smtClean="0"/>
              <a:t>A 24 hour urine begins with this. (besides a physician order)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void?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73045"/>
            <a:ext cx="8229600" cy="5668963"/>
          </a:xfrm>
        </p:spPr>
        <p:txBody>
          <a:bodyPr/>
          <a:lstStyle/>
          <a:p>
            <a:r>
              <a:rPr lang="en-US" dirty="0" smtClean="0"/>
              <a:t>One would expect a hematocrit to be elevated in preeclampsia because of this process.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endothelial damage – leaky blood vessels?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668963"/>
          </a:xfrm>
        </p:spPr>
        <p:txBody>
          <a:bodyPr/>
          <a:lstStyle/>
          <a:p>
            <a:r>
              <a:rPr lang="en-US" dirty="0" smtClean="0"/>
              <a:t>Presence of these types of cells on a blood smear would indicate hemolysis.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Burr cells and </a:t>
            </a:r>
            <a:r>
              <a:rPr lang="en-US" dirty="0" err="1" smtClean="0"/>
              <a:t>schistocytes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68963"/>
          </a:xfrm>
        </p:spPr>
        <p:txBody>
          <a:bodyPr/>
          <a:lstStyle/>
          <a:p>
            <a:r>
              <a:rPr lang="en-US" dirty="0" smtClean="0"/>
              <a:t>IV antihypertensive medications administered over two minutes.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03525"/>
            <a:ext cx="8229600" cy="5668963"/>
          </a:xfrm>
        </p:spPr>
        <p:txBody>
          <a:bodyPr/>
          <a:lstStyle/>
          <a:p>
            <a:r>
              <a:rPr lang="en-US" dirty="0" smtClean="0"/>
              <a:t>The amount of protein present in a 24 hour urine to be considered diagnostic for preeclampsia 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300 </a:t>
            </a:r>
            <a:r>
              <a:rPr lang="en-US" dirty="0" err="1" smtClean="0"/>
              <a:t>gms</a:t>
            </a:r>
            <a:r>
              <a:rPr lang="en-US" dirty="0" smtClean="0"/>
              <a:t>?</a:t>
            </a:r>
          </a:p>
          <a:p>
            <a:r>
              <a:rPr lang="en-US" dirty="0" smtClean="0"/>
              <a:t>(Remember no distinction between amount of proteinuria with severity of disease)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Serum creatinine concentrations greater than 1.2 mg/dl </a:t>
            </a:r>
            <a:r>
              <a:rPr lang="en-US" sz="3200" dirty="0" smtClean="0"/>
              <a:t>(or doubling of serum </a:t>
            </a:r>
            <a:r>
              <a:rPr lang="en-US" sz="3200" dirty="0" err="1" smtClean="0"/>
              <a:t>Crt</a:t>
            </a:r>
            <a:r>
              <a:rPr lang="en-US" sz="3200" dirty="0" smtClean="0"/>
              <a:t>. Concentration in absence of other renal disease)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absence of proteinuria, what lab tests indicates a worsening renal function </a:t>
            </a:r>
            <a:r>
              <a:rPr lang="en-US" sz="3600" dirty="0" smtClean="0"/>
              <a:t>(and is considered diagnostic for Pre-e with severe features)</a:t>
            </a:r>
            <a:endParaRPr lang="en-US" sz="3600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err="1" smtClean="0"/>
              <a:t>Apresoline</a:t>
            </a:r>
            <a:r>
              <a:rPr lang="en-US" dirty="0" smtClean="0"/>
              <a:t> and Labetalol?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68963"/>
          </a:xfrm>
        </p:spPr>
        <p:txBody>
          <a:bodyPr/>
          <a:lstStyle/>
          <a:p>
            <a:r>
              <a:rPr lang="en-US" dirty="0" smtClean="0"/>
              <a:t>Second bolus dose of IV magnesium sulfate administered for refractory eclampsia.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72200" y="1"/>
            <a:ext cx="2971800" cy="25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2 grams?</a:t>
            </a:r>
            <a:endParaRPr lang="en-US" dirty="0"/>
          </a:p>
        </p:txBody>
      </p:sp>
      <p:pic>
        <p:nvPicPr>
          <p:cNvPr id="3" name="Picture 2" descr="babysteps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5410200"/>
            <a:ext cx="838200" cy="12573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851</Words>
  <Application>Microsoft Macintosh PowerPoint</Application>
  <PresentationFormat>On-screen Show (4:3)</PresentationFormat>
  <Paragraphs>171</Paragraphs>
  <Slides>63</Slides>
  <Notes>62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Arial</vt:lpstr>
      <vt:lpstr>Calibri</vt:lpstr>
      <vt:lpstr>Century Gothic</vt:lpstr>
      <vt:lpstr>Freestyle Script</vt:lpstr>
      <vt:lpstr>Office Theme</vt:lpstr>
      <vt:lpstr>PowerPoint Presentation</vt:lpstr>
      <vt:lpstr> JEOPARDY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</dc:creator>
  <cp:lastModifiedBy>Kathryn Andrews</cp:lastModifiedBy>
  <cp:revision>37</cp:revision>
  <cp:lastPrinted>2013-07-21T22:16:03Z</cp:lastPrinted>
  <dcterms:created xsi:type="dcterms:W3CDTF">2010-04-03T17:06:18Z</dcterms:created>
  <dcterms:modified xsi:type="dcterms:W3CDTF">2018-03-06T16:32:29Z</dcterms:modified>
</cp:coreProperties>
</file>