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7" r:id="rId1"/>
  </p:sldMasterIdLst>
  <p:notesMasterIdLst>
    <p:notesMasterId r:id="rId29"/>
  </p:notesMasterIdLst>
  <p:handoutMasterIdLst>
    <p:handoutMasterId r:id="rId30"/>
  </p:handoutMasterIdLst>
  <p:sldIdLst>
    <p:sldId id="1166" r:id="rId2"/>
    <p:sldId id="1168" r:id="rId3"/>
    <p:sldId id="1169" r:id="rId4"/>
    <p:sldId id="1118" r:id="rId5"/>
    <p:sldId id="1144" r:id="rId6"/>
    <p:sldId id="1126" r:id="rId7"/>
    <p:sldId id="1164" r:id="rId8"/>
    <p:sldId id="1128" r:id="rId9"/>
    <p:sldId id="1160" r:id="rId10"/>
    <p:sldId id="1134" r:id="rId11"/>
    <p:sldId id="270" r:id="rId12"/>
    <p:sldId id="1158" r:id="rId13"/>
    <p:sldId id="1149" r:id="rId14"/>
    <p:sldId id="1130" r:id="rId15"/>
    <p:sldId id="1165" r:id="rId16"/>
    <p:sldId id="1161" r:id="rId17"/>
    <p:sldId id="274" r:id="rId18"/>
    <p:sldId id="1163" r:id="rId19"/>
    <p:sldId id="1157" r:id="rId20"/>
    <p:sldId id="1150" r:id="rId21"/>
    <p:sldId id="1140" r:id="rId22"/>
    <p:sldId id="1116" r:id="rId23"/>
    <p:sldId id="1141" r:id="rId24"/>
    <p:sldId id="1162" r:id="rId25"/>
    <p:sldId id="1142" r:id="rId26"/>
    <p:sldId id="1132" r:id="rId27"/>
    <p:sldId id="279" r:id="rId28"/>
  </p:sldIdLst>
  <p:sldSz cx="12192000" cy="6858000"/>
  <p:notesSz cx="7077075" cy="9363075"/>
  <p:custDataLst>
    <p:tags r:id="rId31"/>
  </p:custDataLst>
  <p:defaultTextStyle>
    <a:defPPr>
      <a:defRPr lang="en-US"/>
    </a:defPPr>
    <a:lvl1pPr algn="ctr"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02F713-D0BE-20CC-1EFD-13A1B0E54E7C}" name="Lindsay du Plessis" initials="Ld" userId="S::ldupless@stanford.edu::457b3f70-f031-437c-890a-29761985bcda" providerId="AD"/>
  <p188:author id="{7F515B74-A349-88F4-887A-B521ACD21359}" name="Deirdre Lyell" initials="DL" userId="661715885af24586"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net Trial" initials="JT" lastIdx="1" clrIdx="0">
    <p:extLst>
      <p:ext uri="{19B8F6BF-5375-455C-9EA6-DF929625EA0E}">
        <p15:presenceInfo xmlns:p15="http://schemas.microsoft.com/office/powerpoint/2012/main" userId="635924d02a71143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5D5B"/>
    <a:srgbClr val="FDF7F8"/>
    <a:srgbClr val="F8EDEB"/>
    <a:srgbClr val="FDC2B6"/>
    <a:srgbClr val="FFAA9B"/>
    <a:srgbClr val="FE876E"/>
    <a:srgbClr val="EC6A1F"/>
    <a:srgbClr val="8033BE"/>
    <a:srgbClr val="A144EB"/>
    <a:srgbClr val="EA6A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11"/>
    <p:restoredTop sz="94457"/>
  </p:normalViewPr>
  <p:slideViewPr>
    <p:cSldViewPr snapToGrid="0">
      <p:cViewPr varScale="1">
        <p:scale>
          <a:sx n="129" d="100"/>
          <a:sy n="129" d="100"/>
        </p:scale>
        <p:origin x="232" y="512"/>
      </p:cViewPr>
      <p:guideLst>
        <p:guide orient="horz" pos="2160"/>
        <p:guide pos="3840"/>
      </p:guideLst>
    </p:cSldViewPr>
  </p:slideViewPr>
  <p:notesTextViewPr>
    <p:cViewPr>
      <p:scale>
        <a:sx n="1" d="1"/>
        <a:sy n="1" d="1"/>
      </p:scale>
      <p:origin x="0" y="0"/>
    </p:cViewPr>
  </p:notesTextViewPr>
  <p:sorterViewPr>
    <p:cViewPr>
      <p:scale>
        <a:sx n="164" d="100"/>
        <a:sy n="164"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6.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3074" name="Rectangle 2"/>
          <p:cNvSpPr>
            <a:spLocks noGrp="1" noChangeArrowheads="1"/>
          </p:cNvSpPr>
          <p:nvPr>
            <p:ph type="hdr" sz="quarter"/>
          </p:nvPr>
        </p:nvSpPr>
        <p:spPr bwMode="auto">
          <a:xfrm>
            <a:off x="1" y="1"/>
            <a:ext cx="3067216" cy="468579"/>
          </a:xfrm>
          <a:prstGeom prst="rect">
            <a:avLst/>
          </a:prstGeom>
          <a:noFill/>
          <a:ln w="9525">
            <a:noFill/>
            <a:miter lim="800000"/>
            <a:headEnd/>
            <a:tailEnd/>
          </a:ln>
          <a:effectLst/>
        </p:spPr>
        <p:txBody>
          <a:bodyPr vert="horz" wrap="square" lIns="93932" tIns="46966" rIns="93932" bIns="46966" numCol="1" anchor="t" anchorCtr="0" compatLnSpc="1">
            <a:prstTxWarp prst="textNoShape">
              <a:avLst/>
            </a:prstTxWarp>
          </a:bodyPr>
          <a:lstStyle>
            <a:lvl1pPr algn="l" defTabSz="939411" eaLnBrk="1" hangingPunct="1">
              <a:defRPr sz="1200">
                <a:latin typeface="Arial" pitchFamily="4" charset="0"/>
                <a:ea typeface="+mn-ea"/>
                <a:cs typeface="+mn-cs"/>
              </a:defRPr>
            </a:lvl1pPr>
          </a:lstStyle>
          <a:p>
            <a:pPr>
              <a:defRPr/>
            </a:pPr>
            <a:endParaRPr lang="en-US" dirty="0"/>
          </a:p>
        </p:txBody>
      </p:sp>
      <p:sp>
        <p:nvSpPr>
          <p:cNvPr id="643075" name="Rectangle 3"/>
          <p:cNvSpPr>
            <a:spLocks noGrp="1" noChangeArrowheads="1"/>
          </p:cNvSpPr>
          <p:nvPr>
            <p:ph type="dt" sz="quarter" idx="1"/>
          </p:nvPr>
        </p:nvSpPr>
        <p:spPr bwMode="auto">
          <a:xfrm>
            <a:off x="4008651" y="1"/>
            <a:ext cx="3067216" cy="468579"/>
          </a:xfrm>
          <a:prstGeom prst="rect">
            <a:avLst/>
          </a:prstGeom>
          <a:noFill/>
          <a:ln w="9525">
            <a:noFill/>
            <a:miter lim="800000"/>
            <a:headEnd/>
            <a:tailEnd/>
          </a:ln>
          <a:effectLst/>
        </p:spPr>
        <p:txBody>
          <a:bodyPr vert="horz" wrap="square" lIns="93932" tIns="46966" rIns="93932" bIns="46966" numCol="1" anchor="t" anchorCtr="0" compatLnSpc="1">
            <a:prstTxWarp prst="textNoShape">
              <a:avLst/>
            </a:prstTxWarp>
          </a:bodyPr>
          <a:lstStyle>
            <a:lvl1pPr algn="r" defTabSz="939411" eaLnBrk="1" hangingPunct="1">
              <a:defRPr sz="1200">
                <a:latin typeface="Arial" pitchFamily="4" charset="0"/>
                <a:ea typeface="+mn-ea"/>
                <a:cs typeface="+mn-cs"/>
              </a:defRPr>
            </a:lvl1pPr>
          </a:lstStyle>
          <a:p>
            <a:pPr>
              <a:defRPr/>
            </a:pPr>
            <a:endParaRPr lang="en-US" dirty="0"/>
          </a:p>
        </p:txBody>
      </p:sp>
      <p:sp>
        <p:nvSpPr>
          <p:cNvPr id="643076" name="Rectangle 4"/>
          <p:cNvSpPr>
            <a:spLocks noGrp="1" noChangeArrowheads="1"/>
          </p:cNvSpPr>
          <p:nvPr>
            <p:ph type="ftr" sz="quarter" idx="2"/>
          </p:nvPr>
        </p:nvSpPr>
        <p:spPr bwMode="auto">
          <a:xfrm>
            <a:off x="1" y="8892377"/>
            <a:ext cx="3067216" cy="468579"/>
          </a:xfrm>
          <a:prstGeom prst="rect">
            <a:avLst/>
          </a:prstGeom>
          <a:noFill/>
          <a:ln w="9525">
            <a:noFill/>
            <a:miter lim="800000"/>
            <a:headEnd/>
            <a:tailEnd/>
          </a:ln>
          <a:effectLst/>
        </p:spPr>
        <p:txBody>
          <a:bodyPr vert="horz" wrap="square" lIns="93932" tIns="46966" rIns="93932" bIns="46966" numCol="1" anchor="b" anchorCtr="0" compatLnSpc="1">
            <a:prstTxWarp prst="textNoShape">
              <a:avLst/>
            </a:prstTxWarp>
          </a:bodyPr>
          <a:lstStyle>
            <a:lvl1pPr algn="l" defTabSz="939411" eaLnBrk="1" hangingPunct="1">
              <a:defRPr sz="1200">
                <a:latin typeface="Arial" pitchFamily="4" charset="0"/>
                <a:ea typeface="+mn-ea"/>
                <a:cs typeface="+mn-cs"/>
              </a:defRPr>
            </a:lvl1pPr>
          </a:lstStyle>
          <a:p>
            <a:pPr>
              <a:defRPr/>
            </a:pPr>
            <a:endParaRPr lang="en-US" dirty="0"/>
          </a:p>
        </p:txBody>
      </p:sp>
      <p:sp>
        <p:nvSpPr>
          <p:cNvPr id="643077" name="Rectangle 5"/>
          <p:cNvSpPr>
            <a:spLocks noGrp="1" noChangeArrowheads="1"/>
          </p:cNvSpPr>
          <p:nvPr>
            <p:ph type="sldNum" sz="quarter" idx="3"/>
          </p:nvPr>
        </p:nvSpPr>
        <p:spPr bwMode="auto">
          <a:xfrm>
            <a:off x="4008651" y="8892377"/>
            <a:ext cx="3067216" cy="468579"/>
          </a:xfrm>
          <a:prstGeom prst="rect">
            <a:avLst/>
          </a:prstGeom>
          <a:noFill/>
          <a:ln w="9525">
            <a:noFill/>
            <a:miter lim="800000"/>
            <a:headEnd/>
            <a:tailEnd/>
          </a:ln>
          <a:effectLst/>
        </p:spPr>
        <p:txBody>
          <a:bodyPr vert="horz" wrap="square" lIns="93932" tIns="46966" rIns="93932" bIns="46966" numCol="1" anchor="b" anchorCtr="0" compatLnSpc="1">
            <a:prstTxWarp prst="textNoShape">
              <a:avLst/>
            </a:prstTxWarp>
          </a:bodyPr>
          <a:lstStyle>
            <a:lvl1pPr algn="r" defTabSz="939411" eaLnBrk="1" hangingPunct="1">
              <a:defRPr sz="1200"/>
            </a:lvl1pPr>
          </a:lstStyle>
          <a:p>
            <a:fld id="{E7E92CF9-7285-F844-B8C3-E8AC67ECD420}" type="slidenum">
              <a:rPr lang="en-US" altLang="en-US"/>
              <a:pPr/>
              <a:t>‹#›</a:t>
            </a:fld>
            <a:endParaRPr lang="en-US" altLang="en-US" dirty="0"/>
          </a:p>
        </p:txBody>
      </p:sp>
    </p:spTree>
    <p:custDataLst>
      <p:tags r:id="rId2"/>
    </p:custDataLst>
    <p:extLst>
      <p:ext uri="{BB962C8B-B14F-4D97-AF65-F5344CB8AC3E}">
        <p14:creationId xmlns:p14="http://schemas.microsoft.com/office/powerpoint/2010/main" val="14774212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1"/>
            <a:ext cx="3067216" cy="468579"/>
          </a:xfrm>
          <a:prstGeom prst="rect">
            <a:avLst/>
          </a:prstGeom>
          <a:noFill/>
          <a:ln w="9525">
            <a:noFill/>
            <a:miter lim="800000"/>
            <a:headEnd/>
            <a:tailEnd/>
          </a:ln>
          <a:effectLst/>
        </p:spPr>
        <p:txBody>
          <a:bodyPr vert="horz" wrap="square" lIns="93932" tIns="46966" rIns="93932" bIns="46966" numCol="1" anchor="t" anchorCtr="0" compatLnSpc="1">
            <a:prstTxWarp prst="textNoShape">
              <a:avLst/>
            </a:prstTxWarp>
          </a:bodyPr>
          <a:lstStyle>
            <a:lvl1pPr algn="l" defTabSz="939411" eaLnBrk="1" hangingPunct="1">
              <a:defRPr sz="1200">
                <a:latin typeface="Arial" pitchFamily="4" charset="0"/>
                <a:ea typeface="+mn-ea"/>
                <a:cs typeface="+mn-cs"/>
              </a:defRPr>
            </a:lvl1pPr>
          </a:lstStyle>
          <a:p>
            <a:pPr>
              <a:defRPr/>
            </a:pPr>
            <a:endParaRPr lang="en-US" dirty="0"/>
          </a:p>
        </p:txBody>
      </p:sp>
      <p:sp>
        <p:nvSpPr>
          <p:cNvPr id="30723" name="Rectangle 3"/>
          <p:cNvSpPr>
            <a:spLocks noGrp="1" noChangeArrowheads="1"/>
          </p:cNvSpPr>
          <p:nvPr>
            <p:ph type="dt" idx="1"/>
          </p:nvPr>
        </p:nvSpPr>
        <p:spPr bwMode="auto">
          <a:xfrm>
            <a:off x="4008651" y="1"/>
            <a:ext cx="3067216" cy="468579"/>
          </a:xfrm>
          <a:prstGeom prst="rect">
            <a:avLst/>
          </a:prstGeom>
          <a:noFill/>
          <a:ln w="9525">
            <a:noFill/>
            <a:miter lim="800000"/>
            <a:headEnd/>
            <a:tailEnd/>
          </a:ln>
          <a:effectLst/>
        </p:spPr>
        <p:txBody>
          <a:bodyPr vert="horz" wrap="square" lIns="93932" tIns="46966" rIns="93932" bIns="46966" numCol="1" anchor="t" anchorCtr="0" compatLnSpc="1">
            <a:prstTxWarp prst="textNoShape">
              <a:avLst/>
            </a:prstTxWarp>
          </a:bodyPr>
          <a:lstStyle>
            <a:lvl1pPr algn="r" defTabSz="939411" eaLnBrk="1" hangingPunct="1">
              <a:defRPr sz="1200">
                <a:latin typeface="Arial" pitchFamily="4" charset="0"/>
                <a:ea typeface="+mn-ea"/>
                <a:cs typeface="+mn-cs"/>
              </a:defRPr>
            </a:lvl1pPr>
          </a:lstStyle>
          <a:p>
            <a:pPr>
              <a:defRPr/>
            </a:pPr>
            <a:endParaRPr lang="en-US" dirty="0"/>
          </a:p>
        </p:txBody>
      </p:sp>
      <p:sp>
        <p:nvSpPr>
          <p:cNvPr id="36868" name="Rectangle 4"/>
          <p:cNvSpPr>
            <a:spLocks noGrp="1" noRot="1" noChangeAspect="1" noChangeArrowheads="1" noTextEdit="1"/>
          </p:cNvSpPr>
          <p:nvPr>
            <p:ph type="sldImg" idx="2"/>
          </p:nvPr>
        </p:nvSpPr>
        <p:spPr bwMode="auto">
          <a:xfrm>
            <a:off x="417513" y="701675"/>
            <a:ext cx="6242050" cy="351155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0725" name="Rectangle 5"/>
          <p:cNvSpPr>
            <a:spLocks noGrp="1" noChangeArrowheads="1"/>
          </p:cNvSpPr>
          <p:nvPr>
            <p:ph type="body" sz="quarter" idx="3"/>
          </p:nvPr>
        </p:nvSpPr>
        <p:spPr bwMode="auto">
          <a:xfrm>
            <a:off x="708191" y="4448309"/>
            <a:ext cx="5660693" cy="4212961"/>
          </a:xfrm>
          <a:prstGeom prst="rect">
            <a:avLst/>
          </a:prstGeom>
          <a:noFill/>
          <a:ln w="9525">
            <a:noFill/>
            <a:miter lim="800000"/>
            <a:headEnd/>
            <a:tailEnd/>
          </a:ln>
          <a:effectLst/>
        </p:spPr>
        <p:txBody>
          <a:bodyPr vert="horz" wrap="square" lIns="93932" tIns="46966" rIns="93932" bIns="469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1" y="8892377"/>
            <a:ext cx="3067216" cy="468579"/>
          </a:xfrm>
          <a:prstGeom prst="rect">
            <a:avLst/>
          </a:prstGeom>
          <a:noFill/>
          <a:ln w="9525">
            <a:noFill/>
            <a:miter lim="800000"/>
            <a:headEnd/>
            <a:tailEnd/>
          </a:ln>
          <a:effectLst/>
        </p:spPr>
        <p:txBody>
          <a:bodyPr vert="horz" wrap="square" lIns="93932" tIns="46966" rIns="93932" bIns="46966" numCol="1" anchor="b" anchorCtr="0" compatLnSpc="1">
            <a:prstTxWarp prst="textNoShape">
              <a:avLst/>
            </a:prstTxWarp>
          </a:bodyPr>
          <a:lstStyle>
            <a:lvl1pPr algn="l" defTabSz="939411" eaLnBrk="1" hangingPunct="1">
              <a:defRPr sz="1200">
                <a:latin typeface="Arial" pitchFamily="4" charset="0"/>
                <a:ea typeface="+mn-ea"/>
                <a:cs typeface="+mn-cs"/>
              </a:defRPr>
            </a:lvl1pPr>
          </a:lstStyle>
          <a:p>
            <a:pPr>
              <a:defRPr/>
            </a:pPr>
            <a:endParaRPr lang="en-US" dirty="0"/>
          </a:p>
        </p:txBody>
      </p:sp>
      <p:sp>
        <p:nvSpPr>
          <p:cNvPr id="30727" name="Rectangle 7"/>
          <p:cNvSpPr>
            <a:spLocks noGrp="1" noChangeArrowheads="1"/>
          </p:cNvSpPr>
          <p:nvPr>
            <p:ph type="sldNum" sz="quarter" idx="5"/>
          </p:nvPr>
        </p:nvSpPr>
        <p:spPr bwMode="auto">
          <a:xfrm>
            <a:off x="4008651" y="8892377"/>
            <a:ext cx="3067216" cy="468579"/>
          </a:xfrm>
          <a:prstGeom prst="rect">
            <a:avLst/>
          </a:prstGeom>
          <a:noFill/>
          <a:ln w="9525">
            <a:noFill/>
            <a:miter lim="800000"/>
            <a:headEnd/>
            <a:tailEnd/>
          </a:ln>
          <a:effectLst/>
        </p:spPr>
        <p:txBody>
          <a:bodyPr vert="horz" wrap="square" lIns="93932" tIns="46966" rIns="93932" bIns="46966" numCol="1" anchor="b" anchorCtr="0" compatLnSpc="1">
            <a:prstTxWarp prst="textNoShape">
              <a:avLst/>
            </a:prstTxWarp>
          </a:bodyPr>
          <a:lstStyle>
            <a:lvl1pPr algn="r" defTabSz="939411" eaLnBrk="1" hangingPunct="1">
              <a:defRPr sz="1200"/>
            </a:lvl1pPr>
          </a:lstStyle>
          <a:p>
            <a:fld id="{5BDC9F66-FAE5-5F48-95EE-ED992B26C4E1}" type="slidenum">
              <a:rPr lang="en-US" altLang="en-US"/>
              <a:pPr/>
              <a:t>‹#›</a:t>
            </a:fld>
            <a:endParaRPr lang="en-US" altLang="en-US" dirty="0"/>
          </a:p>
        </p:txBody>
      </p:sp>
    </p:spTree>
    <p:extLst>
      <p:ext uri="{BB962C8B-B14F-4D97-AF65-F5344CB8AC3E}">
        <p14:creationId xmlns:p14="http://schemas.microsoft.com/office/powerpoint/2010/main" val="72882694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pitchFamily="4" charset="0"/>
        <a:ea typeface="ＭＳ Ｐゴシック" pitchFamily="4" charset="-128"/>
        <a:cs typeface="ＭＳ Ｐゴシック" pitchFamily="4" charset="-128"/>
      </a:defRPr>
    </a:lvl1pPr>
    <a:lvl2pPr marL="457200" algn="l" rtl="0" eaLnBrk="0" fontAlgn="base" hangingPunct="0">
      <a:spcBef>
        <a:spcPct val="30000"/>
      </a:spcBef>
      <a:spcAft>
        <a:spcPct val="0"/>
      </a:spcAft>
      <a:defRPr sz="1200" kern="1200">
        <a:solidFill>
          <a:schemeClr val="tx1"/>
        </a:solidFill>
        <a:latin typeface="Arial" pitchFamily="4" charset="0"/>
        <a:ea typeface="ＭＳ Ｐゴシック" pitchFamily="4" charset="-128"/>
        <a:cs typeface="+mn-cs"/>
      </a:defRPr>
    </a:lvl2pPr>
    <a:lvl3pPr marL="914400" algn="l" rtl="0" eaLnBrk="0" fontAlgn="base" hangingPunct="0">
      <a:spcBef>
        <a:spcPct val="30000"/>
      </a:spcBef>
      <a:spcAft>
        <a:spcPct val="0"/>
      </a:spcAft>
      <a:defRPr sz="1200" kern="1200">
        <a:solidFill>
          <a:schemeClr val="tx1"/>
        </a:solidFill>
        <a:latin typeface="Arial" pitchFamily="4" charset="0"/>
        <a:ea typeface="ＭＳ Ｐゴシック" pitchFamily="4" charset="-128"/>
        <a:cs typeface="+mn-cs"/>
      </a:defRPr>
    </a:lvl3pPr>
    <a:lvl4pPr marL="1371600" algn="l" rtl="0" eaLnBrk="0" fontAlgn="base" hangingPunct="0">
      <a:spcBef>
        <a:spcPct val="30000"/>
      </a:spcBef>
      <a:spcAft>
        <a:spcPct val="0"/>
      </a:spcAft>
      <a:defRPr sz="1200" kern="1200">
        <a:solidFill>
          <a:schemeClr val="tx1"/>
        </a:solidFill>
        <a:latin typeface="Arial" pitchFamily="4" charset="0"/>
        <a:ea typeface="ＭＳ Ｐゴシック" pitchFamily="4" charset="-128"/>
        <a:cs typeface="+mn-cs"/>
      </a:defRPr>
    </a:lvl4pPr>
    <a:lvl5pPr marL="1828800" algn="l" rtl="0" eaLnBrk="0" fontAlgn="base" hangingPunct="0">
      <a:spcBef>
        <a:spcPct val="30000"/>
      </a:spcBef>
      <a:spcAft>
        <a:spcPct val="0"/>
      </a:spcAft>
      <a:defRPr sz="1200" kern="1200">
        <a:solidFill>
          <a:schemeClr val="tx1"/>
        </a:solidFill>
        <a:latin typeface="Arial" pitchFamily="4" charset="0"/>
        <a:ea typeface="ＭＳ Ｐゴシック" pitchFamily="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6</a:t>
            </a:fld>
            <a:endParaRPr lang="en-US" altLang="en-US" dirty="0"/>
          </a:p>
        </p:txBody>
      </p:sp>
    </p:spTree>
    <p:extLst>
      <p:ext uri="{BB962C8B-B14F-4D97-AF65-F5344CB8AC3E}">
        <p14:creationId xmlns:p14="http://schemas.microsoft.com/office/powerpoint/2010/main" val="1700690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2513" y="530225"/>
            <a:ext cx="4718050" cy="26543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50" dirty="0">
              <a:solidFill>
                <a:srgbClr val="FF0000"/>
              </a:solidFill>
            </a:endParaRPr>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11</a:t>
            </a:fld>
            <a:endParaRPr lang="en-US" altLang="en-US" dirty="0"/>
          </a:p>
        </p:txBody>
      </p:sp>
    </p:spTree>
    <p:extLst>
      <p:ext uri="{BB962C8B-B14F-4D97-AF65-F5344CB8AC3E}">
        <p14:creationId xmlns:p14="http://schemas.microsoft.com/office/powerpoint/2010/main" val="2507885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US Preventative Task Force Recommendation, Journal of the American Medical Association (JAMA)</a:t>
            </a:r>
          </a:p>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12</a:t>
            </a:fld>
            <a:endParaRPr lang="en-US" altLang="en-US" dirty="0"/>
          </a:p>
        </p:txBody>
      </p:sp>
    </p:spTree>
    <p:extLst>
      <p:ext uri="{BB962C8B-B14F-4D97-AF65-F5344CB8AC3E}">
        <p14:creationId xmlns:p14="http://schemas.microsoft.com/office/powerpoint/2010/main" val="1933803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13</a:t>
            </a:fld>
            <a:endParaRPr lang="en-US" altLang="en-US" dirty="0"/>
          </a:p>
        </p:txBody>
      </p:sp>
    </p:spTree>
    <p:extLst>
      <p:ext uri="{BB962C8B-B14F-4D97-AF65-F5344CB8AC3E}">
        <p14:creationId xmlns:p14="http://schemas.microsoft.com/office/powerpoint/2010/main" val="3544571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16</a:t>
            </a:fld>
            <a:endParaRPr lang="en-US" altLang="en-US" dirty="0"/>
          </a:p>
        </p:txBody>
      </p:sp>
    </p:spTree>
    <p:extLst>
      <p:ext uri="{BB962C8B-B14F-4D97-AF65-F5344CB8AC3E}">
        <p14:creationId xmlns:p14="http://schemas.microsoft.com/office/powerpoint/2010/main" val="3309815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25</a:t>
            </a:fld>
            <a:endParaRPr lang="en-US" altLang="en-US" dirty="0"/>
          </a:p>
        </p:txBody>
      </p:sp>
    </p:spTree>
    <p:extLst>
      <p:ext uri="{BB962C8B-B14F-4D97-AF65-F5344CB8AC3E}">
        <p14:creationId xmlns:p14="http://schemas.microsoft.com/office/powerpoint/2010/main" val="13799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26</a:t>
            </a:fld>
            <a:endParaRPr lang="en-US" altLang="en-US" dirty="0"/>
          </a:p>
        </p:txBody>
      </p:sp>
    </p:spTree>
    <p:extLst>
      <p:ext uri="{BB962C8B-B14F-4D97-AF65-F5344CB8AC3E}">
        <p14:creationId xmlns:p14="http://schemas.microsoft.com/office/powerpoint/2010/main" val="3594628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latin typeface="Calibri" panose="020F0502020204030204" pitchFamily="34" charset="0"/>
              <a:cs typeface="Calibri" panose="020F0502020204030204" pitchFamily="34" charset="0"/>
            </a:endParaRPr>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27</a:t>
            </a:fld>
            <a:endParaRPr lang="en-US" altLang="en-US" dirty="0"/>
          </a:p>
        </p:txBody>
      </p:sp>
    </p:spTree>
    <p:extLst>
      <p:ext uri="{BB962C8B-B14F-4D97-AF65-F5344CB8AC3E}">
        <p14:creationId xmlns:p14="http://schemas.microsoft.com/office/powerpoint/2010/main" val="2557349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A4B536-2E41-B745-92AF-B3CE72989A30}"/>
              </a:ext>
            </a:extLst>
          </p:cNvPr>
          <p:cNvSpPr/>
          <p:nvPr userDrawn="1"/>
        </p:nvSpPr>
        <p:spPr bwMode="auto">
          <a:xfrm>
            <a:off x="-11955" y="1940614"/>
            <a:ext cx="12203955" cy="4917387"/>
          </a:xfrm>
          <a:prstGeom prst="rect">
            <a:avLst/>
          </a:prstGeom>
          <a:solidFill>
            <a:srgbClr val="E3E3E3">
              <a:alpha val="6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4" charset="0"/>
            </a:endParaRPr>
          </a:p>
        </p:txBody>
      </p:sp>
      <p:sp>
        <p:nvSpPr>
          <p:cNvPr id="29715" name="Rectangle 19"/>
          <p:cNvSpPr>
            <a:spLocks noGrp="1" noChangeArrowheads="1"/>
          </p:cNvSpPr>
          <p:nvPr>
            <p:ph type="ctrTitle" hasCustomPrompt="1"/>
          </p:nvPr>
        </p:nvSpPr>
        <p:spPr>
          <a:xfrm>
            <a:off x="2840567" y="2114007"/>
            <a:ext cx="8026400" cy="2209800"/>
          </a:xfrm>
          <a:prstGeom prst="rect">
            <a:avLst/>
          </a:prstGeom>
        </p:spPr>
        <p:txBody>
          <a:bodyPr/>
          <a:lstStyle>
            <a:lvl1pPr>
              <a:defRPr sz="4600" b="0" i="0" baseline="0">
                <a:solidFill>
                  <a:schemeClr val="tx1"/>
                </a:solidFill>
                <a:latin typeface="+mj-lt"/>
                <a:ea typeface="Roboto Medium" panose="02000000000000000000" pitchFamily="2" charset="0"/>
              </a:defRPr>
            </a:lvl1pPr>
          </a:lstStyle>
          <a:p>
            <a:r>
              <a:rPr lang="en-US"/>
              <a:t>Insert Master Slide Title Here</a:t>
            </a:r>
          </a:p>
        </p:txBody>
      </p:sp>
      <p:sp>
        <p:nvSpPr>
          <p:cNvPr id="29716" name="Rectangle 20"/>
          <p:cNvSpPr>
            <a:spLocks noGrp="1" noChangeArrowheads="1"/>
          </p:cNvSpPr>
          <p:nvPr>
            <p:ph type="subTitle" idx="1" hasCustomPrompt="1"/>
          </p:nvPr>
        </p:nvSpPr>
        <p:spPr>
          <a:xfrm>
            <a:off x="2840567" y="4425516"/>
            <a:ext cx="8741833" cy="1137085"/>
          </a:xfrm>
        </p:spPr>
        <p:txBody>
          <a:bodyPr/>
          <a:lstStyle>
            <a:lvl1pPr marL="0" indent="0">
              <a:buFont typeface="Wingdings" pitchFamily="4" charset="2"/>
              <a:buNone/>
              <a:defRPr sz="2500" b="0" i="0" baseline="0">
                <a:latin typeface="+mj-lt"/>
                <a:ea typeface="Roboto" panose="02000000000000000000" pitchFamily="2" charset="0"/>
              </a:defRPr>
            </a:lvl1pPr>
          </a:lstStyle>
          <a:p>
            <a:r>
              <a:rPr lang="en-US"/>
              <a:t>Insert Master Slide Text Here</a:t>
            </a:r>
          </a:p>
        </p:txBody>
      </p:sp>
      <p:grpSp>
        <p:nvGrpSpPr>
          <p:cNvPr id="21" name="Group 20">
            <a:extLst>
              <a:ext uri="{FF2B5EF4-FFF2-40B4-BE49-F238E27FC236}">
                <a16:creationId xmlns:a16="http://schemas.microsoft.com/office/drawing/2014/main" id="{88A39766-3AA3-C542-8B0C-53BAB65E00AC}"/>
              </a:ext>
            </a:extLst>
          </p:cNvPr>
          <p:cNvGrpSpPr/>
          <p:nvPr userDrawn="1"/>
        </p:nvGrpSpPr>
        <p:grpSpPr>
          <a:xfrm>
            <a:off x="-11954" y="0"/>
            <a:ext cx="12192001" cy="1943100"/>
            <a:chOff x="0" y="0"/>
            <a:chExt cx="9144001" cy="1240563"/>
          </a:xfrm>
          <a:solidFill>
            <a:schemeClr val="accent1">
              <a:lumMod val="75000"/>
            </a:schemeClr>
          </a:solidFill>
        </p:grpSpPr>
        <p:sp>
          <p:nvSpPr>
            <p:cNvPr id="22" name="Rectangle 21">
              <a:extLst>
                <a:ext uri="{FF2B5EF4-FFF2-40B4-BE49-F238E27FC236}">
                  <a16:creationId xmlns:a16="http://schemas.microsoft.com/office/drawing/2014/main" id="{C690838C-22C7-9645-BFE9-411881D7265D}"/>
                </a:ext>
              </a:extLst>
            </p:cNvPr>
            <p:cNvSpPr/>
            <p:nvPr userDrawn="1"/>
          </p:nvSpPr>
          <p:spPr>
            <a:xfrm>
              <a:off x="1" y="0"/>
              <a:ext cx="9144000" cy="152400"/>
            </a:xfrm>
            <a:prstGeom prst="rect">
              <a:avLst/>
            </a:prstGeom>
            <a:grpFill/>
            <a:ln>
              <a:solidFill>
                <a:srgbClr val="FF9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cxnSp>
          <p:nvCxnSpPr>
            <p:cNvPr id="23" name="Straight Connector 22">
              <a:extLst>
                <a:ext uri="{FF2B5EF4-FFF2-40B4-BE49-F238E27FC236}">
                  <a16:creationId xmlns:a16="http://schemas.microsoft.com/office/drawing/2014/main" id="{6C2C101D-48B7-0547-AF47-7774A8994022}"/>
                </a:ext>
              </a:extLst>
            </p:cNvPr>
            <p:cNvCxnSpPr/>
            <p:nvPr userDrawn="1"/>
          </p:nvCxnSpPr>
          <p:spPr>
            <a:xfrm>
              <a:off x="0" y="1238975"/>
              <a:ext cx="9144000" cy="1588"/>
            </a:xfrm>
            <a:prstGeom prst="line">
              <a:avLst/>
            </a:prstGeom>
            <a:grpFill/>
            <a:ln w="19050" cap="flat" cmpd="sng" algn="ctr">
              <a:solidFill>
                <a:srgbClr val="FF93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pic>
        <p:nvPicPr>
          <p:cNvPr id="4" name="Picture 3">
            <a:extLst>
              <a:ext uri="{FF2B5EF4-FFF2-40B4-BE49-F238E27FC236}">
                <a16:creationId xmlns:a16="http://schemas.microsoft.com/office/drawing/2014/main" id="{145C8BC1-2911-DF47-8EFE-6BD6F18238B3}"/>
              </a:ext>
            </a:extLst>
          </p:cNvPr>
          <p:cNvPicPr>
            <a:picLocks noChangeAspect="1"/>
          </p:cNvPicPr>
          <p:nvPr userDrawn="1"/>
        </p:nvPicPr>
        <p:blipFill>
          <a:blip r:embed="rId3"/>
          <a:stretch>
            <a:fillRect/>
          </a:stretch>
        </p:blipFill>
        <p:spPr>
          <a:xfrm>
            <a:off x="8458200" y="457200"/>
            <a:ext cx="3429000" cy="1257300"/>
          </a:xfrm>
          <a:prstGeom prst="rect">
            <a:avLst/>
          </a:prstGeom>
        </p:spPr>
      </p:pic>
    </p:spTree>
    <p:custDataLst>
      <p:tags r:id="rId1"/>
    </p:custDataLst>
    <p:extLst>
      <p:ext uri="{BB962C8B-B14F-4D97-AF65-F5344CB8AC3E}">
        <p14:creationId xmlns:p14="http://schemas.microsoft.com/office/powerpoint/2010/main" val="2080884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ne column ">
    <p:spTree>
      <p:nvGrpSpPr>
        <p:cNvPr id="1" name=""/>
        <p:cNvGrpSpPr/>
        <p:nvPr/>
      </p:nvGrpSpPr>
      <p:grpSpPr>
        <a:xfrm>
          <a:off x="0" y="0"/>
          <a:ext cx="0" cy="0"/>
          <a:chOff x="0" y="0"/>
          <a:chExt cx="0" cy="0"/>
        </a:xfrm>
      </p:grpSpPr>
      <p:graphicFrame>
        <p:nvGraphicFramePr>
          <p:cNvPr id="15" name="Base" hidden="1"/>
          <p:cNvGraphicFramePr>
            <a:graphicFrameLocks/>
          </p:cNvGraphicFramePr>
          <p:nvPr userDrawn="1"/>
        </p:nvGraphicFramePr>
        <p:xfrm>
          <a:off x="2032000" y="1397000"/>
          <a:ext cx="8128000" cy="4064000"/>
        </p:xfrm>
        <a:graphic>
          <a:graphicData uri="http://schemas.openxmlformats.org/presentationml/2006/ole">
            <mc:AlternateContent xmlns:mc="http://schemas.openxmlformats.org/markup-compatibility/2006">
              <mc:Choice xmlns:v="urn:schemas-microsoft-com:vml" Requires="v">
                <p:oleObj r:id="rId3" imgW="0" imgH="0" progId="PowerPoint.Show.8">
                  <p:embed/>
                </p:oleObj>
              </mc:Choice>
              <mc:Fallback>
                <p:oleObj r:id="rId3" imgW="0" imgH="0" progId="PowerPoint.Show.8">
                  <p:embed/>
                  <p:pic>
                    <p:nvPicPr>
                      <p:cNvPr id="15" name="Base"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032000" y="1397000"/>
                        <a:ext cx="8128000" cy="4064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 name="Title 1"/>
          <p:cNvSpPr>
            <a:spLocks noGrp="1"/>
          </p:cNvSpPr>
          <p:nvPr>
            <p:ph type="title"/>
          </p:nvPr>
        </p:nvSpPr>
        <p:spPr>
          <a:xfrm>
            <a:off x="609600" y="838200"/>
            <a:ext cx="10363200" cy="914400"/>
          </a:xfrm>
          <a:prstGeom prst="rect">
            <a:avLst/>
          </a:prstGeom>
        </p:spPr>
        <p:txBody>
          <a:bodyPr>
            <a:normAutofit/>
          </a:bodyPr>
          <a:lstStyle>
            <a:lvl1pPr>
              <a:defRPr sz="3600" b="0" i="0">
                <a:latin typeface="+mj-lt"/>
                <a:ea typeface="Roboto Medium" panose="02000000000000000000" pitchFamily="2"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a:defRPr b="0" i="0">
                <a:latin typeface="+mj-lt"/>
                <a:ea typeface="Roboto" panose="02000000000000000000" pitchFamily="2" charset="0"/>
              </a:defRPr>
            </a:lvl1pPr>
            <a:lvl2pPr>
              <a:defRPr b="0" i="0">
                <a:latin typeface="+mj-lt"/>
                <a:ea typeface="Roboto" panose="02000000000000000000" pitchFamily="2" charset="0"/>
              </a:defRPr>
            </a:lvl2pPr>
            <a:lvl3pPr>
              <a:defRPr b="0" i="0">
                <a:latin typeface="+mj-lt"/>
                <a:ea typeface="Roboto" panose="02000000000000000000" pitchFamily="2" charset="0"/>
              </a:defRPr>
            </a:lvl3pPr>
            <a:lvl4pPr>
              <a:defRPr b="0" i="0">
                <a:latin typeface="+mj-lt"/>
                <a:ea typeface="Roboto" panose="02000000000000000000" pitchFamily="2" charset="0"/>
              </a:defRPr>
            </a:lvl4pPr>
            <a:lvl5pPr>
              <a:defRPr b="0" i="0">
                <a:latin typeface="+mj-lt"/>
                <a:ea typeface="Roboto" panose="02000000000000000000" pitchFamily="2" charset="0"/>
              </a:defRPr>
            </a:lvl5pPr>
          </a:lstStyle>
          <a:p>
            <a:pPr lvl="0"/>
            <a:r>
              <a:rPr lang="en-US" err="1"/>
              <a:t>Sublist</a:t>
            </a:r>
            <a:endParaRPr lang="en-US"/>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652516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73FCE-F20C-EB40-805D-AE582357365E}"/>
              </a:ext>
            </a:extLst>
          </p:cNvPr>
          <p:cNvSpPr>
            <a:spLocks noGrp="1"/>
          </p:cNvSpPr>
          <p:nvPr>
            <p:ph type="title"/>
          </p:nvPr>
        </p:nvSpPr>
        <p:spPr>
          <a:xfrm>
            <a:off x="609600" y="838200"/>
            <a:ext cx="10363200" cy="914400"/>
          </a:xfrm>
          <a:prstGeom prst="rect">
            <a:avLst/>
          </a:prstGeom>
        </p:spPr>
        <p:txBody>
          <a:bodyPr>
            <a:normAutofit/>
          </a:bodyPr>
          <a:lstStyle>
            <a:lvl1pPr>
              <a:defRPr sz="3600">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F4129581-1261-4E49-989D-3A12B3738A7B}"/>
              </a:ext>
            </a:extLst>
          </p:cNvPr>
          <p:cNvSpPr>
            <a:spLocks noGrp="1"/>
          </p:cNvSpPr>
          <p:nvPr>
            <p:ph idx="1" hasCustomPrompt="1"/>
          </p:nvPr>
        </p:nvSpPr>
        <p:spPr>
          <a:xfrm>
            <a:off x="609600" y="1981200"/>
            <a:ext cx="5080000" cy="3886200"/>
          </a:xfrm>
        </p:spPr>
        <p:txBody>
          <a:bodyPr/>
          <a:lstStyle>
            <a:lvl1pPr>
              <a:defRPr b="0" i="0">
                <a:latin typeface="+mj-lt"/>
                <a:ea typeface="Roboto" panose="02000000000000000000" pitchFamily="2" charset="0"/>
              </a:defRPr>
            </a:lvl1pPr>
            <a:lvl2pPr>
              <a:defRPr b="0" i="0">
                <a:latin typeface="+mj-lt"/>
                <a:ea typeface="Roboto" panose="02000000000000000000" pitchFamily="2" charset="0"/>
              </a:defRPr>
            </a:lvl2pPr>
            <a:lvl3pPr>
              <a:defRPr b="0" i="0">
                <a:latin typeface="+mj-lt"/>
                <a:ea typeface="Roboto" panose="02000000000000000000" pitchFamily="2" charset="0"/>
              </a:defRPr>
            </a:lvl3pPr>
            <a:lvl4pPr>
              <a:defRPr b="0" i="0">
                <a:latin typeface="+mj-lt"/>
                <a:ea typeface="Roboto" panose="02000000000000000000" pitchFamily="2" charset="0"/>
              </a:defRPr>
            </a:lvl4pPr>
            <a:lvl5pPr>
              <a:defRPr b="0" i="0">
                <a:latin typeface="+mj-lt"/>
                <a:ea typeface="Roboto" panose="02000000000000000000" pitchFamily="2" charset="0"/>
              </a:defRPr>
            </a:lvl5pPr>
          </a:lstStyle>
          <a:p>
            <a:pPr lvl="0"/>
            <a:r>
              <a:rPr lang="en-US" err="1"/>
              <a:t>Sublist</a:t>
            </a:r>
            <a:r>
              <a:rPr lang="en-US"/>
              <a:t> 1</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77EF84CE-004A-6344-BC2B-33B48728784B}"/>
              </a:ext>
            </a:extLst>
          </p:cNvPr>
          <p:cNvSpPr>
            <a:spLocks noGrp="1"/>
          </p:cNvSpPr>
          <p:nvPr>
            <p:ph idx="10" hasCustomPrompt="1"/>
          </p:nvPr>
        </p:nvSpPr>
        <p:spPr>
          <a:xfrm>
            <a:off x="6197600" y="1981200"/>
            <a:ext cx="5080000" cy="38862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err="1"/>
              <a:t>Sublist</a:t>
            </a:r>
            <a:r>
              <a:rPr lang="en-US"/>
              <a:t> 2</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5501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 Long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26390-0004-0847-A9BF-0C03C98EA7C3}"/>
              </a:ext>
            </a:extLst>
          </p:cNvPr>
          <p:cNvSpPr>
            <a:spLocks noGrp="1"/>
          </p:cNvSpPr>
          <p:nvPr>
            <p:ph type="title"/>
          </p:nvPr>
        </p:nvSpPr>
        <p:spPr>
          <a:xfrm>
            <a:off x="609600" y="655638"/>
            <a:ext cx="10515600" cy="1325563"/>
          </a:xfrm>
        </p:spPr>
        <p:txBody>
          <a:bodyPr>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CF78A212-424B-CD4E-A3ED-B55C9E9C5CC0}"/>
              </a:ext>
            </a:extLst>
          </p:cNvPr>
          <p:cNvSpPr>
            <a:spLocks noGrp="1"/>
          </p:cNvSpPr>
          <p:nvPr>
            <p:ph idx="1" hasCustomPrompt="1"/>
          </p:nvPr>
        </p:nvSpPr>
        <p:spPr>
          <a:xfrm>
            <a:off x="609600" y="1981200"/>
            <a:ext cx="10972800" cy="3886200"/>
          </a:xfrm>
        </p:spPr>
        <p:txBody>
          <a:bodyPr/>
          <a:lstStyle>
            <a:lvl1pPr>
              <a:defRPr b="0" i="0">
                <a:latin typeface="+mj-lt"/>
                <a:ea typeface="Roboto" panose="02000000000000000000" pitchFamily="2" charset="0"/>
              </a:defRPr>
            </a:lvl1pPr>
            <a:lvl2pPr>
              <a:defRPr b="0" i="0">
                <a:latin typeface="+mj-lt"/>
                <a:ea typeface="Roboto" panose="02000000000000000000" pitchFamily="2" charset="0"/>
              </a:defRPr>
            </a:lvl2pPr>
            <a:lvl3pPr>
              <a:defRPr b="0" i="0">
                <a:latin typeface="+mj-lt"/>
                <a:ea typeface="Roboto" panose="02000000000000000000" pitchFamily="2" charset="0"/>
              </a:defRPr>
            </a:lvl3pPr>
            <a:lvl4pPr>
              <a:defRPr b="0" i="0">
                <a:latin typeface="+mj-lt"/>
                <a:ea typeface="Roboto" panose="02000000000000000000" pitchFamily="2" charset="0"/>
              </a:defRPr>
            </a:lvl4pPr>
            <a:lvl5pPr>
              <a:defRPr b="0" i="0">
                <a:latin typeface="+mj-lt"/>
                <a:ea typeface="Roboto" panose="02000000000000000000" pitchFamily="2" charset="0"/>
              </a:defRPr>
            </a:lvl5pPr>
          </a:lstStyle>
          <a:p>
            <a:pPr lvl="0"/>
            <a:r>
              <a:rPr lang="en-US" err="1"/>
              <a:t>Sublist</a:t>
            </a:r>
            <a:endParaRPr lang="en-US"/>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E3B884B0-B651-934B-B98F-96484D586224}"/>
              </a:ext>
            </a:extLst>
          </p:cNvPr>
          <p:cNvPicPr>
            <a:picLocks noChangeAspect="1"/>
          </p:cNvPicPr>
          <p:nvPr userDrawn="1"/>
        </p:nvPicPr>
        <p:blipFill>
          <a:blip r:embed="rId2"/>
          <a:stretch>
            <a:fillRect/>
          </a:stretch>
        </p:blipFill>
        <p:spPr>
          <a:xfrm>
            <a:off x="146424" y="6400800"/>
            <a:ext cx="5689600" cy="387481"/>
          </a:xfrm>
          <a:prstGeom prst="rect">
            <a:avLst/>
          </a:prstGeom>
        </p:spPr>
      </p:pic>
    </p:spTree>
    <p:extLst>
      <p:ext uri="{BB962C8B-B14F-4D97-AF65-F5344CB8AC3E}">
        <p14:creationId xmlns:p14="http://schemas.microsoft.com/office/powerpoint/2010/main" val="345566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s / Long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AD87F-6363-B146-A984-D8AC2DAD545A}"/>
              </a:ext>
            </a:extLst>
          </p:cNvPr>
          <p:cNvSpPr>
            <a:spLocks noGrp="1"/>
          </p:cNvSpPr>
          <p:nvPr>
            <p:ph type="title"/>
          </p:nvPr>
        </p:nvSpPr>
        <p:spPr>
          <a:xfrm>
            <a:off x="591671" y="655638"/>
            <a:ext cx="10515600" cy="1325563"/>
          </a:xfrm>
        </p:spPr>
        <p:txBody>
          <a:bodyPr>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DAA29B7B-985D-2641-938E-D0DB52F6E6AD}"/>
              </a:ext>
            </a:extLst>
          </p:cNvPr>
          <p:cNvSpPr>
            <a:spLocks noGrp="1"/>
          </p:cNvSpPr>
          <p:nvPr>
            <p:ph idx="1" hasCustomPrompt="1"/>
          </p:nvPr>
        </p:nvSpPr>
        <p:spPr>
          <a:xfrm>
            <a:off x="609600" y="1981200"/>
            <a:ext cx="5080000" cy="3886200"/>
          </a:xfrm>
        </p:spPr>
        <p:txBody>
          <a:bodyPr/>
          <a:lstStyle>
            <a:lvl1pPr>
              <a:defRPr b="0" i="0">
                <a:latin typeface="+mj-lt"/>
                <a:ea typeface="Roboto" panose="02000000000000000000" pitchFamily="2" charset="0"/>
              </a:defRPr>
            </a:lvl1pPr>
            <a:lvl2pPr>
              <a:defRPr b="0" i="0">
                <a:latin typeface="+mj-lt"/>
                <a:ea typeface="Roboto" panose="02000000000000000000" pitchFamily="2" charset="0"/>
              </a:defRPr>
            </a:lvl2pPr>
            <a:lvl3pPr>
              <a:defRPr b="0" i="0">
                <a:latin typeface="+mj-lt"/>
                <a:ea typeface="Roboto" panose="02000000000000000000" pitchFamily="2" charset="0"/>
              </a:defRPr>
            </a:lvl3pPr>
            <a:lvl4pPr>
              <a:defRPr b="0" i="0">
                <a:latin typeface="+mj-lt"/>
                <a:ea typeface="Roboto" panose="02000000000000000000" pitchFamily="2" charset="0"/>
              </a:defRPr>
            </a:lvl4pPr>
            <a:lvl5pPr>
              <a:defRPr b="0" i="0">
                <a:latin typeface="+mj-lt"/>
                <a:ea typeface="Roboto" panose="02000000000000000000" pitchFamily="2" charset="0"/>
              </a:defRPr>
            </a:lvl5pPr>
          </a:lstStyle>
          <a:p>
            <a:pPr lvl="0"/>
            <a:r>
              <a:rPr lang="en-US" err="1"/>
              <a:t>Sublist</a:t>
            </a:r>
            <a:r>
              <a:rPr lang="en-US"/>
              <a:t> 1</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38BFF8CF-18B1-894D-AC3D-0780DD672E6C}"/>
              </a:ext>
            </a:extLst>
          </p:cNvPr>
          <p:cNvSpPr>
            <a:spLocks noGrp="1"/>
          </p:cNvSpPr>
          <p:nvPr>
            <p:ph idx="10" hasCustomPrompt="1"/>
          </p:nvPr>
        </p:nvSpPr>
        <p:spPr>
          <a:xfrm>
            <a:off x="6197600" y="1981200"/>
            <a:ext cx="5080000" cy="38862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err="1"/>
              <a:t>Sublist</a:t>
            </a:r>
            <a:r>
              <a:rPr lang="en-US"/>
              <a:t> 2</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1B5E8678-931E-CD4C-A9BE-39546FF2A5AC}"/>
              </a:ext>
            </a:extLst>
          </p:cNvPr>
          <p:cNvPicPr>
            <a:picLocks noChangeAspect="1"/>
          </p:cNvPicPr>
          <p:nvPr userDrawn="1"/>
        </p:nvPicPr>
        <p:blipFill>
          <a:blip r:embed="rId2"/>
          <a:stretch>
            <a:fillRect/>
          </a:stretch>
        </p:blipFill>
        <p:spPr>
          <a:xfrm>
            <a:off x="146424" y="6400800"/>
            <a:ext cx="5689600" cy="387481"/>
          </a:xfrm>
          <a:prstGeom prst="rect">
            <a:avLst/>
          </a:prstGeom>
        </p:spPr>
      </p:pic>
    </p:spTree>
    <p:extLst>
      <p:ext uri="{BB962C8B-B14F-4D97-AF65-F5344CB8AC3E}">
        <p14:creationId xmlns:p14="http://schemas.microsoft.com/office/powerpoint/2010/main" val="2947654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E34B7E-7AA9-1F4F-9092-395517CA33DC}"/>
              </a:ext>
            </a:extLst>
          </p:cNvPr>
          <p:cNvSpPr/>
          <p:nvPr userDrawn="1"/>
        </p:nvSpPr>
        <p:spPr bwMode="auto">
          <a:xfrm>
            <a:off x="11658600" y="6324600"/>
            <a:ext cx="3810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4" charset="0"/>
            </a:endParaRPr>
          </a:p>
        </p:txBody>
      </p:sp>
    </p:spTree>
    <p:extLst>
      <p:ext uri="{BB962C8B-B14F-4D97-AF65-F5344CB8AC3E}">
        <p14:creationId xmlns:p14="http://schemas.microsoft.com/office/powerpoint/2010/main" val="633110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3BD02BB-B55B-384F-81EB-9BC6B11B891F}"/>
              </a:ext>
            </a:extLst>
          </p:cNvPr>
          <p:cNvSpPr/>
          <p:nvPr userDrawn="1"/>
        </p:nvSpPr>
        <p:spPr bwMode="auto">
          <a:xfrm>
            <a:off x="0" y="-175437"/>
            <a:ext cx="12293600" cy="70334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4" charset="0"/>
            </a:endParaRPr>
          </a:p>
        </p:txBody>
      </p:sp>
      <p:pic>
        <p:nvPicPr>
          <p:cNvPr id="7" name="Picture 6">
            <a:extLst>
              <a:ext uri="{FF2B5EF4-FFF2-40B4-BE49-F238E27FC236}">
                <a16:creationId xmlns:a16="http://schemas.microsoft.com/office/drawing/2014/main" id="{5F9B57F4-BE5C-504F-809F-A85B6ED8A307}"/>
              </a:ext>
            </a:extLst>
          </p:cNvPr>
          <p:cNvPicPr>
            <a:picLocks noChangeAspect="1"/>
          </p:cNvPicPr>
          <p:nvPr userDrawn="1"/>
        </p:nvPicPr>
        <p:blipFill rotWithShape="1">
          <a:blip r:embed="rId2"/>
          <a:srcRect r="26360" b="54307"/>
          <a:stretch/>
        </p:blipFill>
        <p:spPr>
          <a:xfrm>
            <a:off x="1805848" y="2353645"/>
            <a:ext cx="8681903" cy="1975272"/>
          </a:xfrm>
          <a:prstGeom prst="rect">
            <a:avLst/>
          </a:prstGeom>
        </p:spPr>
      </p:pic>
    </p:spTree>
    <p:extLst>
      <p:ext uri="{BB962C8B-B14F-4D97-AF65-F5344CB8AC3E}">
        <p14:creationId xmlns:p14="http://schemas.microsoft.com/office/powerpoint/2010/main" val="742748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Co-branded master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A4B536-2E41-B745-92AF-B3CE72989A30}"/>
              </a:ext>
            </a:extLst>
          </p:cNvPr>
          <p:cNvSpPr/>
          <p:nvPr userDrawn="1"/>
        </p:nvSpPr>
        <p:spPr bwMode="auto">
          <a:xfrm>
            <a:off x="-11955" y="1940614"/>
            <a:ext cx="12203955" cy="4917387"/>
          </a:xfrm>
          <a:prstGeom prst="rect">
            <a:avLst/>
          </a:prstGeom>
          <a:solidFill>
            <a:srgbClr val="E3E3E3">
              <a:alpha val="6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4" charset="0"/>
            </a:endParaRPr>
          </a:p>
        </p:txBody>
      </p:sp>
      <p:sp>
        <p:nvSpPr>
          <p:cNvPr id="29715" name="Rectangle 19"/>
          <p:cNvSpPr>
            <a:spLocks noGrp="1" noChangeArrowheads="1"/>
          </p:cNvSpPr>
          <p:nvPr>
            <p:ph type="ctrTitle" hasCustomPrompt="1"/>
          </p:nvPr>
        </p:nvSpPr>
        <p:spPr>
          <a:xfrm>
            <a:off x="2840567" y="2114007"/>
            <a:ext cx="8026400" cy="2209800"/>
          </a:xfrm>
          <a:prstGeom prst="rect">
            <a:avLst/>
          </a:prstGeom>
        </p:spPr>
        <p:txBody>
          <a:bodyPr/>
          <a:lstStyle>
            <a:lvl1pPr>
              <a:defRPr sz="4600" b="0" i="0" baseline="0">
                <a:solidFill>
                  <a:schemeClr val="tx1"/>
                </a:solidFill>
                <a:latin typeface="+mj-lt"/>
                <a:ea typeface="Roboto Medium" panose="02000000000000000000" pitchFamily="2" charset="0"/>
              </a:defRPr>
            </a:lvl1pPr>
          </a:lstStyle>
          <a:p>
            <a:r>
              <a:rPr lang="en-US"/>
              <a:t>Insert Master Slide Title Here</a:t>
            </a:r>
          </a:p>
        </p:txBody>
      </p:sp>
      <p:sp>
        <p:nvSpPr>
          <p:cNvPr id="29716" name="Rectangle 20"/>
          <p:cNvSpPr>
            <a:spLocks noGrp="1" noChangeArrowheads="1"/>
          </p:cNvSpPr>
          <p:nvPr>
            <p:ph type="subTitle" idx="1" hasCustomPrompt="1"/>
          </p:nvPr>
        </p:nvSpPr>
        <p:spPr>
          <a:xfrm>
            <a:off x="2840567" y="4425516"/>
            <a:ext cx="8741833" cy="1137085"/>
          </a:xfrm>
        </p:spPr>
        <p:txBody>
          <a:bodyPr/>
          <a:lstStyle>
            <a:lvl1pPr marL="0" indent="0">
              <a:buFont typeface="Wingdings" pitchFamily="4" charset="2"/>
              <a:buNone/>
              <a:defRPr sz="2500" b="0" i="0" baseline="0">
                <a:latin typeface="+mj-lt"/>
                <a:ea typeface="Roboto" panose="02000000000000000000" pitchFamily="2" charset="0"/>
              </a:defRPr>
            </a:lvl1pPr>
          </a:lstStyle>
          <a:p>
            <a:r>
              <a:rPr lang="en-US"/>
              <a:t>Insert Master Slide Text Here</a:t>
            </a:r>
          </a:p>
        </p:txBody>
      </p:sp>
      <p:grpSp>
        <p:nvGrpSpPr>
          <p:cNvPr id="21" name="Group 20">
            <a:extLst>
              <a:ext uri="{FF2B5EF4-FFF2-40B4-BE49-F238E27FC236}">
                <a16:creationId xmlns:a16="http://schemas.microsoft.com/office/drawing/2014/main" id="{88A39766-3AA3-C542-8B0C-53BAB65E00AC}"/>
              </a:ext>
            </a:extLst>
          </p:cNvPr>
          <p:cNvGrpSpPr/>
          <p:nvPr userDrawn="1"/>
        </p:nvGrpSpPr>
        <p:grpSpPr>
          <a:xfrm>
            <a:off x="-11954" y="0"/>
            <a:ext cx="12192001" cy="1943100"/>
            <a:chOff x="0" y="0"/>
            <a:chExt cx="9144001" cy="1240563"/>
          </a:xfrm>
          <a:solidFill>
            <a:schemeClr val="accent1">
              <a:lumMod val="75000"/>
            </a:schemeClr>
          </a:solidFill>
        </p:grpSpPr>
        <p:sp>
          <p:nvSpPr>
            <p:cNvPr id="22" name="Rectangle 21">
              <a:extLst>
                <a:ext uri="{FF2B5EF4-FFF2-40B4-BE49-F238E27FC236}">
                  <a16:creationId xmlns:a16="http://schemas.microsoft.com/office/drawing/2014/main" id="{C690838C-22C7-9645-BFE9-411881D7265D}"/>
                </a:ext>
              </a:extLst>
            </p:cNvPr>
            <p:cNvSpPr/>
            <p:nvPr userDrawn="1"/>
          </p:nvSpPr>
          <p:spPr>
            <a:xfrm>
              <a:off x="1" y="0"/>
              <a:ext cx="9144000" cy="152400"/>
            </a:xfrm>
            <a:prstGeom prst="rect">
              <a:avLst/>
            </a:prstGeom>
            <a:grpFill/>
            <a:ln>
              <a:solidFill>
                <a:srgbClr val="FF9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cxnSp>
          <p:nvCxnSpPr>
            <p:cNvPr id="23" name="Straight Connector 22">
              <a:extLst>
                <a:ext uri="{FF2B5EF4-FFF2-40B4-BE49-F238E27FC236}">
                  <a16:creationId xmlns:a16="http://schemas.microsoft.com/office/drawing/2014/main" id="{6C2C101D-48B7-0547-AF47-7774A8994022}"/>
                </a:ext>
              </a:extLst>
            </p:cNvPr>
            <p:cNvCxnSpPr/>
            <p:nvPr userDrawn="1"/>
          </p:nvCxnSpPr>
          <p:spPr>
            <a:xfrm>
              <a:off x="0" y="1238975"/>
              <a:ext cx="9144000" cy="1588"/>
            </a:xfrm>
            <a:prstGeom prst="line">
              <a:avLst/>
            </a:prstGeom>
            <a:grpFill/>
            <a:ln w="19050" cap="flat" cmpd="sng" algn="ctr">
              <a:solidFill>
                <a:srgbClr val="FF93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3" name="TextBox 2">
            <a:extLst>
              <a:ext uri="{FF2B5EF4-FFF2-40B4-BE49-F238E27FC236}">
                <a16:creationId xmlns:a16="http://schemas.microsoft.com/office/drawing/2014/main" id="{DF3F8C24-36DD-0443-AFCF-FDA063A20767}"/>
              </a:ext>
            </a:extLst>
          </p:cNvPr>
          <p:cNvSpPr txBox="1"/>
          <p:nvPr userDrawn="1"/>
        </p:nvSpPr>
        <p:spPr>
          <a:xfrm>
            <a:off x="711200" y="645213"/>
            <a:ext cx="3454400" cy="707886"/>
          </a:xfrm>
          <a:prstGeom prst="rect">
            <a:avLst/>
          </a:prstGeom>
          <a:noFill/>
        </p:spPr>
        <p:txBody>
          <a:bodyPr wrap="square" rtlCol="0">
            <a:spAutoFit/>
          </a:bodyPr>
          <a:lstStyle/>
          <a:p>
            <a:r>
              <a:rPr lang="en-US" sz="2000" dirty="0"/>
              <a:t>[Insert Secondary Logo Here]</a:t>
            </a:r>
          </a:p>
        </p:txBody>
      </p:sp>
      <p:pic>
        <p:nvPicPr>
          <p:cNvPr id="5" name="Picture 4">
            <a:extLst>
              <a:ext uri="{FF2B5EF4-FFF2-40B4-BE49-F238E27FC236}">
                <a16:creationId xmlns:a16="http://schemas.microsoft.com/office/drawing/2014/main" id="{E1CB87B2-7E19-0A4F-90DA-33015C9D5D41}"/>
              </a:ext>
            </a:extLst>
          </p:cNvPr>
          <p:cNvPicPr>
            <a:picLocks noChangeAspect="1"/>
          </p:cNvPicPr>
          <p:nvPr userDrawn="1"/>
        </p:nvPicPr>
        <p:blipFill>
          <a:blip r:embed="rId3"/>
          <a:stretch>
            <a:fillRect/>
          </a:stretch>
        </p:blipFill>
        <p:spPr>
          <a:xfrm>
            <a:off x="8458200" y="461009"/>
            <a:ext cx="3429000" cy="1257300"/>
          </a:xfrm>
          <a:prstGeom prst="rect">
            <a:avLst/>
          </a:prstGeom>
        </p:spPr>
      </p:pic>
    </p:spTree>
    <p:custDataLst>
      <p:tags r:id="rId1"/>
    </p:custDataLst>
    <p:extLst>
      <p:ext uri="{BB962C8B-B14F-4D97-AF65-F5344CB8AC3E}">
        <p14:creationId xmlns:p14="http://schemas.microsoft.com/office/powerpoint/2010/main" val="2631652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branded backgrou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3BD02BB-B55B-384F-81EB-9BC6B11B891F}"/>
              </a:ext>
            </a:extLst>
          </p:cNvPr>
          <p:cNvSpPr/>
          <p:nvPr userDrawn="1"/>
        </p:nvSpPr>
        <p:spPr bwMode="auto">
          <a:xfrm>
            <a:off x="0" y="-30480"/>
            <a:ext cx="12293600" cy="70334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4" charset="0"/>
            </a:endParaRPr>
          </a:p>
        </p:txBody>
      </p:sp>
    </p:spTree>
    <p:extLst>
      <p:ext uri="{BB962C8B-B14F-4D97-AF65-F5344CB8AC3E}">
        <p14:creationId xmlns:p14="http://schemas.microsoft.com/office/powerpoint/2010/main" val="3248235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DF9A06-7854-8D48-B7F2-B135CD4D82F8}"/>
              </a:ext>
            </a:extLst>
          </p:cNvPr>
          <p:cNvSpPr/>
          <p:nvPr userDrawn="1"/>
        </p:nvSpPr>
        <p:spPr bwMode="auto">
          <a:xfrm>
            <a:off x="0" y="0"/>
            <a:ext cx="12203955" cy="533400"/>
          </a:xfrm>
          <a:prstGeom prst="rect">
            <a:avLst/>
          </a:prstGeom>
          <a:solidFill>
            <a:srgbClr val="E3E3E3">
              <a:alpha val="6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4" charset="0"/>
            </a:endParaRPr>
          </a:p>
        </p:txBody>
      </p:sp>
      <p:sp>
        <p:nvSpPr>
          <p:cNvPr id="1028" name="Rectangle 15"/>
          <p:cNvSpPr>
            <a:spLocks noGrp="1" noChangeArrowheads="1"/>
          </p:cNvSpPr>
          <p:nvPr>
            <p:ph type="body" idx="1"/>
          </p:nvPr>
        </p:nvSpPr>
        <p:spPr bwMode="auto">
          <a:xfrm>
            <a:off x="609600" y="1981200"/>
            <a:ext cx="10972800" cy="38862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1">
            <a:extLst>
              <a:ext uri="{FF2B5EF4-FFF2-40B4-BE49-F238E27FC236}">
                <a16:creationId xmlns:a16="http://schemas.microsoft.com/office/drawing/2014/main" id="{E947B078-2274-E048-BF1D-71C1E769DC7C}"/>
              </a:ext>
            </a:extLst>
          </p:cNvPr>
          <p:cNvSpPr/>
          <p:nvPr userDrawn="1"/>
        </p:nvSpPr>
        <p:spPr>
          <a:xfrm>
            <a:off x="11618964" y="6400800"/>
            <a:ext cx="466794" cy="369332"/>
          </a:xfrm>
          <a:prstGeom prst="rect">
            <a:avLst/>
          </a:prstGeom>
        </p:spPr>
        <p:txBody>
          <a:bodyPr wrap="none">
            <a:spAutoFit/>
          </a:bodyPr>
          <a:lstStyle/>
          <a:p>
            <a:fld id="{BE040F21-18A7-F24A-9FFF-CA1645682805}" type="slidenum">
              <a:rPr lang="en-US" smtClean="0">
                <a:latin typeface="Roboto" panose="02000000000000000000" pitchFamily="2" charset="0"/>
                <a:ea typeface="Roboto" panose="02000000000000000000" pitchFamily="2" charset="0"/>
              </a:rPr>
              <a:t>‹#›</a:t>
            </a:fld>
            <a:endParaRPr lang="en-US" dirty="0">
              <a:latin typeface="Roboto" panose="02000000000000000000" pitchFamily="2" charset="0"/>
              <a:ea typeface="Roboto" panose="02000000000000000000" pitchFamily="2" charset="0"/>
            </a:endParaRPr>
          </a:p>
        </p:txBody>
      </p:sp>
      <p:sp>
        <p:nvSpPr>
          <p:cNvPr id="3" name="Title Placeholder 2">
            <a:extLst>
              <a:ext uri="{FF2B5EF4-FFF2-40B4-BE49-F238E27FC236}">
                <a16:creationId xmlns:a16="http://schemas.microsoft.com/office/drawing/2014/main" id="{249BE8F0-75A0-A748-99AE-728CF18B0D5D}"/>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7" name="Picture 6">
            <a:extLst>
              <a:ext uri="{FF2B5EF4-FFF2-40B4-BE49-F238E27FC236}">
                <a16:creationId xmlns:a16="http://schemas.microsoft.com/office/drawing/2014/main" id="{70FFF947-11DF-1645-95AE-F53E85B1898B}"/>
              </a:ext>
            </a:extLst>
          </p:cNvPr>
          <p:cNvPicPr>
            <a:picLocks noChangeAspect="1"/>
          </p:cNvPicPr>
          <p:nvPr userDrawn="1"/>
        </p:nvPicPr>
        <p:blipFill>
          <a:blip r:embed="rId12"/>
          <a:stretch>
            <a:fillRect/>
          </a:stretch>
        </p:blipFill>
        <p:spPr>
          <a:xfrm>
            <a:off x="10210800" y="75091"/>
            <a:ext cx="1828800" cy="382109"/>
          </a:xfrm>
          <a:prstGeom prst="rect">
            <a:avLst/>
          </a:prstGeom>
        </p:spPr>
      </p:pic>
    </p:spTree>
    <p:custDataLst>
      <p:tags r:id="rId11"/>
    </p:custData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8" r:id="rId4"/>
    <p:sldLayoutId id="2147484119" r:id="rId5"/>
    <p:sldLayoutId id="2147484122" r:id="rId6"/>
    <p:sldLayoutId id="2147484117" r:id="rId7"/>
    <p:sldLayoutId id="2147484120" r:id="rId8"/>
    <p:sldLayoutId id="2147484121" r:id="rId9"/>
  </p:sldLayoutIdLst>
  <p:hf sldNum="0" hdr="0" ftr="0" dt="0"/>
  <p:txStyles>
    <p:titleStyle>
      <a:lvl1pPr algn="l" rtl="0" eaLnBrk="1" fontAlgn="base" hangingPunct="1">
        <a:spcBef>
          <a:spcPct val="0"/>
        </a:spcBef>
        <a:spcAft>
          <a:spcPct val="0"/>
        </a:spcAft>
        <a:defRPr sz="4000" b="0" i="0">
          <a:solidFill>
            <a:schemeClr val="tx1"/>
          </a:solidFill>
          <a:latin typeface="+mj-lt"/>
          <a:ea typeface="Roboto Medium" panose="02000000000000000000" pitchFamily="2" charset="0"/>
          <a:cs typeface="Roboto Medium" panose="02000000000000000000" pitchFamily="2" charset="0"/>
        </a:defRPr>
      </a:lvl1pPr>
      <a:lvl2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2pPr>
      <a:lvl3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3pPr>
      <a:lvl4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4pPr>
      <a:lvl5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5pPr>
      <a:lvl6pPr marL="457200" algn="l" rtl="0" eaLnBrk="1" fontAlgn="base" hangingPunct="1">
        <a:spcBef>
          <a:spcPct val="0"/>
        </a:spcBef>
        <a:spcAft>
          <a:spcPct val="0"/>
        </a:spcAft>
        <a:defRPr sz="4000">
          <a:solidFill>
            <a:schemeClr val="tx1"/>
          </a:solidFill>
          <a:latin typeface="Arial" pitchFamily="4" charset="0"/>
        </a:defRPr>
      </a:lvl6pPr>
      <a:lvl7pPr marL="914400" algn="l" rtl="0" eaLnBrk="1" fontAlgn="base" hangingPunct="1">
        <a:spcBef>
          <a:spcPct val="0"/>
        </a:spcBef>
        <a:spcAft>
          <a:spcPct val="0"/>
        </a:spcAft>
        <a:defRPr sz="4000">
          <a:solidFill>
            <a:schemeClr val="tx1"/>
          </a:solidFill>
          <a:latin typeface="Arial" pitchFamily="4" charset="0"/>
        </a:defRPr>
      </a:lvl7pPr>
      <a:lvl8pPr marL="1371600" algn="l" rtl="0" eaLnBrk="1" fontAlgn="base" hangingPunct="1">
        <a:spcBef>
          <a:spcPct val="0"/>
        </a:spcBef>
        <a:spcAft>
          <a:spcPct val="0"/>
        </a:spcAft>
        <a:defRPr sz="4000">
          <a:solidFill>
            <a:schemeClr val="tx1"/>
          </a:solidFill>
          <a:latin typeface="Arial" pitchFamily="4" charset="0"/>
        </a:defRPr>
      </a:lvl8pPr>
      <a:lvl9pPr marL="1828800" algn="l" rtl="0" eaLnBrk="1" fontAlgn="base" hangingPunct="1">
        <a:spcBef>
          <a:spcPct val="0"/>
        </a:spcBef>
        <a:spcAft>
          <a:spcPct val="0"/>
        </a:spcAft>
        <a:defRPr sz="4000">
          <a:solidFill>
            <a:schemeClr val="tx1"/>
          </a:solidFill>
          <a:latin typeface="Arial" pitchFamily="4" charset="0"/>
        </a:defRPr>
      </a:lvl9pPr>
    </p:titleStyle>
    <p:bodyStyle>
      <a:lvl1pPr marL="342900" indent="-342900" algn="l" rtl="0" eaLnBrk="1" fontAlgn="base" hangingPunct="1">
        <a:spcBef>
          <a:spcPct val="20000"/>
        </a:spcBef>
        <a:spcAft>
          <a:spcPct val="0"/>
        </a:spcAft>
        <a:buClr>
          <a:schemeClr val="bg2"/>
        </a:buClr>
        <a:buSzPct val="75000"/>
        <a:buFont typeface="Wingdings" charset="2"/>
        <a:buChar char="n"/>
        <a:defRPr sz="3200" b="0" i="0">
          <a:solidFill>
            <a:schemeClr val="tx1"/>
          </a:solidFill>
          <a:latin typeface="+mj-lt"/>
          <a:ea typeface="Roboto" panose="02000000000000000000" pitchFamily="2" charset="0"/>
          <a:cs typeface="Roboto" panose="02000000000000000000" pitchFamily="2" charset="0"/>
        </a:defRPr>
      </a:lvl1pPr>
      <a:lvl2pPr marL="742950" indent="-285750" algn="l" rtl="0" eaLnBrk="1" fontAlgn="base" hangingPunct="1">
        <a:spcBef>
          <a:spcPct val="20000"/>
        </a:spcBef>
        <a:spcAft>
          <a:spcPct val="0"/>
        </a:spcAft>
        <a:buClr>
          <a:schemeClr val="accent2"/>
        </a:buClr>
        <a:buSzPct val="80000"/>
        <a:buFont typeface="Wingdings" charset="2"/>
        <a:buChar char="¨"/>
        <a:defRPr sz="2800" b="0" i="0">
          <a:solidFill>
            <a:schemeClr val="tx1"/>
          </a:solidFill>
          <a:latin typeface="+mj-lt"/>
          <a:ea typeface="Roboto" panose="02000000000000000000" pitchFamily="2" charset="0"/>
        </a:defRPr>
      </a:lvl2pPr>
      <a:lvl3pPr marL="1143000" indent="-228600" algn="l" rtl="0" eaLnBrk="1" fontAlgn="base" hangingPunct="1">
        <a:spcBef>
          <a:spcPct val="20000"/>
        </a:spcBef>
        <a:spcAft>
          <a:spcPct val="0"/>
        </a:spcAft>
        <a:buClr>
          <a:schemeClr val="bg2"/>
        </a:buClr>
        <a:buSzPct val="65000"/>
        <a:buFont typeface="Wingdings" charset="2"/>
        <a:buChar char="n"/>
        <a:defRPr sz="2400" b="0" i="0">
          <a:solidFill>
            <a:schemeClr val="tx1"/>
          </a:solidFill>
          <a:latin typeface="+mj-lt"/>
          <a:ea typeface="Roboto" panose="02000000000000000000" pitchFamily="2" charset="0"/>
        </a:defRPr>
      </a:lvl3pPr>
      <a:lvl4pPr marL="1600200" indent="-228600" algn="l" rtl="0" eaLnBrk="1" fontAlgn="base" hangingPunct="1">
        <a:spcBef>
          <a:spcPct val="20000"/>
        </a:spcBef>
        <a:spcAft>
          <a:spcPct val="0"/>
        </a:spcAft>
        <a:buClr>
          <a:schemeClr val="accent2"/>
        </a:buClr>
        <a:buSzPct val="70000"/>
        <a:buFont typeface="Wingdings" charset="2"/>
        <a:buChar char="¨"/>
        <a:defRPr sz="2000" b="0" i="0">
          <a:solidFill>
            <a:schemeClr val="tx1"/>
          </a:solidFill>
          <a:latin typeface="+mj-lt"/>
          <a:ea typeface="Roboto" panose="02000000000000000000" pitchFamily="2" charset="0"/>
        </a:defRPr>
      </a:lvl4pPr>
      <a:lvl5pPr marL="2057400" indent="-228600" algn="l" rtl="0" eaLnBrk="1" fontAlgn="base" hangingPunct="1">
        <a:spcBef>
          <a:spcPct val="20000"/>
        </a:spcBef>
        <a:spcAft>
          <a:spcPct val="0"/>
        </a:spcAft>
        <a:buClr>
          <a:schemeClr val="bg2"/>
        </a:buClr>
        <a:buFont typeface="Wingdings" charset="2"/>
        <a:buChar char="§"/>
        <a:defRPr sz="2000" b="0" i="0">
          <a:solidFill>
            <a:schemeClr val="tx1"/>
          </a:solidFill>
          <a:latin typeface="+mj-lt"/>
          <a:ea typeface="Roboto" panose="02000000000000000000" pitchFamily="2" charset="0"/>
        </a:defRPr>
      </a:lvl5pPr>
      <a:lvl6pPr marL="25146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6pPr>
      <a:lvl7pPr marL="29718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7pPr>
      <a:lvl8pPr marL="34290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8pPr>
      <a:lvl9pPr marL="38862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cmqcc.org/resources-tool-kits/toolkits/HDP" TargetMode="External"/><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hyperlink" Target="https://www.preeclampsia.org/educating-patients" TargetMode="External"/><Relationship Id="rId4" Type="http://schemas.openxmlformats.org/officeDocument/2006/relationships/hyperlink" Target="https://www.marchofdimes.org/complications/preeclampsia.aspx#:~:text=Can%20taking%20low%2Ddose%20aspirin,81%20mg%20(milligrams)%20aspiri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7F8"/>
        </a:solidFill>
        <a:effectLst/>
      </p:bgPr>
    </p:bg>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29F42BFF-52C0-FB3F-C19D-9198B79E2C57}"/>
              </a:ext>
            </a:extLst>
          </p:cNvPr>
          <p:cNvPicPr>
            <a:picLocks noChangeAspect="1"/>
          </p:cNvPicPr>
          <p:nvPr/>
        </p:nvPicPr>
        <p:blipFill>
          <a:blip r:embed="rId2"/>
          <a:stretch>
            <a:fillRect/>
          </a:stretch>
        </p:blipFill>
        <p:spPr>
          <a:xfrm>
            <a:off x="7850895" y="427240"/>
            <a:ext cx="4012806" cy="1511550"/>
          </a:xfrm>
          <a:prstGeom prst="rect">
            <a:avLst/>
          </a:prstGeom>
        </p:spPr>
      </p:pic>
      <p:sp>
        <p:nvSpPr>
          <p:cNvPr id="7" name="TextBox 6">
            <a:extLst>
              <a:ext uri="{FF2B5EF4-FFF2-40B4-BE49-F238E27FC236}">
                <a16:creationId xmlns:a16="http://schemas.microsoft.com/office/drawing/2014/main" id="{5E00CFC0-7C0E-CCF5-DED8-E1D846C11DEB}"/>
              </a:ext>
            </a:extLst>
          </p:cNvPr>
          <p:cNvSpPr txBox="1"/>
          <p:nvPr/>
        </p:nvSpPr>
        <p:spPr>
          <a:xfrm>
            <a:off x="1045633" y="2465308"/>
            <a:ext cx="10100733" cy="1938992"/>
          </a:xfrm>
          <a:prstGeom prst="rect">
            <a:avLst/>
          </a:prstGeom>
          <a:noFill/>
        </p:spPr>
        <p:txBody>
          <a:bodyPr wrap="square">
            <a:spAutoFit/>
          </a:bodyPr>
          <a:lstStyle/>
          <a:p>
            <a:pPr algn="ctr"/>
            <a:r>
              <a:rPr lang="en-US" sz="4000" spc="120" dirty="0">
                <a:solidFill>
                  <a:srgbClr val="D85D5B"/>
                </a:solidFill>
                <a:latin typeface="Montserrat Medium" pitchFamily="2" charset="77"/>
                <a:ea typeface="Roboto"/>
                <a:cs typeface="Roboto"/>
              </a:rPr>
              <a:t>Low-Dose Aspirin (LDA) Campaign to Reduce Preeclampsia and Related Preterm Birth</a:t>
            </a:r>
          </a:p>
        </p:txBody>
      </p:sp>
      <p:sp>
        <p:nvSpPr>
          <p:cNvPr id="8" name="TextBox 7">
            <a:extLst>
              <a:ext uri="{FF2B5EF4-FFF2-40B4-BE49-F238E27FC236}">
                <a16:creationId xmlns:a16="http://schemas.microsoft.com/office/drawing/2014/main" id="{79525810-3F2B-5AC7-D130-92C2BBED19B1}"/>
              </a:ext>
            </a:extLst>
          </p:cNvPr>
          <p:cNvSpPr txBox="1"/>
          <p:nvPr/>
        </p:nvSpPr>
        <p:spPr>
          <a:xfrm>
            <a:off x="3131342" y="4889196"/>
            <a:ext cx="5929313" cy="1077218"/>
          </a:xfrm>
          <a:prstGeom prst="rect">
            <a:avLst/>
          </a:prstGeom>
          <a:noFill/>
        </p:spPr>
        <p:txBody>
          <a:bodyPr wrap="square" rtlCol="0">
            <a:spAutoFit/>
          </a:bodyPr>
          <a:lstStyle/>
          <a:p>
            <a:r>
              <a:rPr lang="en-US" sz="3200" dirty="0">
                <a:solidFill>
                  <a:schemeClr val="tx1">
                    <a:lumMod val="65000"/>
                    <a:lumOff val="35000"/>
                  </a:schemeClr>
                </a:solidFill>
                <a:latin typeface="Montserrat Light" pitchFamily="2" charset="77"/>
              </a:rPr>
              <a:t>Your Hospital or </a:t>
            </a:r>
            <a:br>
              <a:rPr lang="en-US" sz="3200" dirty="0">
                <a:solidFill>
                  <a:schemeClr val="tx1">
                    <a:lumMod val="65000"/>
                    <a:lumOff val="35000"/>
                  </a:schemeClr>
                </a:solidFill>
                <a:latin typeface="Montserrat Light" pitchFamily="2" charset="77"/>
              </a:rPr>
            </a:br>
            <a:r>
              <a:rPr lang="en-US" sz="3200" dirty="0">
                <a:solidFill>
                  <a:schemeClr val="tx1">
                    <a:lumMod val="65000"/>
                    <a:lumOff val="35000"/>
                  </a:schemeClr>
                </a:solidFill>
                <a:latin typeface="Montserrat Light" pitchFamily="2" charset="77"/>
              </a:rPr>
              <a:t>Health System  Logo</a:t>
            </a:r>
          </a:p>
        </p:txBody>
      </p:sp>
    </p:spTree>
    <p:extLst>
      <p:ext uri="{BB962C8B-B14F-4D97-AF65-F5344CB8AC3E}">
        <p14:creationId xmlns:p14="http://schemas.microsoft.com/office/powerpoint/2010/main" val="2296018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CFA651-8615-0247-A0BD-061D27DB62E3}"/>
              </a:ext>
            </a:extLst>
          </p:cNvPr>
          <p:cNvSpPr>
            <a:spLocks noGrp="1"/>
          </p:cNvSpPr>
          <p:nvPr>
            <p:ph type="title"/>
          </p:nvPr>
        </p:nvSpPr>
        <p:spPr/>
        <p:txBody>
          <a:bodyPr>
            <a:normAutofit/>
          </a:bodyPr>
          <a:lstStyle/>
          <a:p>
            <a:pPr algn="ctr"/>
            <a:r>
              <a:rPr lang="en-US" sz="3400" spc="120" dirty="0">
                <a:solidFill>
                  <a:srgbClr val="D85D5B"/>
                </a:solidFill>
                <a:latin typeface="Montserrat Medium" pitchFamily="2" charset="77"/>
              </a:rPr>
              <a:t>LDA given to those at risk for preeclampsia</a:t>
            </a:r>
          </a:p>
        </p:txBody>
      </p:sp>
      <p:sp>
        <p:nvSpPr>
          <p:cNvPr id="5" name="Content Placeholder 4">
            <a:extLst>
              <a:ext uri="{FF2B5EF4-FFF2-40B4-BE49-F238E27FC236}">
                <a16:creationId xmlns:a16="http://schemas.microsoft.com/office/drawing/2014/main" id="{B23F80FD-7909-D84E-8AC8-781505B268D0}"/>
              </a:ext>
            </a:extLst>
          </p:cNvPr>
          <p:cNvSpPr>
            <a:spLocks noGrp="1"/>
          </p:cNvSpPr>
          <p:nvPr>
            <p:ph idx="1"/>
          </p:nvPr>
        </p:nvSpPr>
        <p:spPr>
          <a:xfrm>
            <a:off x="609600" y="1953126"/>
            <a:ext cx="10088879" cy="3152275"/>
          </a:xfrm>
        </p:spPr>
        <p:txBody>
          <a:bodyPr/>
          <a:lstStyle/>
          <a:p>
            <a:pPr marL="0" indent="0">
              <a:buNone/>
            </a:pPr>
            <a:r>
              <a:rPr lang="en-US" dirty="0">
                <a:latin typeface="Montserrat Light" pitchFamily="2" charset="77"/>
              </a:rPr>
              <a:t>Reduces:</a:t>
            </a:r>
          </a:p>
          <a:p>
            <a:pPr>
              <a:spcBef>
                <a:spcPts val="600"/>
              </a:spcBef>
              <a:buClr>
                <a:srgbClr val="D85D5B"/>
              </a:buClr>
              <a:buSzPct val="100000"/>
              <a:buFont typeface="Arial" panose="020B0604020202020204" pitchFamily="34" charset="0"/>
              <a:buChar char="•"/>
            </a:pPr>
            <a:r>
              <a:rPr lang="en-US" dirty="0">
                <a:latin typeface="Montserrat Light" pitchFamily="2" charset="77"/>
              </a:rPr>
              <a:t>Preeclampsia by 15%</a:t>
            </a:r>
          </a:p>
          <a:p>
            <a:pPr>
              <a:spcBef>
                <a:spcPts val="600"/>
              </a:spcBef>
              <a:buClr>
                <a:srgbClr val="D85D5B"/>
              </a:buClr>
              <a:buSzPct val="100000"/>
              <a:buFont typeface="Arial" panose="020B0604020202020204" pitchFamily="34" charset="0"/>
              <a:buChar char="•"/>
            </a:pPr>
            <a:r>
              <a:rPr lang="en-US" dirty="0">
                <a:latin typeface="Montserrat Light" pitchFamily="2" charset="77"/>
              </a:rPr>
              <a:t>Preterm birth by 20%</a:t>
            </a:r>
          </a:p>
          <a:p>
            <a:pPr>
              <a:spcBef>
                <a:spcPts val="600"/>
              </a:spcBef>
              <a:buClr>
                <a:srgbClr val="D85D5B"/>
              </a:buClr>
              <a:buSzPct val="100000"/>
              <a:buFont typeface="Arial" panose="020B0604020202020204" pitchFamily="34" charset="0"/>
              <a:buChar char="•"/>
            </a:pPr>
            <a:r>
              <a:rPr lang="en-US" dirty="0">
                <a:latin typeface="Montserrat Light" pitchFamily="2" charset="77"/>
              </a:rPr>
              <a:t>Fetal growth restriction by almost 20%</a:t>
            </a:r>
          </a:p>
          <a:p>
            <a:pPr>
              <a:spcBef>
                <a:spcPts val="600"/>
              </a:spcBef>
              <a:buClr>
                <a:srgbClr val="D85D5B"/>
              </a:buClr>
              <a:buSzPct val="100000"/>
              <a:buFont typeface="Arial" panose="020B0604020202020204" pitchFamily="34" charset="0"/>
              <a:buChar char="•"/>
            </a:pPr>
            <a:r>
              <a:rPr lang="en-US" dirty="0">
                <a:latin typeface="Montserrat Light" pitchFamily="2" charset="77"/>
              </a:rPr>
              <a:t>Perinatal mortality by more than 20%</a:t>
            </a:r>
          </a:p>
          <a:p>
            <a:pPr marL="0" indent="0">
              <a:buNone/>
            </a:pPr>
            <a:endParaRPr lang="en-US" sz="1000" dirty="0">
              <a:latin typeface="Montserrat Light" pitchFamily="2" charset="77"/>
            </a:endParaRPr>
          </a:p>
          <a:p>
            <a:pPr marL="0" indent="0">
              <a:buNone/>
            </a:pPr>
            <a:r>
              <a:rPr lang="en-US" dirty="0">
                <a:latin typeface="Montserrat Light" pitchFamily="2" charset="77"/>
              </a:rPr>
              <a:t>This translates to healthier moms and healthier babies.</a:t>
            </a:r>
          </a:p>
        </p:txBody>
      </p:sp>
      <p:sp>
        <p:nvSpPr>
          <p:cNvPr id="6" name="TextBox 5">
            <a:extLst>
              <a:ext uri="{FF2B5EF4-FFF2-40B4-BE49-F238E27FC236}">
                <a16:creationId xmlns:a16="http://schemas.microsoft.com/office/drawing/2014/main" id="{29DC025E-0C43-F84A-9338-7234A330CF61}"/>
              </a:ext>
            </a:extLst>
          </p:cNvPr>
          <p:cNvSpPr txBox="1"/>
          <p:nvPr/>
        </p:nvSpPr>
        <p:spPr>
          <a:xfrm>
            <a:off x="609600" y="6348821"/>
            <a:ext cx="10421754" cy="261610"/>
          </a:xfrm>
          <a:prstGeom prst="rect">
            <a:avLst/>
          </a:prstGeom>
          <a:noFill/>
        </p:spPr>
        <p:txBody>
          <a:bodyPr wrap="square" rtlCol="0">
            <a:spAutoFit/>
          </a:bodyPr>
          <a:lstStyle/>
          <a:p>
            <a:pPr algn="l"/>
            <a:r>
              <a:rPr lang="en-US" sz="1100" dirty="0">
                <a:latin typeface="Montserrat" pitchFamily="2" charset="77"/>
              </a:rPr>
              <a:t>US Preventative Task Force Recommendation, Journal of the American Medical Association (JAMA)</a:t>
            </a:r>
          </a:p>
        </p:txBody>
      </p:sp>
    </p:spTree>
    <p:extLst>
      <p:ext uri="{BB962C8B-B14F-4D97-AF65-F5344CB8AC3E}">
        <p14:creationId xmlns:p14="http://schemas.microsoft.com/office/powerpoint/2010/main" val="3563318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725820-5023-9347-9E38-2318DE064DEF}"/>
              </a:ext>
            </a:extLst>
          </p:cNvPr>
          <p:cNvSpPr>
            <a:spLocks noGrp="1"/>
          </p:cNvSpPr>
          <p:nvPr>
            <p:ph idx="1"/>
          </p:nvPr>
        </p:nvSpPr>
        <p:spPr>
          <a:xfrm>
            <a:off x="1590384" y="1485900"/>
            <a:ext cx="9011232" cy="1943100"/>
          </a:xfrm>
          <a:solidFill>
            <a:srgbClr val="F8EDEB"/>
          </a:solidFill>
          <a:ln>
            <a:noFill/>
          </a:ln>
          <a:effectLst>
            <a:softEdge rad="43482"/>
          </a:effectLst>
        </p:spPr>
        <p:style>
          <a:lnRef idx="0">
            <a:scrgbClr r="0" g="0" b="0"/>
          </a:lnRef>
          <a:fillRef idx="0">
            <a:scrgbClr r="0" g="0" b="0"/>
          </a:fillRef>
          <a:effectRef idx="0">
            <a:scrgbClr r="0" g="0" b="0"/>
          </a:effectRef>
          <a:fontRef idx="minor">
            <a:schemeClr val="lt1"/>
          </a:fontRef>
        </p:style>
        <p:txBody>
          <a:bodyPr anchor="ctr"/>
          <a:lstStyle/>
          <a:p>
            <a:pPr marL="0" indent="0" algn="ctr">
              <a:buNone/>
            </a:pPr>
            <a:r>
              <a:rPr lang="en-US" dirty="0">
                <a:solidFill>
                  <a:schemeClr val="tx1">
                    <a:lumMod val="75000"/>
                    <a:lumOff val="25000"/>
                  </a:schemeClr>
                </a:solidFill>
                <a:latin typeface="Montserrat" pitchFamily="2" charset="77"/>
                <a:cs typeface="Calibri" panose="020F0502020204030204" pitchFamily="34" charset="0"/>
              </a:rPr>
              <a:t>LDA in pregnancy can support healthy placenta development, preventing changes that can lead to high blood pressure.</a:t>
            </a:r>
          </a:p>
        </p:txBody>
      </p:sp>
      <p:sp>
        <p:nvSpPr>
          <p:cNvPr id="8" name="TextBox 7">
            <a:extLst>
              <a:ext uri="{FF2B5EF4-FFF2-40B4-BE49-F238E27FC236}">
                <a16:creationId xmlns:a16="http://schemas.microsoft.com/office/drawing/2014/main" id="{969DA25D-E8A0-F340-982D-61234DF2C3B5}"/>
              </a:ext>
            </a:extLst>
          </p:cNvPr>
          <p:cNvSpPr txBox="1"/>
          <p:nvPr/>
        </p:nvSpPr>
        <p:spPr>
          <a:xfrm>
            <a:off x="1590384" y="4075433"/>
            <a:ext cx="9011232" cy="1569660"/>
          </a:xfrm>
          <a:prstGeom prst="rect">
            <a:avLst/>
          </a:prstGeom>
          <a:solidFill>
            <a:srgbClr val="FDC2B6"/>
          </a:solidFill>
          <a:ln>
            <a:noFill/>
          </a:ln>
          <a:effectLst>
            <a:softEdge rad="45390"/>
          </a:effectLst>
        </p:spPr>
        <p:style>
          <a:lnRef idx="0">
            <a:scrgbClr r="0" g="0" b="0"/>
          </a:lnRef>
          <a:fillRef idx="0">
            <a:scrgbClr r="0" g="0" b="0"/>
          </a:fillRef>
          <a:effectRef idx="0">
            <a:scrgbClr r="0" g="0" b="0"/>
          </a:effectRef>
          <a:fontRef idx="minor">
            <a:schemeClr val="lt1"/>
          </a:fontRef>
        </p:style>
        <p:txBody>
          <a:bodyPr wrap="square" rtlCol="0" anchor="ctr" anchorCtr="0">
            <a:spAutoFit/>
          </a:bodyPr>
          <a:lstStyle/>
          <a:p>
            <a:r>
              <a:rPr lang="en-US" sz="3200" dirty="0">
                <a:solidFill>
                  <a:schemeClr val="tx1">
                    <a:lumMod val="75000"/>
                    <a:lumOff val="25000"/>
                  </a:schemeClr>
                </a:solidFill>
                <a:latin typeface="Montserrat" pitchFamily="2" charset="77"/>
                <a:ea typeface="Roboto" panose="02000000000000000000" pitchFamily="2" charset="0"/>
                <a:cs typeface="Calibri" panose="020F0502020204030204" pitchFamily="34" charset="0"/>
              </a:rPr>
              <a:t>Those taking aspirin are more likely to deliver at full term and less likely to have preeclampsia.</a:t>
            </a:r>
          </a:p>
        </p:txBody>
      </p:sp>
    </p:spTree>
    <p:extLst>
      <p:ext uri="{BB962C8B-B14F-4D97-AF65-F5344CB8AC3E}">
        <p14:creationId xmlns:p14="http://schemas.microsoft.com/office/powerpoint/2010/main" val="2031656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8331C-EEB7-4B54-5B6A-37FCA695C3A9}"/>
              </a:ext>
            </a:extLst>
          </p:cNvPr>
          <p:cNvSpPr>
            <a:spLocks noGrp="1"/>
          </p:cNvSpPr>
          <p:nvPr>
            <p:ph type="title"/>
          </p:nvPr>
        </p:nvSpPr>
        <p:spPr>
          <a:xfrm>
            <a:off x="777240" y="838200"/>
            <a:ext cx="10652760" cy="1341120"/>
          </a:xfrm>
        </p:spPr>
        <p:txBody>
          <a:bodyPr>
            <a:noAutofit/>
          </a:bodyPr>
          <a:lstStyle/>
          <a:p>
            <a:pPr algn="ctr"/>
            <a:r>
              <a:rPr lang="en-US" spc="120" dirty="0">
                <a:solidFill>
                  <a:srgbClr val="D85D5B"/>
                </a:solidFill>
                <a:latin typeface="Montserrat Medium" pitchFamily="2" charset="77"/>
              </a:rPr>
              <a:t>...but these recommendations have been slow to become widely used!</a:t>
            </a:r>
          </a:p>
        </p:txBody>
      </p:sp>
      <p:sp>
        <p:nvSpPr>
          <p:cNvPr id="3" name="Content Placeholder 2">
            <a:extLst>
              <a:ext uri="{FF2B5EF4-FFF2-40B4-BE49-F238E27FC236}">
                <a16:creationId xmlns:a16="http://schemas.microsoft.com/office/drawing/2014/main" id="{52C6DF55-3CA3-C445-17E5-88ECF26660B3}"/>
              </a:ext>
            </a:extLst>
          </p:cNvPr>
          <p:cNvSpPr>
            <a:spLocks noGrp="1"/>
          </p:cNvSpPr>
          <p:nvPr>
            <p:ph idx="1"/>
          </p:nvPr>
        </p:nvSpPr>
        <p:spPr>
          <a:xfrm>
            <a:off x="769620" y="2324100"/>
            <a:ext cx="10652760" cy="4442459"/>
          </a:xfrm>
        </p:spPr>
        <p:txBody>
          <a:bodyPr/>
          <a:lstStyle/>
          <a:p>
            <a:pPr>
              <a:buClr>
                <a:srgbClr val="D85D5B"/>
              </a:buClr>
              <a:buSzPct val="100000"/>
              <a:buFont typeface="Arial" panose="020B0604020202020204" pitchFamily="34" charset="0"/>
              <a:buChar char="•"/>
            </a:pPr>
            <a:r>
              <a:rPr lang="en-US" dirty="0">
                <a:latin typeface="Montserrat Light" pitchFamily="2" charset="77"/>
              </a:rPr>
              <a:t>Multiple studies find that less than 25% of eligible women are offered or take LDA.</a:t>
            </a:r>
          </a:p>
          <a:p>
            <a:pPr>
              <a:buClr>
                <a:srgbClr val="D85D5B"/>
              </a:buClr>
              <a:buSzPct val="100000"/>
              <a:buFont typeface="Arial" panose="020B0604020202020204" pitchFamily="34" charset="0"/>
              <a:buChar char="•"/>
            </a:pPr>
            <a:r>
              <a:rPr lang="en-US" dirty="0">
                <a:latin typeface="Montserrat Light" pitchFamily="2" charset="77"/>
                <a:ea typeface="Roboto"/>
                <a:cs typeface="Roboto"/>
              </a:rPr>
              <a:t>Women with chronic hypertension are the highest utilizing group but among them only ~50% take LDA.</a:t>
            </a:r>
          </a:p>
          <a:p>
            <a:pPr>
              <a:buClr>
                <a:srgbClr val="D85D5B"/>
              </a:buClr>
              <a:buSzPct val="100000"/>
              <a:buFont typeface="Arial" panose="020B0604020202020204" pitchFamily="34" charset="0"/>
              <a:buChar char="•"/>
            </a:pPr>
            <a:r>
              <a:rPr lang="en-US" dirty="0">
                <a:latin typeface="Montserrat Light" pitchFamily="2" charset="77"/>
                <a:ea typeface="Roboto"/>
                <a:cs typeface="Roboto"/>
              </a:rPr>
              <a:t>Among Black pregnant people who are eligible, only 10% received LDA.</a:t>
            </a:r>
          </a:p>
          <a:p>
            <a:pPr marL="0" indent="0">
              <a:buClr>
                <a:srgbClr val="D85D5B"/>
              </a:buClr>
              <a:buSzPct val="100000"/>
              <a:buNone/>
            </a:pPr>
            <a:r>
              <a:rPr lang="en-US" sz="1400" b="0" i="0" u="none" strike="noStrike" dirty="0">
                <a:effectLst/>
                <a:latin typeface="Calibri" panose="020F0502020204030204" pitchFamily="34" charset="0"/>
              </a:rPr>
              <a:t> </a:t>
            </a:r>
          </a:p>
          <a:p>
            <a:pPr marL="0" indent="0">
              <a:buClr>
                <a:srgbClr val="D85D5B"/>
              </a:buClr>
              <a:buSzPct val="100000"/>
              <a:buNone/>
            </a:pPr>
            <a:r>
              <a:rPr lang="en-US" sz="1100" b="0" i="0" u="none" strike="noStrike" dirty="0">
                <a:effectLst/>
                <a:latin typeface="Montserrat" pitchFamily="2" charset="77"/>
              </a:rPr>
              <a:t>Parrinella K, Wong MS, Wells M, Gregory KD. Identification of criteria missed by clinicians among patients not prescribed aspirin prophylaxis for preeclampsia. SMFM, 2022.</a:t>
            </a:r>
          </a:p>
        </p:txBody>
      </p:sp>
      <p:sp>
        <p:nvSpPr>
          <p:cNvPr id="5" name="TextBox 4">
            <a:extLst>
              <a:ext uri="{FF2B5EF4-FFF2-40B4-BE49-F238E27FC236}">
                <a16:creationId xmlns:a16="http://schemas.microsoft.com/office/drawing/2014/main" id="{E0FC5233-F212-703E-9187-ABC2B0EDB054}"/>
              </a:ext>
            </a:extLst>
          </p:cNvPr>
          <p:cNvSpPr txBox="1"/>
          <p:nvPr/>
        </p:nvSpPr>
        <p:spPr>
          <a:xfrm>
            <a:off x="769620" y="6380946"/>
            <a:ext cx="10421754" cy="477054"/>
          </a:xfrm>
          <a:prstGeom prst="rect">
            <a:avLst/>
          </a:prstGeom>
          <a:noFill/>
        </p:spPr>
        <p:txBody>
          <a:bodyPr wrap="square" rtlCol="0">
            <a:spAutoFit/>
          </a:bodyPr>
          <a:lstStyle/>
          <a:p>
            <a:pPr algn="l"/>
            <a:endParaRPr lang="en-US" sz="1400" dirty="0">
              <a:latin typeface="Montserrat" pitchFamily="2" charset="77"/>
            </a:endParaRPr>
          </a:p>
          <a:p>
            <a:pPr algn="l"/>
            <a:r>
              <a:rPr lang="en-US" sz="1100" dirty="0">
                <a:latin typeface="Montserrat" pitchFamily="2" charset="77"/>
              </a:rPr>
              <a:t>US Preventative Task Force Recommendation, Journal of the American Medical Association (JAMA)</a:t>
            </a:r>
          </a:p>
        </p:txBody>
      </p:sp>
    </p:spTree>
    <p:extLst>
      <p:ext uri="{BB962C8B-B14F-4D97-AF65-F5344CB8AC3E}">
        <p14:creationId xmlns:p14="http://schemas.microsoft.com/office/powerpoint/2010/main" val="1114218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F3C78-D834-ABAB-AE82-2A1E814F8771}"/>
              </a:ext>
            </a:extLst>
          </p:cNvPr>
          <p:cNvSpPr>
            <a:spLocks noGrp="1"/>
          </p:cNvSpPr>
          <p:nvPr>
            <p:ph type="title"/>
          </p:nvPr>
        </p:nvSpPr>
        <p:spPr>
          <a:xfrm>
            <a:off x="542144" y="2515999"/>
            <a:ext cx="11107712" cy="2066440"/>
          </a:xfrm>
        </p:spPr>
        <p:txBody>
          <a:bodyPr>
            <a:noAutofit/>
          </a:bodyPr>
          <a:lstStyle/>
          <a:p>
            <a:pPr algn="ctr"/>
            <a:r>
              <a:rPr lang="en-US" sz="4200" spc="120" dirty="0">
                <a:solidFill>
                  <a:srgbClr val="D85D5B"/>
                </a:solidFill>
                <a:latin typeface="Montserrat Medium" pitchFamily="2" charset="77"/>
                <a:ea typeface="Roboto Medium"/>
                <a:cs typeface="Calibri"/>
              </a:rPr>
              <a:t>Who is at increased risk of preeclampsia and should receive </a:t>
            </a:r>
            <a:br>
              <a:rPr lang="en-US" sz="4200" spc="120" dirty="0">
                <a:solidFill>
                  <a:srgbClr val="D85D5B"/>
                </a:solidFill>
                <a:latin typeface="Montserrat Medium" pitchFamily="2" charset="77"/>
                <a:ea typeface="Roboto Medium"/>
                <a:cs typeface="Calibri"/>
              </a:rPr>
            </a:br>
            <a:r>
              <a:rPr lang="en-US" sz="4200" spc="120" dirty="0">
                <a:solidFill>
                  <a:srgbClr val="D85D5B"/>
                </a:solidFill>
                <a:latin typeface="Montserrat Medium" pitchFamily="2" charset="77"/>
                <a:ea typeface="Roboto Medium"/>
                <a:cs typeface="Calibri"/>
              </a:rPr>
              <a:t>low-dose aspirin?</a:t>
            </a:r>
            <a:endParaRPr lang="en-US" sz="4800" spc="120" dirty="0">
              <a:solidFill>
                <a:srgbClr val="D85D5B"/>
              </a:solidFill>
              <a:latin typeface="Montserrat Medium" pitchFamily="2" charset="77"/>
              <a:cs typeface="Calibri" panose="020F0502020204030204" pitchFamily="34" charset="0"/>
            </a:endParaRPr>
          </a:p>
        </p:txBody>
      </p:sp>
      <p:sp>
        <p:nvSpPr>
          <p:cNvPr id="3" name="Title 1">
            <a:extLst>
              <a:ext uri="{FF2B5EF4-FFF2-40B4-BE49-F238E27FC236}">
                <a16:creationId xmlns:a16="http://schemas.microsoft.com/office/drawing/2014/main" id="{EC96855C-D10C-5227-8F7D-652DE4EAAE63}"/>
              </a:ext>
            </a:extLst>
          </p:cNvPr>
          <p:cNvSpPr txBox="1">
            <a:spLocks/>
          </p:cNvSpPr>
          <p:nvPr/>
        </p:nvSpPr>
        <p:spPr>
          <a:xfrm>
            <a:off x="601408" y="1185064"/>
            <a:ext cx="10363200" cy="914400"/>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3600" b="0" i="0">
                <a:solidFill>
                  <a:schemeClr val="tx1"/>
                </a:solidFill>
                <a:latin typeface="+mj-lt"/>
                <a:ea typeface="Roboto Medium" panose="02000000000000000000" pitchFamily="2" charset="0"/>
                <a:cs typeface="Roboto Medium" panose="02000000000000000000" pitchFamily="2" charset="0"/>
              </a:defRPr>
            </a:lvl1pPr>
            <a:lvl2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2pPr>
            <a:lvl3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3pPr>
            <a:lvl4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4pPr>
            <a:lvl5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5pPr>
            <a:lvl6pPr marL="457200" algn="l" rtl="0" eaLnBrk="1" fontAlgn="base" hangingPunct="1">
              <a:spcBef>
                <a:spcPct val="0"/>
              </a:spcBef>
              <a:spcAft>
                <a:spcPct val="0"/>
              </a:spcAft>
              <a:defRPr sz="4000">
                <a:solidFill>
                  <a:schemeClr val="tx1"/>
                </a:solidFill>
                <a:latin typeface="Arial" pitchFamily="4" charset="0"/>
              </a:defRPr>
            </a:lvl6pPr>
            <a:lvl7pPr marL="914400" algn="l" rtl="0" eaLnBrk="1" fontAlgn="base" hangingPunct="1">
              <a:spcBef>
                <a:spcPct val="0"/>
              </a:spcBef>
              <a:spcAft>
                <a:spcPct val="0"/>
              </a:spcAft>
              <a:defRPr sz="4000">
                <a:solidFill>
                  <a:schemeClr val="tx1"/>
                </a:solidFill>
                <a:latin typeface="Arial" pitchFamily="4" charset="0"/>
              </a:defRPr>
            </a:lvl7pPr>
            <a:lvl8pPr marL="1371600" algn="l" rtl="0" eaLnBrk="1" fontAlgn="base" hangingPunct="1">
              <a:spcBef>
                <a:spcPct val="0"/>
              </a:spcBef>
              <a:spcAft>
                <a:spcPct val="0"/>
              </a:spcAft>
              <a:defRPr sz="4000">
                <a:solidFill>
                  <a:schemeClr val="tx1"/>
                </a:solidFill>
                <a:latin typeface="Arial" pitchFamily="4" charset="0"/>
              </a:defRPr>
            </a:lvl8pPr>
            <a:lvl9pPr marL="1828800" algn="l" rtl="0" eaLnBrk="1" fontAlgn="base" hangingPunct="1">
              <a:spcBef>
                <a:spcPct val="0"/>
              </a:spcBef>
              <a:spcAft>
                <a:spcPct val="0"/>
              </a:spcAft>
              <a:defRPr sz="4000">
                <a:solidFill>
                  <a:schemeClr val="tx1"/>
                </a:solidFill>
                <a:latin typeface="Arial" pitchFamily="4" charset="0"/>
              </a:defRPr>
            </a:lvl9pPr>
          </a:lstStyle>
          <a:p>
            <a:r>
              <a:rPr lang="en-US" kern="0" dirty="0">
                <a:latin typeface="Montserrat" pitchFamily="2" charset="77"/>
                <a:ea typeface="Roboto Medium"/>
                <a:cs typeface="Roboto Medium"/>
              </a:rPr>
              <a:t>Let's start with background information….</a:t>
            </a:r>
          </a:p>
        </p:txBody>
      </p:sp>
      <p:pic>
        <p:nvPicPr>
          <p:cNvPr id="4" name="Picture 3" descr="Icon&#10;&#10;Description automatically generated">
            <a:extLst>
              <a:ext uri="{FF2B5EF4-FFF2-40B4-BE49-F238E27FC236}">
                <a16:creationId xmlns:a16="http://schemas.microsoft.com/office/drawing/2014/main" id="{EC9FB1D6-B910-3F32-9ECE-89FF21B36D74}"/>
              </a:ext>
            </a:extLst>
          </p:cNvPr>
          <p:cNvPicPr>
            <a:picLocks noChangeAspect="1"/>
          </p:cNvPicPr>
          <p:nvPr/>
        </p:nvPicPr>
        <p:blipFill rotWithShape="1">
          <a:blip r:embed="rId3">
            <a:alphaModFix amt="8000"/>
          </a:blip>
          <a:srcRect l="28999" r="8602" b="80212"/>
          <a:stretch/>
        </p:blipFill>
        <p:spPr>
          <a:xfrm>
            <a:off x="-2" y="4488269"/>
            <a:ext cx="5774266" cy="2369731"/>
          </a:xfrm>
          <a:prstGeom prst="rect">
            <a:avLst/>
          </a:prstGeom>
        </p:spPr>
      </p:pic>
      <p:pic>
        <p:nvPicPr>
          <p:cNvPr id="5" name="Picture 4" descr="Icon&#10;&#10;Description automatically generated">
            <a:extLst>
              <a:ext uri="{FF2B5EF4-FFF2-40B4-BE49-F238E27FC236}">
                <a16:creationId xmlns:a16="http://schemas.microsoft.com/office/drawing/2014/main" id="{AF6F3041-A72E-FC89-0249-58F537B4FBAB}"/>
              </a:ext>
            </a:extLst>
          </p:cNvPr>
          <p:cNvPicPr>
            <a:picLocks noChangeAspect="1"/>
          </p:cNvPicPr>
          <p:nvPr/>
        </p:nvPicPr>
        <p:blipFill rotWithShape="1">
          <a:blip r:embed="rId3">
            <a:alphaModFix amt="8000"/>
          </a:blip>
          <a:srcRect l="-1" t="39252" r="63528" b="41235"/>
          <a:stretch/>
        </p:blipFill>
        <p:spPr>
          <a:xfrm>
            <a:off x="7979145" y="533147"/>
            <a:ext cx="4212855" cy="3493104"/>
          </a:xfrm>
          <a:prstGeom prst="rect">
            <a:avLst/>
          </a:prstGeom>
        </p:spPr>
      </p:pic>
    </p:spTree>
    <p:extLst>
      <p:ext uri="{BB962C8B-B14F-4D97-AF65-F5344CB8AC3E}">
        <p14:creationId xmlns:p14="http://schemas.microsoft.com/office/powerpoint/2010/main" val="1067765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A8E8-6654-534E-8613-4B533949A693}"/>
              </a:ext>
            </a:extLst>
          </p:cNvPr>
          <p:cNvSpPr>
            <a:spLocks noGrp="1"/>
          </p:cNvSpPr>
          <p:nvPr>
            <p:ph type="title"/>
          </p:nvPr>
        </p:nvSpPr>
        <p:spPr/>
        <p:txBody>
          <a:bodyPr>
            <a:normAutofit/>
          </a:bodyPr>
          <a:lstStyle/>
          <a:p>
            <a:pPr algn="ctr"/>
            <a:r>
              <a:rPr lang="en-US" spc="120" dirty="0">
                <a:solidFill>
                  <a:srgbClr val="D85D5B"/>
                </a:solidFill>
                <a:latin typeface="Montserrat Medium" pitchFamily="2" charset="77"/>
                <a:ea typeface="Roboto Medium"/>
                <a:cs typeface="Roboto Medium"/>
              </a:rPr>
              <a:t>Risk factors for preeclampsia</a:t>
            </a:r>
            <a:endParaRPr lang="en-US" spc="120" dirty="0">
              <a:solidFill>
                <a:srgbClr val="D85D5B"/>
              </a:solidFill>
              <a:latin typeface="Montserrat Medium" pitchFamily="2" charset="77"/>
            </a:endParaRPr>
          </a:p>
        </p:txBody>
      </p:sp>
      <p:sp>
        <p:nvSpPr>
          <p:cNvPr id="3" name="Content Placeholder 2">
            <a:extLst>
              <a:ext uri="{FF2B5EF4-FFF2-40B4-BE49-F238E27FC236}">
                <a16:creationId xmlns:a16="http://schemas.microsoft.com/office/drawing/2014/main" id="{6C0A95A9-C2D3-1B42-A154-6532E9EB5CB6}"/>
              </a:ext>
            </a:extLst>
          </p:cNvPr>
          <p:cNvSpPr>
            <a:spLocks noGrp="1"/>
          </p:cNvSpPr>
          <p:nvPr>
            <p:ph idx="1"/>
          </p:nvPr>
        </p:nvSpPr>
        <p:spPr/>
        <p:txBody>
          <a:bodyPr/>
          <a:lstStyle/>
          <a:p>
            <a:pPr marL="0" indent="0">
              <a:buClr>
                <a:srgbClr val="D85D5B"/>
              </a:buClr>
              <a:buNone/>
            </a:pPr>
            <a:r>
              <a:rPr lang="en-US" dirty="0">
                <a:latin typeface="Montserrat Light" pitchFamily="2" charset="77"/>
                <a:ea typeface="Roboto"/>
                <a:cs typeface="Roboto"/>
              </a:rPr>
              <a:t>Those with one high-risk factor should receive LDA:</a:t>
            </a:r>
          </a:p>
          <a:p>
            <a:pPr lvl="1">
              <a:buClr>
                <a:srgbClr val="D85D5B"/>
              </a:buClr>
              <a:buSzPct val="100000"/>
              <a:buFont typeface="Arial" panose="020B0604020202020204" pitchFamily="34" charset="0"/>
              <a:buChar char="•"/>
            </a:pPr>
            <a:r>
              <a:rPr lang="en-US" dirty="0">
                <a:solidFill>
                  <a:schemeClr val="tx1">
                    <a:lumMod val="65000"/>
                    <a:lumOff val="35000"/>
                  </a:schemeClr>
                </a:solidFill>
                <a:latin typeface="Montserrat Light" pitchFamily="2" charset="77"/>
              </a:rPr>
              <a:t>preeclampsia in a prior pregnancy</a:t>
            </a:r>
          </a:p>
          <a:p>
            <a:pPr lvl="1">
              <a:buClr>
                <a:srgbClr val="D85D5B"/>
              </a:buClr>
              <a:buSzPct val="100000"/>
              <a:buFont typeface="Arial" panose="020B0604020202020204" pitchFamily="34" charset="0"/>
              <a:buChar char="•"/>
            </a:pPr>
            <a:r>
              <a:rPr lang="en-US" dirty="0">
                <a:solidFill>
                  <a:schemeClr val="tx1">
                    <a:lumMod val="65000"/>
                    <a:lumOff val="35000"/>
                  </a:schemeClr>
                </a:solidFill>
                <a:latin typeface="Montserrat Light" pitchFamily="2" charset="77"/>
              </a:rPr>
              <a:t>multifetal gestation (twins plus)</a:t>
            </a:r>
          </a:p>
          <a:p>
            <a:pPr lvl="1">
              <a:buClr>
                <a:srgbClr val="D85D5B"/>
              </a:buClr>
              <a:buSzPct val="100000"/>
              <a:buFont typeface="Arial" panose="020B0604020202020204" pitchFamily="34" charset="0"/>
              <a:buChar char="•"/>
            </a:pPr>
            <a:r>
              <a:rPr lang="en-US" dirty="0">
                <a:solidFill>
                  <a:schemeClr val="tx1">
                    <a:lumMod val="65000"/>
                    <a:lumOff val="35000"/>
                  </a:schemeClr>
                </a:solidFill>
                <a:latin typeface="Montserrat Light" pitchFamily="2" charset="77"/>
              </a:rPr>
              <a:t>chronic hypertension</a:t>
            </a:r>
          </a:p>
          <a:p>
            <a:pPr lvl="1">
              <a:buClr>
                <a:srgbClr val="D85D5B"/>
              </a:buClr>
              <a:buSzPct val="100000"/>
              <a:buFont typeface="Arial" panose="020B0604020202020204" pitchFamily="34" charset="0"/>
              <a:buChar char="•"/>
            </a:pPr>
            <a:r>
              <a:rPr lang="en-US" dirty="0">
                <a:solidFill>
                  <a:schemeClr val="tx1">
                    <a:lumMod val="65000"/>
                    <a:lumOff val="35000"/>
                  </a:schemeClr>
                </a:solidFill>
                <a:latin typeface="Montserrat Light" pitchFamily="2" charset="77"/>
              </a:rPr>
              <a:t>type 1 or 2 diabetes mellitus</a:t>
            </a:r>
          </a:p>
          <a:p>
            <a:pPr lvl="1">
              <a:buClr>
                <a:srgbClr val="D85D5B"/>
              </a:buClr>
              <a:buSzPct val="100000"/>
              <a:buFont typeface="Arial" panose="020B0604020202020204" pitchFamily="34" charset="0"/>
              <a:buChar char="•"/>
            </a:pPr>
            <a:r>
              <a:rPr lang="en-US" dirty="0">
                <a:solidFill>
                  <a:schemeClr val="tx1">
                    <a:lumMod val="65000"/>
                    <a:lumOff val="35000"/>
                  </a:schemeClr>
                </a:solidFill>
                <a:latin typeface="Montserrat Light" pitchFamily="2" charset="77"/>
              </a:rPr>
              <a:t>renal disease</a:t>
            </a:r>
          </a:p>
          <a:p>
            <a:pPr lvl="1">
              <a:buClr>
                <a:srgbClr val="D85D5B"/>
              </a:buClr>
              <a:buSzPct val="100000"/>
              <a:buFont typeface="Arial" panose="020B0604020202020204" pitchFamily="34" charset="0"/>
              <a:buChar char="•"/>
            </a:pPr>
            <a:r>
              <a:rPr lang="en-US" dirty="0">
                <a:solidFill>
                  <a:schemeClr val="tx1">
                    <a:lumMod val="65000"/>
                    <a:lumOff val="35000"/>
                  </a:schemeClr>
                </a:solidFill>
                <a:latin typeface="Montserrat Light" pitchFamily="2" charset="77"/>
              </a:rPr>
              <a:t>autoimmune disease (lupus, etc.)</a:t>
            </a:r>
          </a:p>
        </p:txBody>
      </p:sp>
    </p:spTree>
    <p:extLst>
      <p:ext uri="{BB962C8B-B14F-4D97-AF65-F5344CB8AC3E}">
        <p14:creationId xmlns:p14="http://schemas.microsoft.com/office/powerpoint/2010/main" val="839402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A8E8-6654-534E-8613-4B533949A693}"/>
              </a:ext>
            </a:extLst>
          </p:cNvPr>
          <p:cNvSpPr>
            <a:spLocks noGrp="1"/>
          </p:cNvSpPr>
          <p:nvPr>
            <p:ph type="title"/>
          </p:nvPr>
        </p:nvSpPr>
        <p:spPr/>
        <p:txBody>
          <a:bodyPr/>
          <a:lstStyle/>
          <a:p>
            <a:pPr algn="ctr"/>
            <a:r>
              <a:rPr lang="en-US" spc="120" dirty="0">
                <a:solidFill>
                  <a:srgbClr val="D85D5B"/>
                </a:solidFill>
                <a:latin typeface="Montserrat Medium" pitchFamily="2" charset="77"/>
                <a:ea typeface="Roboto Medium"/>
                <a:cs typeface="Roboto Medium"/>
              </a:rPr>
              <a:t>Risk factors for preeclampsia</a:t>
            </a:r>
            <a:endParaRPr lang="en-US" spc="120" dirty="0">
              <a:solidFill>
                <a:srgbClr val="D85D5B"/>
              </a:solidFill>
              <a:latin typeface="Montserrat Medium" pitchFamily="2" charset="77"/>
            </a:endParaRPr>
          </a:p>
        </p:txBody>
      </p:sp>
      <p:sp>
        <p:nvSpPr>
          <p:cNvPr id="3" name="Content Placeholder 2">
            <a:extLst>
              <a:ext uri="{FF2B5EF4-FFF2-40B4-BE49-F238E27FC236}">
                <a16:creationId xmlns:a16="http://schemas.microsoft.com/office/drawing/2014/main" id="{6C0A95A9-C2D3-1B42-A154-6532E9EB5CB6}"/>
              </a:ext>
            </a:extLst>
          </p:cNvPr>
          <p:cNvSpPr>
            <a:spLocks noGrp="1"/>
          </p:cNvSpPr>
          <p:nvPr>
            <p:ph idx="1"/>
          </p:nvPr>
        </p:nvSpPr>
        <p:spPr>
          <a:xfrm>
            <a:off x="627058" y="1857531"/>
            <a:ext cx="10937883" cy="1125511"/>
          </a:xfrm>
        </p:spPr>
        <p:txBody>
          <a:bodyPr/>
          <a:lstStyle/>
          <a:p>
            <a:pPr marL="0" indent="0">
              <a:buClr>
                <a:srgbClr val="D85D5B"/>
              </a:buClr>
              <a:buNone/>
            </a:pPr>
            <a:r>
              <a:rPr lang="en-US" dirty="0">
                <a:latin typeface="Montserrat Light" pitchFamily="2" charset="77"/>
                <a:ea typeface="Roboto"/>
                <a:cs typeface="Roboto"/>
              </a:rPr>
              <a:t>Those with two or more moderate-risk factors should receive LDA:</a:t>
            </a:r>
          </a:p>
          <a:p>
            <a:pPr marL="0" indent="0">
              <a:buClr>
                <a:srgbClr val="D85D5B"/>
              </a:buClr>
              <a:buNone/>
            </a:pPr>
            <a:endParaRPr lang="en-US" dirty="0">
              <a:latin typeface="Montserrat" pitchFamily="2" charset="77"/>
            </a:endParaRPr>
          </a:p>
        </p:txBody>
      </p:sp>
      <p:graphicFrame>
        <p:nvGraphicFramePr>
          <p:cNvPr id="5" name="Table 5">
            <a:extLst>
              <a:ext uri="{FF2B5EF4-FFF2-40B4-BE49-F238E27FC236}">
                <a16:creationId xmlns:a16="http://schemas.microsoft.com/office/drawing/2014/main" id="{B9C04D80-A0F3-A374-C2B0-C7D28795B816}"/>
              </a:ext>
            </a:extLst>
          </p:cNvPr>
          <p:cNvGraphicFramePr>
            <a:graphicFrameLocks noGrp="1"/>
          </p:cNvGraphicFramePr>
          <p:nvPr>
            <p:ph idx="10"/>
            <p:extLst>
              <p:ext uri="{D42A27DB-BD31-4B8C-83A1-F6EECF244321}">
                <p14:modId xmlns:p14="http://schemas.microsoft.com/office/powerpoint/2010/main" val="1083580115"/>
              </p:ext>
            </p:extLst>
          </p:nvPr>
        </p:nvGraphicFramePr>
        <p:xfrm>
          <a:off x="212360" y="3087973"/>
          <a:ext cx="11767280" cy="3352800"/>
        </p:xfrm>
        <a:graphic>
          <a:graphicData uri="http://schemas.openxmlformats.org/drawingml/2006/table">
            <a:tbl>
              <a:tblPr firstRow="1" bandRow="1">
                <a:tableStyleId>{1FECB4D8-DB02-4DC6-A0A2-4F2EBAE1DC90}</a:tableStyleId>
              </a:tblPr>
              <a:tblGrid>
                <a:gridCol w="5221822">
                  <a:extLst>
                    <a:ext uri="{9D8B030D-6E8A-4147-A177-3AD203B41FA5}">
                      <a16:colId xmlns:a16="http://schemas.microsoft.com/office/drawing/2014/main" val="1342866281"/>
                    </a:ext>
                  </a:extLst>
                </a:gridCol>
                <a:gridCol w="6545458">
                  <a:extLst>
                    <a:ext uri="{9D8B030D-6E8A-4147-A177-3AD203B41FA5}">
                      <a16:colId xmlns:a16="http://schemas.microsoft.com/office/drawing/2014/main" val="3134530287"/>
                    </a:ext>
                  </a:extLst>
                </a:gridCol>
              </a:tblGrid>
              <a:tr h="2996784">
                <a:tc>
                  <a:txBody>
                    <a:bodyPr/>
                    <a:lstStyle/>
                    <a:p>
                      <a:pPr marL="914400" lvl="1" indent="-457200">
                        <a:buClr>
                          <a:srgbClr val="D85D5B"/>
                        </a:buClr>
                        <a:buSzPct val="100000"/>
                        <a:buFont typeface="Arial" panose="020B0604020202020204" pitchFamily="34" charset="0"/>
                        <a:buChar char="•"/>
                      </a:pPr>
                      <a:r>
                        <a:rPr lang="en-US" sz="2800" b="0" i="0" dirty="0">
                          <a:solidFill>
                            <a:schemeClr val="tx1">
                              <a:lumMod val="65000"/>
                              <a:lumOff val="35000"/>
                            </a:schemeClr>
                          </a:solidFill>
                          <a:latin typeface="Montserrat Light" pitchFamily="2" charset="77"/>
                          <a:ea typeface="Roboto"/>
                        </a:rPr>
                        <a:t>nulliparity (first birth)</a:t>
                      </a:r>
                      <a:endParaRPr lang="en-US" sz="2800" b="0" i="0" dirty="0">
                        <a:solidFill>
                          <a:schemeClr val="tx1">
                            <a:lumMod val="65000"/>
                            <a:lumOff val="35000"/>
                          </a:schemeClr>
                        </a:solidFill>
                        <a:latin typeface="Montserrat Light" pitchFamily="2" charset="77"/>
                        <a:cs typeface="Arial"/>
                      </a:endParaRPr>
                    </a:p>
                    <a:p>
                      <a:pPr marL="914400" lvl="1" indent="-457200">
                        <a:buClr>
                          <a:srgbClr val="D85D5B"/>
                        </a:buClr>
                        <a:buSzPct val="100000"/>
                        <a:buFont typeface="Arial" panose="020B0604020202020204" pitchFamily="34" charset="0"/>
                        <a:buChar char="•"/>
                      </a:pPr>
                      <a:r>
                        <a:rPr lang="en-US" sz="2800" b="0" i="0" dirty="0">
                          <a:solidFill>
                            <a:schemeClr val="tx1">
                              <a:lumMod val="65000"/>
                              <a:lumOff val="35000"/>
                            </a:schemeClr>
                          </a:solidFill>
                          <a:latin typeface="Montserrat Light" pitchFamily="2" charset="77"/>
                        </a:rPr>
                        <a:t>obesity (BMI&gt;30 kg/m</a:t>
                      </a:r>
                      <a:r>
                        <a:rPr lang="en-US" sz="2800" b="0" i="0" baseline="30000" dirty="0">
                          <a:solidFill>
                            <a:schemeClr val="tx1">
                              <a:lumMod val="65000"/>
                              <a:lumOff val="35000"/>
                            </a:schemeClr>
                          </a:solidFill>
                          <a:latin typeface="Montserrat Light" pitchFamily="2" charset="77"/>
                        </a:rPr>
                        <a:t>2</a:t>
                      </a:r>
                      <a:r>
                        <a:rPr lang="en-US" sz="2800" b="0" i="0" dirty="0">
                          <a:solidFill>
                            <a:schemeClr val="tx1">
                              <a:lumMod val="65000"/>
                              <a:lumOff val="35000"/>
                            </a:schemeClr>
                          </a:solidFill>
                          <a:latin typeface="Montserrat Light" pitchFamily="2" charset="77"/>
                        </a:rPr>
                        <a:t>)</a:t>
                      </a:r>
                    </a:p>
                    <a:p>
                      <a:pPr marL="914400" lvl="1" indent="-457200">
                        <a:buClr>
                          <a:srgbClr val="D85D5B"/>
                        </a:buClr>
                        <a:buSzPct val="100000"/>
                        <a:buFont typeface="Arial" panose="020B0604020202020204" pitchFamily="34" charset="0"/>
                        <a:buChar char="•"/>
                      </a:pPr>
                      <a:r>
                        <a:rPr lang="en-US" sz="2800" b="0" i="0" dirty="0">
                          <a:solidFill>
                            <a:schemeClr val="tx1">
                              <a:lumMod val="65000"/>
                              <a:lumOff val="35000"/>
                            </a:schemeClr>
                          </a:solidFill>
                          <a:latin typeface="Montserrat Light" pitchFamily="2" charset="77"/>
                          <a:ea typeface="Roboto"/>
                        </a:rPr>
                        <a:t>mother or sister with history of preeclampsia</a:t>
                      </a:r>
                      <a:endParaRPr lang="en-US" sz="2800" b="0" i="0" dirty="0">
                        <a:solidFill>
                          <a:schemeClr val="tx1">
                            <a:lumMod val="65000"/>
                            <a:lumOff val="35000"/>
                          </a:schemeClr>
                        </a:solidFill>
                        <a:latin typeface="Montserrat Light" pitchFamily="2" charset="77"/>
                        <a:ea typeface="Roboto"/>
                        <a:cs typeface="Arial"/>
                      </a:endParaRPr>
                    </a:p>
                    <a:p>
                      <a:pPr marL="914400" lvl="1" indent="-457200">
                        <a:buClr>
                          <a:srgbClr val="D85D5B"/>
                        </a:buClr>
                        <a:buSzPct val="100000"/>
                        <a:buFont typeface="Arial" panose="020B0604020202020204" pitchFamily="34" charset="0"/>
                        <a:buChar char="•"/>
                      </a:pPr>
                      <a:r>
                        <a:rPr lang="en-US" sz="2800" b="0" i="0" dirty="0">
                          <a:solidFill>
                            <a:schemeClr val="tx1">
                              <a:lumMod val="65000"/>
                              <a:lumOff val="35000"/>
                            </a:schemeClr>
                          </a:solidFill>
                          <a:latin typeface="Montserrat Light" pitchFamily="2" charset="77"/>
                          <a:ea typeface="Roboto"/>
                        </a:rPr>
                        <a:t>exposure to anti-Black racism</a:t>
                      </a:r>
                      <a:endParaRPr lang="en-US" sz="2800" b="0" i="0" dirty="0">
                        <a:solidFill>
                          <a:schemeClr val="tx1">
                            <a:lumMod val="65000"/>
                            <a:lumOff val="35000"/>
                          </a:schemeClr>
                        </a:solidFill>
                        <a:highlight>
                          <a:srgbClr val="FFFF00"/>
                        </a:highlight>
                        <a:latin typeface="Montserrat Light" pitchFamily="2" charset="77"/>
                        <a:ea typeface="Roboto"/>
                      </a:endParaRPr>
                    </a:p>
                    <a:p>
                      <a:pPr marL="914400" lvl="1" indent="-457200">
                        <a:buClr>
                          <a:srgbClr val="D85D5B"/>
                        </a:buClr>
                        <a:buSzPct val="100000"/>
                        <a:buFont typeface="Arial" panose="020B0604020202020204" pitchFamily="34" charset="0"/>
                        <a:buChar char="•"/>
                      </a:pPr>
                      <a:r>
                        <a:rPr lang="en-US" sz="2800" b="0" i="0" dirty="0">
                          <a:solidFill>
                            <a:schemeClr val="tx1">
                              <a:lumMod val="65000"/>
                              <a:lumOff val="35000"/>
                            </a:schemeClr>
                          </a:solidFill>
                          <a:latin typeface="Montserrat Light" pitchFamily="2" charset="77"/>
                        </a:rPr>
                        <a:t>financial hardship</a:t>
                      </a:r>
                    </a:p>
                    <a:p>
                      <a:endParaRPr lang="en-US" dirty="0">
                        <a:solidFill>
                          <a:schemeClr val="tx1">
                            <a:lumMod val="65000"/>
                            <a:lumOff val="3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14400" lvl="1" indent="-457200">
                        <a:buClr>
                          <a:srgbClr val="D85D5B"/>
                        </a:buClr>
                        <a:buSzPct val="100000"/>
                        <a:buFont typeface="Arial" panose="020B0604020202020204" pitchFamily="34" charset="0"/>
                        <a:buChar char="•"/>
                      </a:pPr>
                      <a:r>
                        <a:rPr lang="en-US" sz="2800" b="0" i="0" dirty="0">
                          <a:solidFill>
                            <a:schemeClr val="tx1">
                              <a:lumMod val="65000"/>
                              <a:lumOff val="35000"/>
                            </a:schemeClr>
                          </a:solidFill>
                          <a:latin typeface="Montserrat Light" pitchFamily="2" charset="77"/>
                          <a:ea typeface="Roboto"/>
                        </a:rPr>
                        <a:t>35+ years old</a:t>
                      </a:r>
                      <a:endParaRPr lang="en-US" sz="2800" b="0" i="0" dirty="0">
                        <a:solidFill>
                          <a:schemeClr val="tx1">
                            <a:lumMod val="65000"/>
                            <a:lumOff val="35000"/>
                          </a:schemeClr>
                        </a:solidFill>
                        <a:latin typeface="Montserrat Light" pitchFamily="2" charset="77"/>
                        <a:ea typeface="Roboto"/>
                        <a:cs typeface="Arial"/>
                      </a:endParaRPr>
                    </a:p>
                    <a:p>
                      <a:pPr marL="914400" lvl="1" indent="-457200">
                        <a:buClr>
                          <a:srgbClr val="D85D5B"/>
                        </a:buClr>
                        <a:buSzPct val="100000"/>
                        <a:buFont typeface="Arial" panose="020B0604020202020204" pitchFamily="34" charset="0"/>
                        <a:buChar char="•"/>
                      </a:pPr>
                      <a:r>
                        <a:rPr lang="en-US" sz="2800" b="0" i="0" dirty="0">
                          <a:solidFill>
                            <a:schemeClr val="tx1">
                              <a:lumMod val="65000"/>
                              <a:lumOff val="35000"/>
                            </a:schemeClr>
                          </a:solidFill>
                          <a:latin typeface="Montserrat Light" pitchFamily="2" charset="77"/>
                          <a:ea typeface="Roboto"/>
                        </a:rPr>
                        <a:t>prior low birthweight or small-for-gestational age baby </a:t>
                      </a:r>
                      <a:endParaRPr lang="en-US" sz="2800" b="0" i="0" dirty="0">
                        <a:solidFill>
                          <a:schemeClr val="tx1">
                            <a:lumMod val="65000"/>
                            <a:lumOff val="35000"/>
                          </a:schemeClr>
                        </a:solidFill>
                        <a:latin typeface="Montserrat Light" pitchFamily="2" charset="77"/>
                        <a:cs typeface="Arial"/>
                      </a:endParaRPr>
                    </a:p>
                    <a:p>
                      <a:pPr marL="914400" lvl="1" indent="-457200">
                        <a:buClr>
                          <a:srgbClr val="D85D5B"/>
                        </a:buClr>
                        <a:buSzPct val="100000"/>
                        <a:buFont typeface="Arial" panose="020B0604020202020204" pitchFamily="34" charset="0"/>
                        <a:buChar char="•"/>
                      </a:pPr>
                      <a:r>
                        <a:rPr lang="en-US" sz="2800" b="0" i="0" dirty="0">
                          <a:solidFill>
                            <a:schemeClr val="tx1">
                              <a:lumMod val="65000"/>
                              <a:lumOff val="35000"/>
                            </a:schemeClr>
                          </a:solidFill>
                          <a:latin typeface="Montserrat Light" pitchFamily="2" charset="77"/>
                        </a:rPr>
                        <a:t>previous adverse pregnancy outcome </a:t>
                      </a:r>
                    </a:p>
                    <a:p>
                      <a:pPr marL="914400" lvl="1" indent="-457200">
                        <a:buClr>
                          <a:srgbClr val="D85D5B"/>
                        </a:buClr>
                        <a:buSzPct val="100000"/>
                        <a:buFont typeface="Arial" panose="020B0604020202020204" pitchFamily="34" charset="0"/>
                        <a:buChar char="•"/>
                      </a:pPr>
                      <a:r>
                        <a:rPr lang="en-US" sz="2800" b="0" i="0" dirty="0">
                          <a:solidFill>
                            <a:schemeClr val="tx1">
                              <a:lumMod val="65000"/>
                              <a:lumOff val="35000"/>
                            </a:schemeClr>
                          </a:solidFill>
                          <a:latin typeface="Montserrat Light" pitchFamily="2" charset="77"/>
                        </a:rPr>
                        <a:t>10+ years since last delivery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76166920"/>
                  </a:ext>
                </a:extLst>
              </a:tr>
            </a:tbl>
          </a:graphicData>
        </a:graphic>
      </p:graphicFrame>
    </p:spTree>
    <p:extLst>
      <p:ext uri="{BB962C8B-B14F-4D97-AF65-F5344CB8AC3E}">
        <p14:creationId xmlns:p14="http://schemas.microsoft.com/office/powerpoint/2010/main" val="2774444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15A74-5022-FB38-26EC-C0C5945E0582}"/>
              </a:ext>
            </a:extLst>
          </p:cNvPr>
          <p:cNvSpPr>
            <a:spLocks noGrp="1"/>
          </p:cNvSpPr>
          <p:nvPr>
            <p:ph type="title"/>
          </p:nvPr>
        </p:nvSpPr>
        <p:spPr>
          <a:xfrm>
            <a:off x="464820" y="3158490"/>
            <a:ext cx="4861560" cy="1920240"/>
          </a:xfrm>
        </p:spPr>
        <p:txBody>
          <a:bodyPr>
            <a:normAutofit fontScale="90000"/>
          </a:bodyPr>
          <a:lstStyle/>
          <a:p>
            <a:pPr algn="ctr"/>
            <a:r>
              <a:rPr lang="en-US" dirty="0">
                <a:solidFill>
                  <a:srgbClr val="D85D5B"/>
                </a:solidFill>
                <a:latin typeface="Montserrat Medium" pitchFamily="2" charset="77"/>
                <a:ea typeface="Roboto Medium"/>
                <a:cs typeface="Roboto Medium"/>
              </a:rPr>
              <a:t>An example of a self-administered Checklist for Eligibility for Low-Dose Aspirin</a:t>
            </a:r>
          </a:p>
        </p:txBody>
      </p:sp>
      <p:pic>
        <p:nvPicPr>
          <p:cNvPr id="5" name="Picture 4">
            <a:extLst>
              <a:ext uri="{FF2B5EF4-FFF2-40B4-BE49-F238E27FC236}">
                <a16:creationId xmlns:a16="http://schemas.microsoft.com/office/drawing/2014/main" id="{62D0BEB3-1425-529D-C2FF-9A5F540159C9}"/>
              </a:ext>
            </a:extLst>
          </p:cNvPr>
          <p:cNvPicPr>
            <a:picLocks noChangeAspect="1"/>
          </p:cNvPicPr>
          <p:nvPr/>
        </p:nvPicPr>
        <p:blipFill>
          <a:blip r:embed="rId3"/>
          <a:stretch>
            <a:fillRect/>
          </a:stretch>
        </p:blipFill>
        <p:spPr>
          <a:xfrm>
            <a:off x="5471160" y="663786"/>
            <a:ext cx="5877576" cy="6194214"/>
          </a:xfrm>
          <a:prstGeom prst="rect">
            <a:avLst/>
          </a:prstGeom>
        </p:spPr>
      </p:pic>
      <p:sp>
        <p:nvSpPr>
          <p:cNvPr id="6" name="TextBox 5">
            <a:extLst>
              <a:ext uri="{FF2B5EF4-FFF2-40B4-BE49-F238E27FC236}">
                <a16:creationId xmlns:a16="http://schemas.microsoft.com/office/drawing/2014/main" id="{DA8AE203-E8C4-0734-E975-0D64236AC8FD}"/>
              </a:ext>
            </a:extLst>
          </p:cNvPr>
          <p:cNvSpPr txBox="1"/>
          <p:nvPr/>
        </p:nvSpPr>
        <p:spPr>
          <a:xfrm>
            <a:off x="746760" y="5882640"/>
            <a:ext cx="4297680" cy="646331"/>
          </a:xfrm>
          <a:prstGeom prst="rect">
            <a:avLst/>
          </a:prstGeom>
          <a:noFill/>
        </p:spPr>
        <p:txBody>
          <a:bodyPr wrap="square" rtlCol="0">
            <a:spAutoFit/>
          </a:bodyPr>
          <a:lstStyle/>
          <a:p>
            <a:r>
              <a:rPr lang="en-US" dirty="0"/>
              <a:t>Am J Obstet Gynecol. 2020 Sep;223(3):B7-B11.</a:t>
            </a:r>
          </a:p>
        </p:txBody>
      </p:sp>
      <p:pic>
        <p:nvPicPr>
          <p:cNvPr id="4" name="Picture 3">
            <a:extLst>
              <a:ext uri="{FF2B5EF4-FFF2-40B4-BE49-F238E27FC236}">
                <a16:creationId xmlns:a16="http://schemas.microsoft.com/office/drawing/2014/main" id="{8B9E7AB5-7E78-9C49-19B4-FD468701F4C5}"/>
              </a:ext>
            </a:extLst>
          </p:cNvPr>
          <p:cNvPicPr>
            <a:picLocks noChangeAspect="1"/>
          </p:cNvPicPr>
          <p:nvPr/>
        </p:nvPicPr>
        <p:blipFill>
          <a:blip r:embed="rId4"/>
          <a:stretch>
            <a:fillRect/>
          </a:stretch>
        </p:blipFill>
        <p:spPr>
          <a:xfrm>
            <a:off x="1264920" y="1211580"/>
            <a:ext cx="2971800" cy="1143000"/>
          </a:xfrm>
          <a:prstGeom prst="rect">
            <a:avLst/>
          </a:prstGeom>
        </p:spPr>
      </p:pic>
    </p:spTree>
    <p:extLst>
      <p:ext uri="{BB962C8B-B14F-4D97-AF65-F5344CB8AC3E}">
        <p14:creationId xmlns:p14="http://schemas.microsoft.com/office/powerpoint/2010/main" val="3015607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23AA-6230-8044-B122-B0A4B49AEF48}"/>
              </a:ext>
            </a:extLst>
          </p:cNvPr>
          <p:cNvSpPr>
            <a:spLocks noGrp="1"/>
          </p:cNvSpPr>
          <p:nvPr>
            <p:ph type="title"/>
          </p:nvPr>
        </p:nvSpPr>
        <p:spPr/>
        <p:txBody>
          <a:bodyPr>
            <a:normAutofit fontScale="90000"/>
          </a:bodyPr>
          <a:lstStyle/>
          <a:p>
            <a:pPr algn="ctr"/>
            <a:r>
              <a:rPr lang="en-US" spc="120" dirty="0">
                <a:solidFill>
                  <a:srgbClr val="D85D5B"/>
                </a:solidFill>
                <a:latin typeface="Montserrat Medium" pitchFamily="2" charset="77"/>
                <a:cs typeface="Calibri" panose="020F0502020204030204" pitchFamily="34" charset="0"/>
              </a:rPr>
              <a:t>There Are Very Few Reasons Not to Take LDA</a:t>
            </a:r>
            <a:endParaRPr lang="en-US" spc="120" dirty="0">
              <a:solidFill>
                <a:srgbClr val="D85D5B"/>
              </a:solidFill>
              <a:latin typeface="Montserrat Medium" pitchFamily="2" charset="77"/>
            </a:endParaRPr>
          </a:p>
        </p:txBody>
      </p:sp>
      <p:sp>
        <p:nvSpPr>
          <p:cNvPr id="3" name="Content Placeholder 2">
            <a:extLst>
              <a:ext uri="{FF2B5EF4-FFF2-40B4-BE49-F238E27FC236}">
                <a16:creationId xmlns:a16="http://schemas.microsoft.com/office/drawing/2014/main" id="{9E23B79C-98DE-B245-A76D-4026EBE34BA1}"/>
              </a:ext>
            </a:extLst>
          </p:cNvPr>
          <p:cNvSpPr>
            <a:spLocks noGrp="1"/>
          </p:cNvSpPr>
          <p:nvPr>
            <p:ph idx="1"/>
          </p:nvPr>
        </p:nvSpPr>
        <p:spPr>
          <a:xfrm>
            <a:off x="609600" y="1736361"/>
            <a:ext cx="10972800" cy="4312920"/>
          </a:xfrm>
        </p:spPr>
        <p:txBody>
          <a:bodyPr/>
          <a:lstStyle/>
          <a:p>
            <a:pPr>
              <a:buClr>
                <a:srgbClr val="D85D5B"/>
              </a:buClr>
              <a:buSzPct val="100000"/>
              <a:buFont typeface="Arial" panose="020B0604020202020204" pitchFamily="34" charset="0"/>
              <a:buChar char="•"/>
            </a:pPr>
            <a:r>
              <a:rPr lang="en-US" sz="2800" dirty="0">
                <a:latin typeface="Montserrat Light" pitchFamily="2" charset="77"/>
                <a:cs typeface="Calibri" panose="020F0502020204030204" pitchFamily="34" charset="0"/>
              </a:rPr>
              <a:t>Contraindications:</a:t>
            </a:r>
          </a:p>
          <a:p>
            <a:pPr lvl="1">
              <a:buClr>
                <a:srgbClr val="D85D5B"/>
              </a:buClr>
              <a:buSzPct val="100000"/>
              <a:buFont typeface="Arial" panose="020B0604020202020204" pitchFamily="34" charset="0"/>
              <a:buChar char="•"/>
            </a:pPr>
            <a:r>
              <a:rPr lang="en-US" sz="2400" dirty="0">
                <a:solidFill>
                  <a:schemeClr val="tx1">
                    <a:lumMod val="65000"/>
                    <a:lumOff val="35000"/>
                  </a:schemeClr>
                </a:solidFill>
                <a:latin typeface="Montserrat Light" pitchFamily="2" charset="77"/>
                <a:cs typeface="Calibri" panose="020F0502020204030204" pitchFamily="34" charset="0"/>
              </a:rPr>
              <a:t>Allergic to aspirin or other nonsteroidal anti-inflammatory drugs (NSAIDS)</a:t>
            </a:r>
          </a:p>
          <a:p>
            <a:pPr lvl="1">
              <a:buClr>
                <a:srgbClr val="D85D5B"/>
              </a:buClr>
              <a:buSzPct val="100000"/>
              <a:buFont typeface="Arial" panose="020B0604020202020204" pitchFamily="34" charset="0"/>
              <a:buChar char="•"/>
            </a:pPr>
            <a:r>
              <a:rPr lang="en-US" sz="2400" dirty="0">
                <a:solidFill>
                  <a:schemeClr val="tx1">
                    <a:lumMod val="65000"/>
                    <a:lumOff val="35000"/>
                  </a:schemeClr>
                </a:solidFill>
                <a:latin typeface="Montserrat Light" pitchFamily="2" charset="77"/>
                <a:cs typeface="Calibri" panose="020F0502020204030204" pitchFamily="34" charset="0"/>
              </a:rPr>
              <a:t>Nasal polyps</a:t>
            </a:r>
          </a:p>
          <a:p>
            <a:pPr lvl="1">
              <a:buClr>
                <a:srgbClr val="D85D5B"/>
              </a:buClr>
              <a:buSzPct val="100000"/>
              <a:buFont typeface="Arial" panose="020B0604020202020204" pitchFamily="34" charset="0"/>
              <a:buChar char="•"/>
            </a:pPr>
            <a:r>
              <a:rPr lang="en-US" sz="2400" dirty="0">
                <a:solidFill>
                  <a:schemeClr val="tx1">
                    <a:lumMod val="65000"/>
                    <a:lumOff val="35000"/>
                  </a:schemeClr>
                </a:solidFill>
                <a:latin typeface="Montserrat Light" pitchFamily="2" charset="77"/>
                <a:cs typeface="Calibri" panose="020F0502020204030204" pitchFamily="34" charset="0"/>
              </a:rPr>
              <a:t>Aspirin-induced acute bronchospasm</a:t>
            </a:r>
          </a:p>
          <a:p>
            <a:pPr>
              <a:buClr>
                <a:srgbClr val="D85D5B"/>
              </a:buClr>
              <a:buSzPct val="100000"/>
              <a:buFont typeface="Arial" panose="020B0604020202020204" pitchFamily="34" charset="0"/>
              <a:buChar char="•"/>
            </a:pPr>
            <a:r>
              <a:rPr lang="en-US" sz="2800" dirty="0">
                <a:latin typeface="Montserrat Light" pitchFamily="2" charset="77"/>
                <a:cs typeface="Calibri" panose="020F0502020204030204" pitchFamily="34" charset="0"/>
              </a:rPr>
              <a:t>May not be the right treatment if history of: </a:t>
            </a:r>
          </a:p>
          <a:p>
            <a:pPr lvl="1">
              <a:buClr>
                <a:srgbClr val="D85D5B"/>
              </a:buClr>
              <a:buSzPct val="100000"/>
              <a:buFont typeface="Arial" panose="020B0604020202020204" pitchFamily="34" charset="0"/>
              <a:buChar char="•"/>
            </a:pPr>
            <a:r>
              <a:rPr lang="en-US" sz="2400" dirty="0">
                <a:solidFill>
                  <a:schemeClr val="tx1">
                    <a:lumMod val="65000"/>
                    <a:lumOff val="35000"/>
                  </a:schemeClr>
                </a:solidFill>
                <a:latin typeface="Montserrat Light" pitchFamily="2" charset="77"/>
                <a:cs typeface="Calibri" panose="020F0502020204030204" pitchFamily="34" charset="0"/>
              </a:rPr>
              <a:t>Gastrointestinal bleeding or stomach ulcers </a:t>
            </a:r>
          </a:p>
          <a:p>
            <a:pPr lvl="1">
              <a:buClr>
                <a:srgbClr val="D85D5B"/>
              </a:buClr>
              <a:buSzPct val="100000"/>
              <a:buFont typeface="Arial" panose="020B0604020202020204" pitchFamily="34" charset="0"/>
              <a:buChar char="•"/>
            </a:pPr>
            <a:r>
              <a:rPr lang="en-US" sz="2400" dirty="0">
                <a:solidFill>
                  <a:schemeClr val="tx1">
                    <a:lumMod val="65000"/>
                    <a:lumOff val="35000"/>
                  </a:schemeClr>
                </a:solidFill>
                <a:latin typeface="Montserrat Light" pitchFamily="2" charset="77"/>
                <a:cs typeface="Calibri" panose="020F0502020204030204" pitchFamily="34" charset="0"/>
              </a:rPr>
              <a:t>Low platelets (&lt;100,000) or conditions that cause impaired blood clotting  </a:t>
            </a:r>
          </a:p>
          <a:p>
            <a:pPr lvl="1">
              <a:buClr>
                <a:srgbClr val="D85D5B"/>
              </a:buClr>
              <a:buSzPct val="100000"/>
              <a:buFont typeface="Arial" panose="020B0604020202020204" pitchFamily="34" charset="0"/>
              <a:buChar char="•"/>
            </a:pPr>
            <a:r>
              <a:rPr lang="en-US" sz="2400" dirty="0">
                <a:solidFill>
                  <a:schemeClr val="tx1">
                    <a:lumMod val="65000"/>
                    <a:lumOff val="35000"/>
                  </a:schemeClr>
                </a:solidFill>
                <a:latin typeface="Montserrat Light" pitchFamily="2" charset="77"/>
                <a:cs typeface="Calibri" panose="020F0502020204030204" pitchFamily="34" charset="0"/>
              </a:rPr>
              <a:t>Gastric bypass surgery </a:t>
            </a:r>
          </a:p>
          <a:p>
            <a:pPr lvl="1">
              <a:buClr>
                <a:srgbClr val="D85D5B"/>
              </a:buClr>
              <a:buSzPct val="100000"/>
              <a:buFont typeface="Arial" panose="020B0604020202020204" pitchFamily="34" charset="0"/>
              <a:buChar char="•"/>
            </a:pPr>
            <a:r>
              <a:rPr lang="en-US" sz="2400" dirty="0">
                <a:solidFill>
                  <a:schemeClr val="tx1">
                    <a:lumMod val="65000"/>
                    <a:lumOff val="35000"/>
                  </a:schemeClr>
                </a:solidFill>
                <a:latin typeface="Montserrat Light" pitchFamily="2" charset="77"/>
                <a:cs typeface="Calibri" panose="020F0502020204030204" pitchFamily="34" charset="0"/>
              </a:rPr>
              <a:t>First trimester bleeding</a:t>
            </a:r>
          </a:p>
        </p:txBody>
      </p:sp>
    </p:spTree>
    <p:extLst>
      <p:ext uri="{BB962C8B-B14F-4D97-AF65-F5344CB8AC3E}">
        <p14:creationId xmlns:p14="http://schemas.microsoft.com/office/powerpoint/2010/main" val="282851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457F97-C99D-CFAB-FE2B-FA0CFF27561C}"/>
              </a:ext>
            </a:extLst>
          </p:cNvPr>
          <p:cNvSpPr txBox="1"/>
          <p:nvPr/>
        </p:nvSpPr>
        <p:spPr>
          <a:xfrm>
            <a:off x="5753267" y="520511"/>
            <a:ext cx="5863915" cy="5816977"/>
          </a:xfrm>
          <a:prstGeom prst="rect">
            <a:avLst/>
          </a:prstGeom>
          <a:noFill/>
        </p:spPr>
        <p:txBody>
          <a:bodyPr wrap="square" rtlCol="0">
            <a:spAutoFit/>
          </a:bodyPr>
          <a:lstStyle/>
          <a:p>
            <a:endParaRPr lang="en-US" sz="3200" dirty="0"/>
          </a:p>
          <a:p>
            <a:r>
              <a:rPr lang="en-US" sz="4000" spc="120" dirty="0">
                <a:solidFill>
                  <a:srgbClr val="D85D5B"/>
                </a:solidFill>
                <a:latin typeface="Montserrat Medium" pitchFamily="2" charset="77"/>
              </a:rPr>
              <a:t>Let’s Do Aspirin Campaign</a:t>
            </a:r>
          </a:p>
          <a:p>
            <a:endParaRPr lang="en-US" sz="3200" dirty="0"/>
          </a:p>
          <a:p>
            <a:r>
              <a:rPr lang="en-US" sz="2800" dirty="0">
                <a:latin typeface="Montserrat Light" pitchFamily="2" charset="77"/>
              </a:rPr>
              <a:t>Loma Linda University</a:t>
            </a:r>
          </a:p>
          <a:p>
            <a:r>
              <a:rPr lang="en-US" sz="2800" dirty="0">
                <a:latin typeface="Montserrat Light" pitchFamily="2" charset="77"/>
              </a:rPr>
              <a:t>Riverside University Medical Center</a:t>
            </a:r>
          </a:p>
          <a:p>
            <a:r>
              <a:rPr lang="en-US" sz="2800" dirty="0">
                <a:latin typeface="Montserrat Light" pitchFamily="2" charset="77"/>
              </a:rPr>
              <a:t>Scripps Health Care</a:t>
            </a:r>
          </a:p>
          <a:p>
            <a:r>
              <a:rPr lang="en-US" sz="2800" dirty="0">
                <a:latin typeface="Montserrat Light" pitchFamily="2" charset="77"/>
              </a:rPr>
              <a:t>UC San Diego</a:t>
            </a:r>
          </a:p>
          <a:p>
            <a:r>
              <a:rPr lang="en-US" sz="2800" dirty="0">
                <a:latin typeface="Montserrat Light" pitchFamily="2" charset="77"/>
              </a:rPr>
              <a:t>Mercy San Juan </a:t>
            </a:r>
            <a:endParaRPr lang="en-US" sz="2800" dirty="0"/>
          </a:p>
          <a:p>
            <a:endParaRPr lang="en-US" sz="3200" dirty="0"/>
          </a:p>
          <a:p>
            <a:r>
              <a:rPr lang="en-US" sz="2800" i="1" dirty="0">
                <a:latin typeface="Montserrat Medium" pitchFamily="2" charset="77"/>
              </a:rPr>
              <a:t>Funding support by MOD</a:t>
            </a:r>
          </a:p>
        </p:txBody>
      </p:sp>
      <p:pic>
        <p:nvPicPr>
          <p:cNvPr id="4" name="Picture 3" descr="Diagram, text&#10;&#10;Description automatically generated">
            <a:extLst>
              <a:ext uri="{FF2B5EF4-FFF2-40B4-BE49-F238E27FC236}">
                <a16:creationId xmlns:a16="http://schemas.microsoft.com/office/drawing/2014/main" id="{50944121-B4C2-D24A-830E-A23E0DE98EC2}"/>
              </a:ext>
            </a:extLst>
          </p:cNvPr>
          <p:cNvPicPr>
            <a:picLocks noChangeAspect="1"/>
          </p:cNvPicPr>
          <p:nvPr/>
        </p:nvPicPr>
        <p:blipFill>
          <a:blip r:embed="rId2"/>
          <a:stretch>
            <a:fillRect/>
          </a:stretch>
        </p:blipFill>
        <p:spPr>
          <a:xfrm>
            <a:off x="1098940" y="932298"/>
            <a:ext cx="4053892" cy="5405190"/>
          </a:xfrm>
          <a:prstGeom prst="rect">
            <a:avLst/>
          </a:prstGeom>
        </p:spPr>
      </p:pic>
    </p:spTree>
    <p:extLst>
      <p:ext uri="{BB962C8B-B14F-4D97-AF65-F5344CB8AC3E}">
        <p14:creationId xmlns:p14="http://schemas.microsoft.com/office/powerpoint/2010/main" val="2686589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550D2-E50D-083D-D4F7-E187252BE552}"/>
              </a:ext>
            </a:extLst>
          </p:cNvPr>
          <p:cNvSpPr>
            <a:spLocks noGrp="1"/>
          </p:cNvSpPr>
          <p:nvPr>
            <p:ph type="title"/>
          </p:nvPr>
        </p:nvSpPr>
        <p:spPr>
          <a:xfrm>
            <a:off x="159895" y="835951"/>
            <a:ext cx="11872210" cy="914400"/>
          </a:xfrm>
        </p:spPr>
        <p:txBody>
          <a:bodyPr>
            <a:noAutofit/>
          </a:bodyPr>
          <a:lstStyle/>
          <a:p>
            <a:pPr algn="ctr"/>
            <a:r>
              <a:rPr lang="en-US" spc="120" dirty="0">
                <a:solidFill>
                  <a:srgbClr val="D85D5B"/>
                </a:solidFill>
                <a:latin typeface="Montserrat Medium" pitchFamily="2" charset="77"/>
              </a:rPr>
              <a:t>This campaign is about how to increase LDA use</a:t>
            </a:r>
          </a:p>
        </p:txBody>
      </p:sp>
      <p:sp>
        <p:nvSpPr>
          <p:cNvPr id="3" name="Content Placeholder 2">
            <a:extLst>
              <a:ext uri="{FF2B5EF4-FFF2-40B4-BE49-F238E27FC236}">
                <a16:creationId xmlns:a16="http://schemas.microsoft.com/office/drawing/2014/main" id="{BF77690C-96DC-4293-066A-9658ADEB845E}"/>
              </a:ext>
            </a:extLst>
          </p:cNvPr>
          <p:cNvSpPr>
            <a:spLocks noGrp="1"/>
          </p:cNvSpPr>
          <p:nvPr>
            <p:ph idx="1"/>
          </p:nvPr>
        </p:nvSpPr>
        <p:spPr>
          <a:xfrm>
            <a:off x="609600" y="2135849"/>
            <a:ext cx="10972800" cy="3886200"/>
          </a:xfrm>
        </p:spPr>
        <p:txBody>
          <a:bodyPr/>
          <a:lstStyle/>
          <a:p>
            <a:pPr marL="0" indent="0">
              <a:buNone/>
            </a:pPr>
            <a:r>
              <a:rPr lang="en-US" dirty="0">
                <a:latin typeface="Montserrat" pitchFamily="2" charset="77"/>
              </a:rPr>
              <a:t>Key Elements of the Campaign</a:t>
            </a:r>
          </a:p>
          <a:p>
            <a:pPr>
              <a:buClr>
                <a:srgbClr val="D85D5B"/>
              </a:buClr>
              <a:buSzPct val="100000"/>
              <a:buFont typeface="Arial" panose="020B0604020202020204" pitchFamily="34" charset="0"/>
              <a:buChar char="•"/>
            </a:pPr>
            <a:r>
              <a:rPr lang="en-US" sz="2800" dirty="0">
                <a:latin typeface="Montserrat Light" pitchFamily="2" charset="77"/>
              </a:rPr>
              <a:t>Make it easier for providers to screen and prescribe LDA.</a:t>
            </a:r>
          </a:p>
          <a:p>
            <a:pPr>
              <a:buClr>
                <a:srgbClr val="D85D5B"/>
              </a:buClr>
              <a:buSzPct val="100000"/>
              <a:buFont typeface="Arial" panose="020B0604020202020204" pitchFamily="34" charset="0"/>
              <a:buChar char="•"/>
            </a:pPr>
            <a:r>
              <a:rPr lang="en-US" sz="2800" dirty="0">
                <a:latin typeface="Montserrat Light" pitchFamily="2" charset="77"/>
              </a:rPr>
              <a:t>Increase patient awareness of the benefits and lack of risk for LDA.</a:t>
            </a:r>
          </a:p>
          <a:p>
            <a:pPr>
              <a:buClr>
                <a:srgbClr val="D85D5B"/>
              </a:buClr>
              <a:buSzPct val="100000"/>
              <a:buFont typeface="Arial" panose="020B0604020202020204" pitchFamily="34" charset="0"/>
              <a:buChar char="•"/>
            </a:pPr>
            <a:r>
              <a:rPr lang="en-US" sz="2800" dirty="0">
                <a:latin typeface="Montserrat Light" pitchFamily="2" charset="77"/>
              </a:rPr>
              <a:t>Increase community awareness of the benefits of LDA to support women in their LDA decisions.</a:t>
            </a:r>
          </a:p>
          <a:p>
            <a:pPr>
              <a:buClr>
                <a:srgbClr val="D85D5B"/>
              </a:buClr>
              <a:buSzPct val="100000"/>
              <a:buFont typeface="Arial" panose="020B0604020202020204" pitchFamily="34" charset="0"/>
              <a:buChar char="•"/>
            </a:pPr>
            <a:r>
              <a:rPr lang="en-US" sz="2800" dirty="0">
                <a:latin typeface="Montserrat Light" pitchFamily="2" charset="77"/>
              </a:rPr>
              <a:t>Educational outreach to pharmacies/pharmacists for the benefits of LDA.</a:t>
            </a:r>
          </a:p>
          <a:p>
            <a:endParaRPr lang="en-US" dirty="0"/>
          </a:p>
        </p:txBody>
      </p:sp>
    </p:spTree>
    <p:extLst>
      <p:ext uri="{BB962C8B-B14F-4D97-AF65-F5344CB8AC3E}">
        <p14:creationId xmlns:p14="http://schemas.microsoft.com/office/powerpoint/2010/main" val="4016980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DAEE4-5A07-0AF7-A555-3665E4AA38CD}"/>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A5AD51D4-ECBA-14F2-7CAA-883601FCA9A1}"/>
              </a:ext>
            </a:extLst>
          </p:cNvPr>
          <p:cNvSpPr>
            <a:spLocks noGrp="1"/>
          </p:cNvSpPr>
          <p:nvPr>
            <p:ph idx="1"/>
          </p:nvPr>
        </p:nvSpPr>
        <p:spPr>
          <a:xfrm>
            <a:off x="609599" y="4430486"/>
            <a:ext cx="10972800" cy="914400"/>
          </a:xfrm>
        </p:spPr>
        <p:txBody>
          <a:bodyPr/>
          <a:lstStyle/>
          <a:p>
            <a:pPr marL="0" indent="0" algn="ctr">
              <a:buNone/>
            </a:pPr>
            <a:r>
              <a:rPr lang="en-US" sz="3600" spc="120" dirty="0">
                <a:solidFill>
                  <a:srgbClr val="D85D5B"/>
                </a:solidFill>
                <a:latin typeface="Montserrat Medium" pitchFamily="2" charset="77"/>
              </a:rPr>
              <a:t>Funding for this project is generously supported by the March of Dimes</a:t>
            </a:r>
          </a:p>
        </p:txBody>
      </p:sp>
      <p:pic>
        <p:nvPicPr>
          <p:cNvPr id="4" name="Picture 2">
            <a:extLst>
              <a:ext uri="{FF2B5EF4-FFF2-40B4-BE49-F238E27FC236}">
                <a16:creationId xmlns:a16="http://schemas.microsoft.com/office/drawing/2014/main" id="{6D93FEC7-37F3-3F8C-7DDB-CEA378B95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7839" y="1905000"/>
            <a:ext cx="2456321" cy="173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544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094DB-F5B4-3541-A473-F7D4B0373E51}"/>
              </a:ext>
            </a:extLst>
          </p:cNvPr>
          <p:cNvSpPr>
            <a:spLocks noGrp="1"/>
          </p:cNvSpPr>
          <p:nvPr>
            <p:ph type="title"/>
          </p:nvPr>
        </p:nvSpPr>
        <p:spPr>
          <a:xfrm>
            <a:off x="609600" y="731520"/>
            <a:ext cx="10363200" cy="914400"/>
          </a:xfrm>
        </p:spPr>
        <p:txBody>
          <a:bodyPr>
            <a:normAutofit/>
          </a:bodyPr>
          <a:lstStyle/>
          <a:p>
            <a:pPr algn="ctr"/>
            <a:r>
              <a:rPr lang="en-US" sz="4000" spc="120" dirty="0">
                <a:solidFill>
                  <a:srgbClr val="D85D5B"/>
                </a:solidFill>
                <a:latin typeface="Montserrat Medium" pitchFamily="2" charset="77"/>
                <a:cs typeface="Calibri" panose="020F0502020204030204" pitchFamily="34" charset="0"/>
              </a:rPr>
              <a:t>What you can do…</a:t>
            </a:r>
          </a:p>
        </p:txBody>
      </p:sp>
      <p:sp>
        <p:nvSpPr>
          <p:cNvPr id="3" name="Content Placeholder 2">
            <a:extLst>
              <a:ext uri="{FF2B5EF4-FFF2-40B4-BE49-F238E27FC236}">
                <a16:creationId xmlns:a16="http://schemas.microsoft.com/office/drawing/2014/main" id="{20C4D32F-D7A1-CB43-8C55-0240AA5FB358}"/>
              </a:ext>
            </a:extLst>
          </p:cNvPr>
          <p:cNvSpPr>
            <a:spLocks noGrp="1"/>
          </p:cNvSpPr>
          <p:nvPr>
            <p:ph idx="1"/>
          </p:nvPr>
        </p:nvSpPr>
        <p:spPr>
          <a:xfrm>
            <a:off x="609600" y="1816309"/>
            <a:ext cx="10972800" cy="3886200"/>
          </a:xfrm>
        </p:spPr>
        <p:txBody>
          <a:bodyPr/>
          <a:lstStyle/>
          <a:p>
            <a:pPr>
              <a:buClr>
                <a:srgbClr val="D85D5B"/>
              </a:buClr>
              <a:buSzPct val="100000"/>
              <a:buFont typeface="Arial" panose="020B0604020202020204" pitchFamily="34" charset="0"/>
              <a:buChar char="•"/>
            </a:pPr>
            <a:r>
              <a:rPr lang="en-US" dirty="0">
                <a:latin typeface="Montserrat Light" pitchFamily="2" charset="77"/>
                <a:cs typeface="Calibri" panose="020F0502020204030204" pitchFamily="34" charset="0"/>
              </a:rPr>
              <a:t>Learn more yourself.</a:t>
            </a:r>
          </a:p>
          <a:p>
            <a:pPr>
              <a:buClr>
                <a:srgbClr val="D85D5B"/>
              </a:buClr>
              <a:buSzPct val="100000"/>
              <a:buFont typeface="Arial" panose="020B0604020202020204" pitchFamily="34" charset="0"/>
              <a:buChar char="•"/>
            </a:pPr>
            <a:r>
              <a:rPr lang="en-US" dirty="0">
                <a:latin typeface="Montserrat Light" pitchFamily="2" charset="77"/>
                <a:cs typeface="Calibri" panose="020F0502020204030204" pitchFamily="34" charset="0"/>
              </a:rPr>
              <a:t>Educate your patients, family, friends about LDA and about preeclampsia symptoms.</a:t>
            </a:r>
          </a:p>
          <a:p>
            <a:pPr>
              <a:buClr>
                <a:srgbClr val="D85D5B"/>
              </a:buClr>
              <a:buSzPct val="100000"/>
              <a:buFont typeface="Arial" panose="020B0604020202020204" pitchFamily="34" charset="0"/>
              <a:buChar char="•"/>
            </a:pPr>
            <a:r>
              <a:rPr lang="en-US" dirty="0">
                <a:latin typeface="Montserrat Light" pitchFamily="2" charset="77"/>
                <a:cs typeface="Calibri" panose="020F0502020204030204" pitchFamily="34" charset="0"/>
              </a:rPr>
              <a:t>Key messages to share when patients ask about LDA.</a:t>
            </a:r>
          </a:p>
          <a:p>
            <a:pPr lvl="1">
              <a:buClr>
                <a:srgbClr val="D85D5B"/>
              </a:buClr>
              <a:buSzPct val="100000"/>
              <a:buFont typeface="Arial" panose="020B0604020202020204" pitchFamily="34" charset="0"/>
              <a:buChar char="•"/>
            </a:pPr>
            <a:r>
              <a:rPr lang="en-US" dirty="0">
                <a:solidFill>
                  <a:schemeClr val="tx1">
                    <a:lumMod val="65000"/>
                    <a:lumOff val="35000"/>
                  </a:schemeClr>
                </a:solidFill>
                <a:latin typeface="Montserrat Light" pitchFamily="2" charset="77"/>
                <a:cs typeface="Calibri" panose="020F0502020204030204" pitchFamily="34" charset="0"/>
              </a:rPr>
              <a:t>LDA is very safe to take, safely used in all races and ages</a:t>
            </a:r>
          </a:p>
          <a:p>
            <a:pPr lvl="1">
              <a:buClr>
                <a:srgbClr val="D85D5B"/>
              </a:buClr>
              <a:buSzPct val="100000"/>
              <a:buFont typeface="Arial" panose="020B0604020202020204" pitchFamily="34" charset="0"/>
              <a:buChar char="•"/>
            </a:pPr>
            <a:r>
              <a:rPr lang="en-US" dirty="0">
                <a:solidFill>
                  <a:schemeClr val="tx1">
                    <a:lumMod val="65000"/>
                    <a:lumOff val="35000"/>
                  </a:schemeClr>
                </a:solidFill>
                <a:latin typeface="Montserrat Light" pitchFamily="2" charset="77"/>
                <a:cs typeface="Calibri" panose="020F0502020204030204" pitchFamily="34" charset="0"/>
              </a:rPr>
              <a:t>LDA can make pregnancies last longer and keep moms and babies safer</a:t>
            </a:r>
          </a:p>
          <a:p>
            <a:pPr lvl="1">
              <a:buClr>
                <a:srgbClr val="D85D5B"/>
              </a:buClr>
              <a:buSzPct val="100000"/>
              <a:buFont typeface="Arial" panose="020B0604020202020204" pitchFamily="34" charset="0"/>
              <a:buChar char="•"/>
            </a:pPr>
            <a:r>
              <a:rPr lang="en-US" dirty="0">
                <a:solidFill>
                  <a:schemeClr val="tx1">
                    <a:lumMod val="65000"/>
                    <a:lumOff val="35000"/>
                  </a:schemeClr>
                </a:solidFill>
                <a:latin typeface="Montserrat Light" pitchFamily="2" charset="77"/>
                <a:ea typeface="Roboto"/>
                <a:cs typeface="Calibri"/>
              </a:rPr>
              <a:t>If taking LDA, it is important to take it daily</a:t>
            </a:r>
          </a:p>
          <a:p>
            <a:endParaRPr lang="en-US" dirty="0"/>
          </a:p>
        </p:txBody>
      </p:sp>
    </p:spTree>
    <p:extLst>
      <p:ext uri="{BB962C8B-B14F-4D97-AF65-F5344CB8AC3E}">
        <p14:creationId xmlns:p14="http://schemas.microsoft.com/office/powerpoint/2010/main" val="109397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F3C78-D834-ABAB-AE82-2A1E814F8771}"/>
              </a:ext>
            </a:extLst>
          </p:cNvPr>
          <p:cNvSpPr>
            <a:spLocks noGrp="1"/>
          </p:cNvSpPr>
          <p:nvPr>
            <p:ph type="title"/>
          </p:nvPr>
        </p:nvSpPr>
        <p:spPr>
          <a:xfrm>
            <a:off x="1552936" y="2670229"/>
            <a:ext cx="9086127" cy="1818040"/>
          </a:xfrm>
        </p:spPr>
        <p:txBody>
          <a:bodyPr>
            <a:noAutofit/>
          </a:bodyPr>
          <a:lstStyle/>
          <a:p>
            <a:pPr algn="ctr"/>
            <a:r>
              <a:rPr lang="en-US" sz="4200" spc="120" dirty="0">
                <a:solidFill>
                  <a:srgbClr val="D85D5B"/>
                </a:solidFill>
                <a:latin typeface="Montserrat Medium" pitchFamily="2" charset="77"/>
              </a:rPr>
              <a:t>Frequently Asked Questions</a:t>
            </a:r>
            <a:endParaRPr lang="en-US" sz="4800" spc="120" dirty="0">
              <a:solidFill>
                <a:srgbClr val="D85D5B"/>
              </a:solidFill>
              <a:latin typeface="Montserrat Medium" pitchFamily="2" charset="77"/>
            </a:endParaRPr>
          </a:p>
        </p:txBody>
      </p:sp>
      <p:pic>
        <p:nvPicPr>
          <p:cNvPr id="4" name="Picture 3" descr="Icon&#10;&#10;Description automatically generated">
            <a:extLst>
              <a:ext uri="{FF2B5EF4-FFF2-40B4-BE49-F238E27FC236}">
                <a16:creationId xmlns:a16="http://schemas.microsoft.com/office/drawing/2014/main" id="{CF1C6A6C-3C3E-964F-3634-C26AB04160D2}"/>
              </a:ext>
            </a:extLst>
          </p:cNvPr>
          <p:cNvPicPr>
            <a:picLocks noChangeAspect="1"/>
          </p:cNvPicPr>
          <p:nvPr/>
        </p:nvPicPr>
        <p:blipFill rotWithShape="1">
          <a:blip r:embed="rId2">
            <a:alphaModFix amt="8000"/>
          </a:blip>
          <a:srcRect l="28999" r="8602" b="80212"/>
          <a:stretch/>
        </p:blipFill>
        <p:spPr>
          <a:xfrm>
            <a:off x="-2" y="4488269"/>
            <a:ext cx="5774266" cy="2369731"/>
          </a:xfrm>
          <a:prstGeom prst="rect">
            <a:avLst/>
          </a:prstGeom>
        </p:spPr>
      </p:pic>
      <p:pic>
        <p:nvPicPr>
          <p:cNvPr id="6" name="Picture 5" descr="Icon&#10;&#10;Description automatically generated">
            <a:extLst>
              <a:ext uri="{FF2B5EF4-FFF2-40B4-BE49-F238E27FC236}">
                <a16:creationId xmlns:a16="http://schemas.microsoft.com/office/drawing/2014/main" id="{DC7707E3-FA2C-C74E-594A-B043584B64E4}"/>
              </a:ext>
            </a:extLst>
          </p:cNvPr>
          <p:cNvPicPr>
            <a:picLocks noChangeAspect="1"/>
          </p:cNvPicPr>
          <p:nvPr/>
        </p:nvPicPr>
        <p:blipFill rotWithShape="1">
          <a:blip r:embed="rId2">
            <a:alphaModFix amt="8000"/>
          </a:blip>
          <a:srcRect t="39252" r="37099" b="41235"/>
          <a:stretch/>
        </p:blipFill>
        <p:spPr>
          <a:xfrm>
            <a:off x="6350001" y="541867"/>
            <a:ext cx="5842000" cy="2345266"/>
          </a:xfrm>
          <a:prstGeom prst="rect">
            <a:avLst/>
          </a:prstGeom>
        </p:spPr>
      </p:pic>
    </p:spTree>
    <p:extLst>
      <p:ext uri="{BB962C8B-B14F-4D97-AF65-F5344CB8AC3E}">
        <p14:creationId xmlns:p14="http://schemas.microsoft.com/office/powerpoint/2010/main" val="1111395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28F1D0-5C8C-694C-B1C2-A4F46AF2DC94}"/>
              </a:ext>
            </a:extLst>
          </p:cNvPr>
          <p:cNvSpPr>
            <a:spLocks noGrp="1"/>
          </p:cNvSpPr>
          <p:nvPr>
            <p:ph type="title"/>
          </p:nvPr>
        </p:nvSpPr>
        <p:spPr>
          <a:xfrm>
            <a:off x="914400" y="803480"/>
            <a:ext cx="10363200" cy="914400"/>
          </a:xfrm>
        </p:spPr>
        <p:txBody>
          <a:bodyPr/>
          <a:lstStyle/>
          <a:p>
            <a:pPr algn="ctr"/>
            <a:r>
              <a:rPr lang="en-US" spc="120" dirty="0">
                <a:solidFill>
                  <a:srgbClr val="D85D5B"/>
                </a:solidFill>
                <a:latin typeface="Montserrat Medium" pitchFamily="2" charset="77"/>
              </a:rPr>
              <a:t>Is Low-Dose Aspirin Safe in Pregnancy?</a:t>
            </a:r>
          </a:p>
        </p:txBody>
      </p:sp>
      <p:sp>
        <p:nvSpPr>
          <p:cNvPr id="5" name="Content Placeholder 4">
            <a:extLst>
              <a:ext uri="{FF2B5EF4-FFF2-40B4-BE49-F238E27FC236}">
                <a16:creationId xmlns:a16="http://schemas.microsoft.com/office/drawing/2014/main" id="{88200769-72BE-9949-A25C-334B649C249F}"/>
              </a:ext>
            </a:extLst>
          </p:cNvPr>
          <p:cNvSpPr>
            <a:spLocks noGrp="1"/>
          </p:cNvSpPr>
          <p:nvPr>
            <p:ph idx="1"/>
          </p:nvPr>
        </p:nvSpPr>
        <p:spPr>
          <a:xfrm>
            <a:off x="786669" y="1717880"/>
            <a:ext cx="10618662" cy="3722043"/>
          </a:xfrm>
        </p:spPr>
        <p:txBody>
          <a:bodyPr/>
          <a:lstStyle/>
          <a:p>
            <a:pPr>
              <a:buClr>
                <a:srgbClr val="D85D5B"/>
              </a:buClr>
              <a:buSzPct val="100000"/>
              <a:buFont typeface="Arial" panose="020B0604020202020204" pitchFamily="34" charset="0"/>
              <a:buChar char="•"/>
            </a:pPr>
            <a:r>
              <a:rPr lang="en-US" dirty="0">
                <a:latin typeface="Montserrat" pitchFamily="2" charset="77"/>
              </a:rPr>
              <a:t>Yes, LDA is safe!</a:t>
            </a:r>
          </a:p>
          <a:p>
            <a:pPr>
              <a:buClr>
                <a:srgbClr val="D85D5B"/>
              </a:buClr>
              <a:buSzPct val="100000"/>
              <a:buFont typeface="Arial" panose="020B0604020202020204" pitchFamily="34" charset="0"/>
              <a:buChar char="•"/>
            </a:pPr>
            <a:r>
              <a:rPr lang="en-US" sz="2800" dirty="0">
                <a:latin typeface="Montserrat Light" pitchFamily="2" charset="77"/>
                <a:cs typeface="Arial" panose="020B0604020202020204" pitchFamily="34" charset="0"/>
              </a:rPr>
              <a:t>LDA: No higher rates of maternal harms</a:t>
            </a:r>
          </a:p>
          <a:p>
            <a:pPr lvl="1">
              <a:buClr>
                <a:srgbClr val="D85D5B"/>
              </a:buClr>
              <a:buSzPct val="100000"/>
              <a:buFont typeface="Arial" panose="020B0604020202020204" pitchFamily="34" charset="0"/>
              <a:buChar char="•"/>
            </a:pPr>
            <a:r>
              <a:rPr lang="en-US" dirty="0">
                <a:solidFill>
                  <a:schemeClr val="tx1">
                    <a:lumMod val="65000"/>
                    <a:lumOff val="35000"/>
                  </a:schemeClr>
                </a:solidFill>
                <a:latin typeface="Montserrat Light" pitchFamily="2" charset="77"/>
                <a:cs typeface="Arial" panose="020B0604020202020204" pitchFamily="34" charset="0"/>
              </a:rPr>
              <a:t>Abruption, hemorrhage not increased</a:t>
            </a:r>
          </a:p>
          <a:p>
            <a:pPr>
              <a:buClr>
                <a:srgbClr val="D85D5B"/>
              </a:buClr>
              <a:buSzPct val="100000"/>
              <a:buFont typeface="Arial" panose="020B0604020202020204" pitchFamily="34" charset="0"/>
              <a:buChar char="•"/>
            </a:pPr>
            <a:r>
              <a:rPr lang="en-US" sz="2800" dirty="0">
                <a:latin typeface="Montserrat Light" pitchFamily="2" charset="77"/>
                <a:cs typeface="Arial" panose="020B0604020202020204" pitchFamily="34" charset="0"/>
              </a:rPr>
              <a:t>LDA: No higher rates of fetal harms</a:t>
            </a:r>
          </a:p>
          <a:p>
            <a:pPr lvl="1">
              <a:buClr>
                <a:srgbClr val="D85D5B"/>
              </a:buClr>
              <a:buSzPct val="100000"/>
              <a:buFont typeface="Arial" panose="020B0604020202020204" pitchFamily="34" charset="0"/>
              <a:buChar char="•"/>
            </a:pPr>
            <a:r>
              <a:rPr lang="en-US" dirty="0">
                <a:solidFill>
                  <a:schemeClr val="tx1">
                    <a:lumMod val="65000"/>
                    <a:lumOff val="35000"/>
                  </a:schemeClr>
                </a:solidFill>
                <a:latin typeface="Montserrat Light" pitchFamily="2" charset="77"/>
                <a:cs typeface="Arial" panose="020B0604020202020204" pitchFamily="34" charset="0"/>
              </a:rPr>
              <a:t>Congenital malformations, premature ductal closure, bleeding not increased</a:t>
            </a:r>
          </a:p>
          <a:p>
            <a:pPr>
              <a:buClr>
                <a:srgbClr val="D85D5B"/>
              </a:buClr>
              <a:buSzPct val="100000"/>
              <a:buFont typeface="Arial" panose="020B0604020202020204" pitchFamily="34" charset="0"/>
              <a:buChar char="•"/>
            </a:pPr>
            <a:r>
              <a:rPr lang="en-US" sz="2800" dirty="0">
                <a:latin typeface="Montserrat Light" pitchFamily="2" charset="77"/>
                <a:cs typeface="Arial" panose="020B0604020202020204" pitchFamily="34" charset="0"/>
              </a:rPr>
              <a:t>The concerns for aspirin in pregnancy are related to full adult doses (2 x 325mg or 650mg) which have different biochemical effects. Even these effects are modest.</a:t>
            </a:r>
          </a:p>
          <a:p>
            <a:pPr lvl="1"/>
            <a:endParaRPr lang="en-US" dirty="0"/>
          </a:p>
        </p:txBody>
      </p:sp>
    </p:spTree>
    <p:extLst>
      <p:ext uri="{BB962C8B-B14F-4D97-AF65-F5344CB8AC3E}">
        <p14:creationId xmlns:p14="http://schemas.microsoft.com/office/powerpoint/2010/main" val="373604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53A4B-CC20-0D45-AB95-6E211ECFBF22}"/>
              </a:ext>
            </a:extLst>
          </p:cNvPr>
          <p:cNvSpPr>
            <a:spLocks noGrp="1"/>
          </p:cNvSpPr>
          <p:nvPr>
            <p:ph type="title"/>
          </p:nvPr>
        </p:nvSpPr>
        <p:spPr>
          <a:xfrm>
            <a:off x="766762" y="842553"/>
            <a:ext cx="10363200" cy="914400"/>
          </a:xfrm>
        </p:spPr>
        <p:txBody>
          <a:bodyPr/>
          <a:lstStyle/>
          <a:p>
            <a:pPr algn="ctr"/>
            <a:r>
              <a:rPr lang="en-US" spc="120" dirty="0">
                <a:solidFill>
                  <a:srgbClr val="D85D5B"/>
                </a:solidFill>
                <a:latin typeface="Montserrat Medium" pitchFamily="2" charset="77"/>
              </a:rPr>
              <a:t>What is the Optimal Dose of LDA?</a:t>
            </a:r>
          </a:p>
        </p:txBody>
      </p:sp>
      <p:sp>
        <p:nvSpPr>
          <p:cNvPr id="3" name="Content Placeholder 2">
            <a:extLst>
              <a:ext uri="{FF2B5EF4-FFF2-40B4-BE49-F238E27FC236}">
                <a16:creationId xmlns:a16="http://schemas.microsoft.com/office/drawing/2014/main" id="{EE7507CB-7AA6-EF46-8631-1D08B9835A17}"/>
              </a:ext>
            </a:extLst>
          </p:cNvPr>
          <p:cNvSpPr>
            <a:spLocks noGrp="1"/>
          </p:cNvSpPr>
          <p:nvPr>
            <p:ph idx="1"/>
          </p:nvPr>
        </p:nvSpPr>
        <p:spPr>
          <a:xfrm>
            <a:off x="766762" y="1756953"/>
            <a:ext cx="10510837" cy="4494847"/>
          </a:xfrm>
        </p:spPr>
        <p:txBody>
          <a:bodyPr/>
          <a:lstStyle/>
          <a:p>
            <a:pPr>
              <a:buClr>
                <a:srgbClr val="D85D5B"/>
              </a:buClr>
              <a:buSzPct val="100000"/>
              <a:buFont typeface="Arial" panose="020B0604020202020204" pitchFamily="34" charset="0"/>
              <a:buChar char="•"/>
            </a:pPr>
            <a:r>
              <a:rPr lang="en-US" sz="2800" dirty="0">
                <a:latin typeface="Montserrat Light" pitchFamily="2" charset="77"/>
                <a:ea typeface="Roboto"/>
                <a:cs typeface="Roboto"/>
              </a:rPr>
              <a:t>No trial directly compares doses. Despite over 45 randomized trials there is still </a:t>
            </a:r>
            <a:r>
              <a:rPr lang="en-US" sz="2800" u="sng" dirty="0">
                <a:latin typeface="Montserrat Light" pitchFamily="2" charset="77"/>
                <a:ea typeface="Roboto"/>
                <a:cs typeface="Roboto"/>
              </a:rPr>
              <a:t>no consensus</a:t>
            </a:r>
            <a:r>
              <a:rPr lang="en-US" sz="2800" dirty="0">
                <a:latin typeface="Montserrat Light" pitchFamily="2" charset="77"/>
                <a:ea typeface="Roboto"/>
                <a:cs typeface="Roboto"/>
              </a:rPr>
              <a:t> between 81mg (1 pill) vs 162mg (2 pills) </a:t>
            </a:r>
          </a:p>
          <a:p>
            <a:pPr>
              <a:buClr>
                <a:srgbClr val="D85D5B"/>
              </a:buClr>
              <a:buSzPct val="100000"/>
              <a:buFont typeface="Arial" panose="020B0604020202020204" pitchFamily="34" charset="0"/>
              <a:buChar char="•"/>
            </a:pPr>
            <a:r>
              <a:rPr lang="en-US" sz="2800" dirty="0">
                <a:latin typeface="Montserrat Light" pitchFamily="2" charset="77"/>
                <a:ea typeface="Roboto"/>
                <a:cs typeface="Roboto"/>
              </a:rPr>
              <a:t>Why? They had differing criteria:</a:t>
            </a:r>
          </a:p>
          <a:p>
            <a:pPr lvl="1">
              <a:buClr>
                <a:srgbClr val="D85D5B"/>
              </a:buClr>
              <a:buSzPct val="100000"/>
              <a:buFont typeface="Arial" panose="020B0604020202020204" pitchFamily="34" charset="0"/>
              <a:buChar char="•"/>
            </a:pPr>
            <a:r>
              <a:rPr lang="en-US" sz="2400" dirty="0">
                <a:solidFill>
                  <a:schemeClr val="tx1">
                    <a:lumMod val="65000"/>
                    <a:lumOff val="35000"/>
                  </a:schemeClr>
                </a:solidFill>
                <a:latin typeface="Montserrat Light" pitchFamily="2" charset="77"/>
                <a:ea typeface="Roboto"/>
              </a:rPr>
              <a:t>Included different trials, different doses (50-150mg), different gestational ages to start, and most importantly had different inclusion criteria. </a:t>
            </a:r>
            <a:endParaRPr lang="en-US" sz="2400" dirty="0">
              <a:solidFill>
                <a:schemeClr val="tx1">
                  <a:lumMod val="65000"/>
                  <a:lumOff val="35000"/>
                </a:schemeClr>
              </a:solidFill>
              <a:latin typeface="Montserrat Light" pitchFamily="2" charset="77"/>
              <a:cs typeface="Arial"/>
            </a:endParaRPr>
          </a:p>
          <a:p>
            <a:pPr lvl="1">
              <a:buClr>
                <a:srgbClr val="D85D5B"/>
              </a:buClr>
              <a:buSzPct val="100000"/>
              <a:buFont typeface="Arial" panose="020B0604020202020204" pitchFamily="34" charset="0"/>
              <a:buChar char="•"/>
            </a:pPr>
            <a:r>
              <a:rPr lang="en-US" sz="2400" dirty="0">
                <a:solidFill>
                  <a:schemeClr val="tx1">
                    <a:lumMod val="65000"/>
                    <a:lumOff val="35000"/>
                  </a:schemeClr>
                </a:solidFill>
                <a:latin typeface="Montserrat Light" pitchFamily="2" charset="77"/>
                <a:cs typeface="Arial"/>
              </a:rPr>
              <a:t>Use of </a:t>
            </a:r>
            <a:r>
              <a:rPr lang="en-US" sz="2400" dirty="0">
                <a:solidFill>
                  <a:schemeClr val="tx1">
                    <a:lumMod val="65000"/>
                    <a:lumOff val="35000"/>
                  </a:schemeClr>
                </a:solidFill>
                <a:latin typeface="Montserrat Light" pitchFamily="2" charset="77"/>
                <a:ea typeface="Roboto"/>
              </a:rPr>
              <a:t>historical risks versus biochemical tests or uterine doppler studies.</a:t>
            </a:r>
            <a:endParaRPr lang="en-US" sz="2400" dirty="0">
              <a:solidFill>
                <a:schemeClr val="tx1">
                  <a:lumMod val="65000"/>
                  <a:lumOff val="35000"/>
                </a:schemeClr>
              </a:solidFill>
              <a:latin typeface="Montserrat Light" pitchFamily="2" charset="77"/>
            </a:endParaRPr>
          </a:p>
          <a:p>
            <a:pPr marL="0" indent="0">
              <a:buNone/>
            </a:pPr>
            <a:endParaRPr lang="en-US" dirty="0"/>
          </a:p>
        </p:txBody>
      </p:sp>
    </p:spTree>
    <p:extLst>
      <p:ext uri="{BB962C8B-B14F-4D97-AF65-F5344CB8AC3E}">
        <p14:creationId xmlns:p14="http://schemas.microsoft.com/office/powerpoint/2010/main" val="181751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17AC6-CE9D-7BE4-8AFD-27898017BD0B}"/>
              </a:ext>
            </a:extLst>
          </p:cNvPr>
          <p:cNvSpPr>
            <a:spLocks noGrp="1"/>
          </p:cNvSpPr>
          <p:nvPr>
            <p:ph type="title"/>
          </p:nvPr>
        </p:nvSpPr>
        <p:spPr>
          <a:xfrm>
            <a:off x="609600" y="976859"/>
            <a:ext cx="10363200" cy="914400"/>
          </a:xfrm>
        </p:spPr>
        <p:txBody>
          <a:bodyPr/>
          <a:lstStyle/>
          <a:p>
            <a:pPr algn="ctr"/>
            <a:r>
              <a:rPr lang="en-US" spc="120" dirty="0">
                <a:solidFill>
                  <a:srgbClr val="D85D5B"/>
                </a:solidFill>
                <a:latin typeface="Montserrat Medium" pitchFamily="2" charset="77"/>
                <a:ea typeface="+mj-lt"/>
                <a:cs typeface="+mj-lt"/>
              </a:rPr>
              <a:t>What is the Optimal Dose of LDA?</a:t>
            </a:r>
            <a:endParaRPr lang="en-US" spc="120" dirty="0">
              <a:solidFill>
                <a:srgbClr val="D85D5B"/>
              </a:solidFill>
              <a:latin typeface="Montserrat Medium" pitchFamily="2" charset="77"/>
            </a:endParaRPr>
          </a:p>
        </p:txBody>
      </p:sp>
      <p:sp>
        <p:nvSpPr>
          <p:cNvPr id="3" name="Content Placeholder 2">
            <a:extLst>
              <a:ext uri="{FF2B5EF4-FFF2-40B4-BE49-F238E27FC236}">
                <a16:creationId xmlns:a16="http://schemas.microsoft.com/office/drawing/2014/main" id="{0EA085C9-EDD0-0BE3-03FE-AB15DC2BC487}"/>
              </a:ext>
            </a:extLst>
          </p:cNvPr>
          <p:cNvSpPr>
            <a:spLocks noGrp="1"/>
          </p:cNvSpPr>
          <p:nvPr>
            <p:ph idx="1"/>
          </p:nvPr>
        </p:nvSpPr>
        <p:spPr>
          <a:xfrm>
            <a:off x="609600" y="1891259"/>
            <a:ext cx="10972800" cy="3886200"/>
          </a:xfrm>
        </p:spPr>
        <p:txBody>
          <a:bodyPr/>
          <a:lstStyle/>
          <a:p>
            <a:pPr>
              <a:buClr>
                <a:srgbClr val="D85D5B"/>
              </a:buClr>
              <a:buSzPct val="100000"/>
              <a:buFont typeface="Arial" panose="020B0604020202020204" pitchFamily="34" charset="0"/>
              <a:buChar char="•"/>
            </a:pPr>
            <a:r>
              <a:rPr lang="en-US" sz="2800" dirty="0">
                <a:latin typeface="Montserrat Light" pitchFamily="2" charset="77"/>
                <a:ea typeface="+mj-lt"/>
                <a:cs typeface="+mj-lt"/>
              </a:rPr>
              <a:t>The largest single trial (ASPIRE, NEJM 2017) included 1776 women at very high preeclampsia risk based on biochemical and biophysical tests; 150 mg showed benefit. However, in the US, we do not screen using biochemical or biophysical testing.</a:t>
            </a:r>
          </a:p>
          <a:p>
            <a:pPr marL="0" indent="0">
              <a:buClr>
                <a:srgbClr val="D85D5B"/>
              </a:buClr>
              <a:buSzPct val="100000"/>
              <a:buNone/>
            </a:pPr>
            <a:endParaRPr lang="en-US" sz="2800" dirty="0">
              <a:latin typeface="Montserrat Light" pitchFamily="2" charset="77"/>
              <a:ea typeface="+mj-lt"/>
              <a:cs typeface="+mj-lt"/>
            </a:endParaRPr>
          </a:p>
          <a:p>
            <a:pPr>
              <a:buClr>
                <a:srgbClr val="D85D5B"/>
              </a:buClr>
              <a:buSzPct val="100000"/>
              <a:buFont typeface="Arial" panose="020B0604020202020204" pitchFamily="34" charset="0"/>
              <a:buChar char="•"/>
            </a:pPr>
            <a:r>
              <a:rPr lang="en-US" sz="2800" dirty="0">
                <a:latin typeface="Montserrat Light" pitchFamily="2" charset="77"/>
                <a:ea typeface="+mj-lt"/>
                <a:cs typeface="+mj-lt"/>
              </a:rPr>
              <a:t>1 tablet (81 mg) daily is currently recommended by USPSTF, ACOG, and SMFM; but physicians can individualize dosage.</a:t>
            </a:r>
            <a:endParaRPr lang="en-US" sz="2800" dirty="0">
              <a:latin typeface="Montserrat Light" pitchFamily="2" charset="77"/>
            </a:endParaRPr>
          </a:p>
        </p:txBody>
      </p:sp>
    </p:spTree>
    <p:extLst>
      <p:ext uri="{BB962C8B-B14F-4D97-AF65-F5344CB8AC3E}">
        <p14:creationId xmlns:p14="http://schemas.microsoft.com/office/powerpoint/2010/main" val="1750344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F3AA5-6F8A-724C-8E62-C82B36E079EB}"/>
              </a:ext>
            </a:extLst>
          </p:cNvPr>
          <p:cNvSpPr>
            <a:spLocks noGrp="1"/>
          </p:cNvSpPr>
          <p:nvPr>
            <p:ph type="title"/>
          </p:nvPr>
        </p:nvSpPr>
        <p:spPr>
          <a:xfrm>
            <a:off x="609600" y="946879"/>
            <a:ext cx="11112708" cy="914400"/>
          </a:xfrm>
        </p:spPr>
        <p:txBody>
          <a:bodyPr>
            <a:noAutofit/>
          </a:bodyPr>
          <a:lstStyle/>
          <a:p>
            <a:pPr algn="ctr"/>
            <a:r>
              <a:rPr lang="en-US" spc="120" dirty="0">
                <a:solidFill>
                  <a:srgbClr val="D85D5B"/>
                </a:solidFill>
                <a:latin typeface="Montserrat Medium" pitchFamily="2" charset="77"/>
              </a:rPr>
              <a:t>When should LDA be started and stopped?</a:t>
            </a:r>
          </a:p>
        </p:txBody>
      </p:sp>
      <p:sp>
        <p:nvSpPr>
          <p:cNvPr id="3" name="Content Placeholder 2">
            <a:extLst>
              <a:ext uri="{FF2B5EF4-FFF2-40B4-BE49-F238E27FC236}">
                <a16:creationId xmlns:a16="http://schemas.microsoft.com/office/drawing/2014/main" id="{A36904D3-657A-2D45-B61B-9106E0F2EA1C}"/>
              </a:ext>
            </a:extLst>
          </p:cNvPr>
          <p:cNvSpPr>
            <a:spLocks noGrp="1"/>
          </p:cNvSpPr>
          <p:nvPr>
            <p:ph idx="1"/>
          </p:nvPr>
        </p:nvSpPr>
        <p:spPr>
          <a:xfrm>
            <a:off x="609600" y="1861279"/>
            <a:ext cx="10972800" cy="3886200"/>
          </a:xfrm>
        </p:spPr>
        <p:txBody>
          <a:bodyPr/>
          <a:lstStyle/>
          <a:p>
            <a:pPr>
              <a:buClr>
                <a:srgbClr val="D85D5B"/>
              </a:buClr>
              <a:buSzPct val="100000"/>
              <a:buFont typeface="Arial" panose="020B0604020202020204" pitchFamily="34" charset="0"/>
              <a:buChar char="•"/>
            </a:pPr>
            <a:r>
              <a:rPr lang="en-US" sz="2800" dirty="0">
                <a:latin typeface="Montserrat Light" pitchFamily="2" charset="77"/>
              </a:rPr>
              <a:t>Greatest benefit is seen with start time 12 – 16 weeks (some studies found modest benefit seen up to a start time of 28 weeks).</a:t>
            </a:r>
          </a:p>
          <a:p>
            <a:pPr>
              <a:buClr>
                <a:srgbClr val="D85D5B"/>
              </a:buClr>
              <a:buSzPct val="100000"/>
              <a:buFont typeface="Arial" panose="020B0604020202020204" pitchFamily="34" charset="0"/>
              <a:buChar char="•"/>
            </a:pPr>
            <a:r>
              <a:rPr lang="en-US" sz="2800" dirty="0">
                <a:latin typeface="Montserrat Light" pitchFamily="2" charset="77"/>
                <a:ea typeface="Roboto"/>
                <a:cs typeface="Roboto"/>
              </a:rPr>
              <a:t>Most recommendations for those taking a single pill (81 mg) continue daily use until delivery. </a:t>
            </a:r>
            <a:endParaRPr lang="en-US" sz="2800" dirty="0">
              <a:latin typeface="Montserrat" pitchFamily="2" charset="77"/>
            </a:endParaRPr>
          </a:p>
          <a:p>
            <a:pPr marL="0" indent="0">
              <a:buNone/>
            </a:pPr>
            <a:endParaRPr lang="en-US" sz="1100" dirty="0">
              <a:latin typeface="Montserrat" pitchFamily="2" charset="77"/>
            </a:endParaRPr>
          </a:p>
          <a:p>
            <a:pPr marL="0" indent="0">
              <a:buNone/>
            </a:pPr>
            <a:r>
              <a:rPr lang="en-US" sz="1100" dirty="0">
                <a:latin typeface="Montserrat" pitchFamily="2" charset="77"/>
              </a:rPr>
              <a:t>US Preventative Task Force Recommendation, Journal of the American Medical Association (JAMA)</a:t>
            </a:r>
          </a:p>
          <a:p>
            <a:pPr marL="0" indent="0">
              <a:buNone/>
            </a:pPr>
            <a:endParaRPr lang="en-US" sz="1100" dirty="0">
              <a:latin typeface="Montserrat" pitchFamily="2" charset="77"/>
            </a:endParaRPr>
          </a:p>
          <a:p>
            <a:pPr>
              <a:buClr>
                <a:srgbClr val="D85D5B"/>
              </a:buClr>
              <a:buSzPct val="100000"/>
              <a:buFont typeface="Arial" panose="020B0604020202020204" pitchFamily="34" charset="0"/>
              <a:buChar char="•"/>
            </a:pPr>
            <a:r>
              <a:rPr lang="en-US" sz="2800" dirty="0">
                <a:latin typeface="Montserrat Light" pitchFamily="2" charset="77"/>
                <a:ea typeface="Roboto"/>
                <a:cs typeface="Roboto"/>
              </a:rPr>
              <a:t>If taking the higher dose (2 pills, 162 mg), in practice many recommend stopping at 36 weeks to avoid anesthesiologist worries over possible epidural complications.</a:t>
            </a:r>
          </a:p>
          <a:p>
            <a:pPr marL="0" indent="0">
              <a:buNone/>
            </a:pPr>
            <a:endParaRPr lang="en-US" sz="1100" dirty="0">
              <a:latin typeface="Montserrat" pitchFamily="2" charset="77"/>
            </a:endParaRPr>
          </a:p>
          <a:p>
            <a:pPr>
              <a:buClr>
                <a:srgbClr val="D85D5B"/>
              </a:buClr>
              <a:buSzPct val="100000"/>
              <a:buFont typeface="Arial" panose="020B0604020202020204" pitchFamily="34" charset="0"/>
              <a:buChar char="•"/>
            </a:pPr>
            <a:endParaRPr lang="en-US" sz="2800" dirty="0">
              <a:latin typeface="Montserrat Light" pitchFamily="2" charset="77"/>
              <a:ea typeface="Roboto"/>
              <a:cs typeface="Roboto"/>
            </a:endParaRPr>
          </a:p>
          <a:p>
            <a:pPr marL="0" indent="0">
              <a:buClr>
                <a:srgbClr val="D85D5B"/>
              </a:buClr>
              <a:buSzPct val="100000"/>
              <a:buNone/>
            </a:pPr>
            <a:endParaRPr lang="en-US" sz="2800" dirty="0">
              <a:latin typeface="Montserrat Light" pitchFamily="2" charset="77"/>
            </a:endParaRPr>
          </a:p>
        </p:txBody>
      </p:sp>
    </p:spTree>
    <p:extLst>
      <p:ext uri="{BB962C8B-B14F-4D97-AF65-F5344CB8AC3E}">
        <p14:creationId xmlns:p14="http://schemas.microsoft.com/office/powerpoint/2010/main" val="305315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F3C78-D834-ABAB-AE82-2A1E814F8771}"/>
              </a:ext>
            </a:extLst>
          </p:cNvPr>
          <p:cNvSpPr>
            <a:spLocks noGrp="1"/>
          </p:cNvSpPr>
          <p:nvPr>
            <p:ph type="title"/>
          </p:nvPr>
        </p:nvSpPr>
        <p:spPr>
          <a:xfrm>
            <a:off x="6866993" y="3270686"/>
            <a:ext cx="4110804" cy="914400"/>
          </a:xfrm>
        </p:spPr>
        <p:txBody>
          <a:bodyPr>
            <a:noAutofit/>
          </a:bodyPr>
          <a:lstStyle/>
          <a:p>
            <a:pPr algn="ctr"/>
            <a:r>
              <a:rPr lang="en-US" sz="4800" spc="120" dirty="0">
                <a:solidFill>
                  <a:srgbClr val="D85D5B"/>
                </a:solidFill>
                <a:latin typeface="Montserrat" pitchFamily="2" charset="77"/>
              </a:rPr>
              <a:t>Questions?</a:t>
            </a:r>
          </a:p>
        </p:txBody>
      </p:sp>
      <p:pic>
        <p:nvPicPr>
          <p:cNvPr id="4" name="Picture 3" descr="A picture containing diagram&#10;&#10;Description automatically generated">
            <a:extLst>
              <a:ext uri="{FF2B5EF4-FFF2-40B4-BE49-F238E27FC236}">
                <a16:creationId xmlns:a16="http://schemas.microsoft.com/office/drawing/2014/main" id="{23134769-EA8E-EFE6-232E-9950C161E92B}"/>
              </a:ext>
            </a:extLst>
          </p:cNvPr>
          <p:cNvPicPr>
            <a:picLocks noChangeAspect="1"/>
          </p:cNvPicPr>
          <p:nvPr/>
        </p:nvPicPr>
        <p:blipFill>
          <a:blip r:embed="rId3"/>
          <a:stretch>
            <a:fillRect/>
          </a:stretch>
        </p:blipFill>
        <p:spPr>
          <a:xfrm>
            <a:off x="1227932" y="956694"/>
            <a:ext cx="4097075" cy="5462767"/>
          </a:xfrm>
          <a:prstGeom prst="rect">
            <a:avLst/>
          </a:prstGeom>
        </p:spPr>
      </p:pic>
    </p:spTree>
    <p:extLst>
      <p:ext uri="{BB962C8B-B14F-4D97-AF65-F5344CB8AC3E}">
        <p14:creationId xmlns:p14="http://schemas.microsoft.com/office/powerpoint/2010/main" val="3462674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9187F8-4F60-E14C-BB4D-9A87938D1285}"/>
              </a:ext>
            </a:extLst>
          </p:cNvPr>
          <p:cNvSpPr>
            <a:spLocks noGrp="1"/>
          </p:cNvSpPr>
          <p:nvPr>
            <p:ph type="title"/>
          </p:nvPr>
        </p:nvSpPr>
        <p:spPr>
          <a:xfrm>
            <a:off x="609600" y="838200"/>
            <a:ext cx="10363200" cy="914400"/>
          </a:xfrm>
        </p:spPr>
        <p:txBody>
          <a:bodyPr anchor="ctr">
            <a:normAutofit/>
          </a:bodyPr>
          <a:lstStyle/>
          <a:p>
            <a:r>
              <a:rPr lang="en-US" sz="2800" dirty="0">
                <a:solidFill>
                  <a:srgbClr val="D85D5B"/>
                </a:solidFill>
                <a:latin typeface="Montserrat" pitchFamily="2" charset="77"/>
                <a:cs typeface="Calibri" panose="020F0502020204030204" pitchFamily="34" charset="0"/>
              </a:rPr>
              <a:t>Tools and Resources: Patients and Providers </a:t>
            </a:r>
          </a:p>
        </p:txBody>
      </p:sp>
      <p:sp>
        <p:nvSpPr>
          <p:cNvPr id="6" name="Content Placeholder 5">
            <a:extLst>
              <a:ext uri="{FF2B5EF4-FFF2-40B4-BE49-F238E27FC236}">
                <a16:creationId xmlns:a16="http://schemas.microsoft.com/office/drawing/2014/main" id="{D5B38D77-E43B-2E49-B3F3-F8880BB8D726}"/>
              </a:ext>
            </a:extLst>
          </p:cNvPr>
          <p:cNvSpPr>
            <a:spLocks noGrp="1"/>
          </p:cNvSpPr>
          <p:nvPr>
            <p:ph idx="1"/>
          </p:nvPr>
        </p:nvSpPr>
        <p:spPr>
          <a:xfrm>
            <a:off x="218695" y="1752600"/>
            <a:ext cx="5343904" cy="3886200"/>
          </a:xfrm>
        </p:spPr>
        <p:txBody>
          <a:bodyPr wrap="square" anchor="t">
            <a:noAutofit/>
          </a:bodyPr>
          <a:lstStyle/>
          <a:p>
            <a:pPr lvl="0">
              <a:lnSpc>
                <a:spcPct val="90000"/>
              </a:lnSpc>
              <a:buClr>
                <a:srgbClr val="D85D5B"/>
              </a:buClr>
              <a:buSzPct val="100000"/>
              <a:buFont typeface="Arial" panose="020B0604020202020204" pitchFamily="34" charset="0"/>
              <a:buChar char="•"/>
            </a:pPr>
            <a:r>
              <a:rPr lang="en-US" sz="2000" dirty="0">
                <a:solidFill>
                  <a:srgbClr val="D85D5B"/>
                </a:solidFill>
                <a:latin typeface="Montserrat Light" pitchFamily="2" charset="77"/>
                <a:cs typeface="Calibri" panose="020F0502020204030204" pitchFamily="34" charset="0"/>
                <a:hlinkClick r:id="rId3">
                  <a:extLst>
                    <a:ext uri="{A12FA001-AC4F-418D-AE19-62706E023703}">
                      <ahyp:hlinkClr xmlns:ahyp="http://schemas.microsoft.com/office/drawing/2018/hyperlinkcolor" val="tx"/>
                    </a:ext>
                  </a:extLst>
                </a:hlinkClick>
              </a:rPr>
              <a:t>CMQCC Hypertension/Preeclampsia Quality Improvement toolkit</a:t>
            </a:r>
            <a:r>
              <a:rPr lang="en-US" sz="2000" dirty="0">
                <a:latin typeface="Montserrat Light" pitchFamily="2" charset="77"/>
                <a:cs typeface="Calibri" panose="020F0502020204030204" pitchFamily="34" charset="0"/>
              </a:rPr>
              <a:t>:</a:t>
            </a:r>
            <a:r>
              <a:rPr lang="en-US" sz="2000" dirty="0">
                <a:solidFill>
                  <a:srgbClr val="D85D5B"/>
                </a:solidFill>
                <a:latin typeface="Montserrat Light" pitchFamily="2" charset="77"/>
                <a:cs typeface="Calibri" panose="020F0502020204030204" pitchFamily="34" charset="0"/>
              </a:rPr>
              <a:t> </a:t>
            </a:r>
            <a:r>
              <a:rPr lang="en-US" sz="2000" dirty="0">
                <a:latin typeface="Montserrat Light" pitchFamily="2" charset="77"/>
                <a:cs typeface="Calibri" panose="020F0502020204030204" pitchFamily="34" charset="0"/>
              </a:rPr>
              <a:t>Supports hospitals in managing labor &amp; delivery patients presenting with high blood pressures. </a:t>
            </a:r>
          </a:p>
          <a:p>
            <a:pPr lvl="0">
              <a:lnSpc>
                <a:spcPct val="90000"/>
              </a:lnSpc>
              <a:buClr>
                <a:srgbClr val="D85D5B"/>
              </a:buClr>
              <a:buSzPct val="100000"/>
              <a:buFont typeface="Arial" panose="020B0604020202020204" pitchFamily="34" charset="0"/>
              <a:buChar char="•"/>
            </a:pPr>
            <a:r>
              <a:rPr lang="en-US" sz="2000" dirty="0">
                <a:solidFill>
                  <a:srgbClr val="D85D5B"/>
                </a:solidFill>
                <a:latin typeface="Montserrat Light" pitchFamily="2" charset="77"/>
                <a:cs typeface="Calibri" panose="020F0502020204030204" pitchFamily="34" charset="0"/>
                <a:hlinkClick r:id="rId4">
                  <a:extLst>
                    <a:ext uri="{A12FA001-AC4F-418D-AE19-62706E023703}">
                      <ahyp:hlinkClr xmlns:ahyp="http://schemas.microsoft.com/office/drawing/2018/hyperlinkcolor" val="tx"/>
                    </a:ext>
                  </a:extLst>
                </a:hlinkClick>
              </a:rPr>
              <a:t>March of Dimes and Preeclampsia</a:t>
            </a:r>
            <a:r>
              <a:rPr lang="en-US" sz="2000" dirty="0">
                <a:latin typeface="Montserrat Light" pitchFamily="2" charset="77"/>
                <a:cs typeface="Calibri" panose="020F0502020204030204" pitchFamily="34" charset="0"/>
              </a:rPr>
              <a:t>:</a:t>
            </a:r>
            <a:r>
              <a:rPr lang="en-US" sz="2000" dirty="0">
                <a:solidFill>
                  <a:srgbClr val="D85D5B"/>
                </a:solidFill>
                <a:latin typeface="Montserrat Light" pitchFamily="2" charset="77"/>
                <a:cs typeface="Calibri" panose="020F0502020204030204" pitchFamily="34" charset="0"/>
              </a:rPr>
              <a:t> </a:t>
            </a:r>
            <a:r>
              <a:rPr lang="en-US" sz="2000" dirty="0">
                <a:latin typeface="Montserrat Light" pitchFamily="2" charset="77"/>
                <a:cs typeface="Calibri" panose="020F0502020204030204" pitchFamily="34" charset="0"/>
              </a:rPr>
              <a:t>To help patients understand preeclampsia and the benefits of taking low dose aspirin during pregnancy. </a:t>
            </a:r>
          </a:p>
          <a:p>
            <a:pPr lvl="0">
              <a:lnSpc>
                <a:spcPct val="90000"/>
              </a:lnSpc>
              <a:buClr>
                <a:srgbClr val="D85D5B"/>
              </a:buClr>
              <a:buSzPct val="100000"/>
              <a:buFont typeface="Arial" panose="020B0604020202020204" pitchFamily="34" charset="0"/>
              <a:buChar char="•"/>
            </a:pPr>
            <a:r>
              <a:rPr lang="en-US" sz="2000" dirty="0">
                <a:solidFill>
                  <a:srgbClr val="D85D5B"/>
                </a:solidFill>
                <a:latin typeface="Montserrat Light" pitchFamily="2" charset="77"/>
                <a:cs typeface="Calibri" panose="020F0502020204030204" pitchFamily="34" charset="0"/>
                <a:hlinkClick r:id="rId5">
                  <a:extLst>
                    <a:ext uri="{A12FA001-AC4F-418D-AE19-62706E023703}">
                      <ahyp:hlinkClr xmlns:ahyp="http://schemas.microsoft.com/office/drawing/2018/hyperlinkcolor" val="tx"/>
                    </a:ext>
                  </a:extLst>
                </a:hlinkClick>
              </a:rPr>
              <a:t>Preeclampsia Foundation Patient Education Materials</a:t>
            </a:r>
            <a:r>
              <a:rPr lang="en-US" sz="2000" dirty="0">
                <a:latin typeface="Montserrat Light" pitchFamily="2" charset="77"/>
                <a:cs typeface="Calibri" panose="020F0502020204030204" pitchFamily="34" charset="0"/>
              </a:rPr>
              <a:t>: Guidelines for providers on what to consider when education patents on preeclampsia. </a:t>
            </a:r>
          </a:p>
        </p:txBody>
      </p:sp>
      <p:pic>
        <p:nvPicPr>
          <p:cNvPr id="9" name="Picture 8" descr="Text&#10;&#10;Description automatically generated">
            <a:extLst>
              <a:ext uri="{FF2B5EF4-FFF2-40B4-BE49-F238E27FC236}">
                <a16:creationId xmlns:a16="http://schemas.microsoft.com/office/drawing/2014/main" id="{1CCAF67F-73B4-0D4C-871B-5F04A8D31029}"/>
              </a:ext>
            </a:extLst>
          </p:cNvPr>
          <p:cNvPicPr>
            <a:picLocks noChangeAspect="1"/>
          </p:cNvPicPr>
          <p:nvPr/>
        </p:nvPicPr>
        <p:blipFill>
          <a:blip r:embed="rId6"/>
          <a:stretch>
            <a:fillRect/>
          </a:stretch>
        </p:blipFill>
        <p:spPr>
          <a:xfrm>
            <a:off x="5562599" y="1657200"/>
            <a:ext cx="3688621" cy="4819800"/>
          </a:xfrm>
          <a:prstGeom prst="rect">
            <a:avLst/>
          </a:prstGeom>
        </p:spPr>
      </p:pic>
      <p:pic>
        <p:nvPicPr>
          <p:cNvPr id="11" name="Picture 10" descr="A picture containing text, newspaper, sign, several&#10;&#10;Description automatically generated">
            <a:extLst>
              <a:ext uri="{FF2B5EF4-FFF2-40B4-BE49-F238E27FC236}">
                <a16:creationId xmlns:a16="http://schemas.microsoft.com/office/drawing/2014/main" id="{3200ADFB-6D53-4045-8F0A-8FC1EDD32657}"/>
              </a:ext>
            </a:extLst>
          </p:cNvPr>
          <p:cNvPicPr>
            <a:picLocks noChangeAspect="1"/>
          </p:cNvPicPr>
          <p:nvPr/>
        </p:nvPicPr>
        <p:blipFill>
          <a:blip r:embed="rId7"/>
          <a:stretch>
            <a:fillRect/>
          </a:stretch>
        </p:blipFill>
        <p:spPr>
          <a:xfrm>
            <a:off x="9159660" y="4495800"/>
            <a:ext cx="2843981" cy="1981200"/>
          </a:xfrm>
          <a:prstGeom prst="rect">
            <a:avLst/>
          </a:prstGeom>
        </p:spPr>
      </p:pic>
      <p:pic>
        <p:nvPicPr>
          <p:cNvPr id="13" name="Picture 12" descr="Graphical user interface, text, application, chat or text message&#10;&#10;Description automatically generated">
            <a:extLst>
              <a:ext uri="{FF2B5EF4-FFF2-40B4-BE49-F238E27FC236}">
                <a16:creationId xmlns:a16="http://schemas.microsoft.com/office/drawing/2014/main" id="{C200D110-51E2-2D41-9B25-ABCA82FAF814}"/>
              </a:ext>
            </a:extLst>
          </p:cNvPr>
          <p:cNvPicPr>
            <a:picLocks noChangeAspect="1"/>
          </p:cNvPicPr>
          <p:nvPr/>
        </p:nvPicPr>
        <p:blipFill>
          <a:blip r:embed="rId8"/>
          <a:stretch>
            <a:fillRect/>
          </a:stretch>
        </p:blipFill>
        <p:spPr>
          <a:xfrm>
            <a:off x="9281556" y="1125049"/>
            <a:ext cx="2722085" cy="3370751"/>
          </a:xfrm>
          <a:prstGeom prst="rect">
            <a:avLst/>
          </a:prstGeom>
        </p:spPr>
      </p:pic>
    </p:spTree>
    <p:extLst>
      <p:ext uri="{BB962C8B-B14F-4D97-AF65-F5344CB8AC3E}">
        <p14:creationId xmlns:p14="http://schemas.microsoft.com/office/powerpoint/2010/main" val="118672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9AB4A3-E95B-9C22-462F-B9156E9F65EB}"/>
              </a:ext>
            </a:extLst>
          </p:cNvPr>
          <p:cNvSpPr txBox="1"/>
          <p:nvPr/>
        </p:nvSpPr>
        <p:spPr>
          <a:xfrm>
            <a:off x="1052471" y="2362199"/>
            <a:ext cx="9855015" cy="3385542"/>
          </a:xfrm>
          <a:prstGeom prst="rect">
            <a:avLst/>
          </a:prstGeom>
          <a:noFill/>
        </p:spPr>
        <p:txBody>
          <a:bodyPr wrap="square" rtlCol="0">
            <a:spAutoFit/>
          </a:bodyPr>
          <a:lstStyle/>
          <a:p>
            <a:r>
              <a:rPr lang="en-US" sz="2800" kern="0" dirty="0">
                <a:latin typeface="Montserrat" pitchFamily="2" charset="77"/>
                <a:ea typeface="Roboto Medium"/>
              </a:rPr>
              <a:t>This slide set is considered an educational resource but does not define the standard of care in California or elsewhere. Readers are advised to adapt the guidelines and resources based on their local facility’s level of care and patient populations served and are also advised to not rely solely on the guidelines </a:t>
            </a:r>
          </a:p>
          <a:p>
            <a:r>
              <a:rPr lang="en-US" sz="2800" kern="0" dirty="0">
                <a:latin typeface="Montserrat" pitchFamily="2" charset="77"/>
                <a:ea typeface="Roboto Medium"/>
              </a:rPr>
              <a:t>presented here.</a:t>
            </a:r>
          </a:p>
          <a:p>
            <a:endParaRPr lang="en-US" dirty="0"/>
          </a:p>
        </p:txBody>
      </p:sp>
    </p:spTree>
    <p:extLst>
      <p:ext uri="{BB962C8B-B14F-4D97-AF65-F5344CB8AC3E}">
        <p14:creationId xmlns:p14="http://schemas.microsoft.com/office/powerpoint/2010/main" val="3609332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08B04-9756-C040-AAF1-CA04590A323C}"/>
              </a:ext>
            </a:extLst>
          </p:cNvPr>
          <p:cNvSpPr>
            <a:spLocks noGrp="1"/>
          </p:cNvSpPr>
          <p:nvPr>
            <p:ph type="title"/>
          </p:nvPr>
        </p:nvSpPr>
        <p:spPr>
          <a:xfrm>
            <a:off x="609599" y="838200"/>
            <a:ext cx="10806113" cy="1193800"/>
          </a:xfrm>
        </p:spPr>
        <p:txBody>
          <a:bodyPr>
            <a:noAutofit/>
          </a:bodyPr>
          <a:lstStyle/>
          <a:p>
            <a:pPr algn="ctr"/>
            <a:r>
              <a:rPr lang="en-US" spc="120" dirty="0">
                <a:solidFill>
                  <a:srgbClr val="D85D5B"/>
                </a:solidFill>
                <a:latin typeface="Montserrat Medium" pitchFamily="2" charset="77"/>
              </a:rPr>
              <a:t>Prevent Harms to Mothers and Infants </a:t>
            </a:r>
            <a:br>
              <a:rPr lang="en-US" spc="120" dirty="0">
                <a:solidFill>
                  <a:srgbClr val="D85D5B"/>
                </a:solidFill>
                <a:latin typeface="Montserrat Medium" pitchFamily="2" charset="77"/>
              </a:rPr>
            </a:br>
            <a:r>
              <a:rPr lang="en-US" spc="120" dirty="0">
                <a:solidFill>
                  <a:srgbClr val="D85D5B"/>
                </a:solidFill>
                <a:latin typeface="Montserrat Medium" pitchFamily="2" charset="77"/>
              </a:rPr>
              <a:t>From Preeclampsia</a:t>
            </a:r>
          </a:p>
        </p:txBody>
      </p:sp>
      <p:sp>
        <p:nvSpPr>
          <p:cNvPr id="3" name="Content Placeholder 2">
            <a:extLst>
              <a:ext uri="{FF2B5EF4-FFF2-40B4-BE49-F238E27FC236}">
                <a16:creationId xmlns:a16="http://schemas.microsoft.com/office/drawing/2014/main" id="{B9A7AB15-519D-884E-BC31-D135E67ED01B}"/>
              </a:ext>
            </a:extLst>
          </p:cNvPr>
          <p:cNvSpPr>
            <a:spLocks noGrp="1"/>
          </p:cNvSpPr>
          <p:nvPr>
            <p:ph idx="1"/>
          </p:nvPr>
        </p:nvSpPr>
        <p:spPr>
          <a:xfrm>
            <a:off x="609599" y="2217057"/>
            <a:ext cx="10991851" cy="3225800"/>
          </a:xfrm>
        </p:spPr>
        <p:txBody>
          <a:bodyPr/>
          <a:lstStyle/>
          <a:p>
            <a:pPr>
              <a:buClr>
                <a:srgbClr val="D85D5A"/>
              </a:buClr>
              <a:buSzPct val="100000"/>
              <a:buFont typeface="Arial" panose="020B0604020202020204" pitchFamily="34" charset="0"/>
              <a:buChar char="•"/>
            </a:pPr>
            <a:r>
              <a:rPr lang="en-US" sz="2800" dirty="0">
                <a:latin typeface="Montserrat Light" pitchFamily="2" charset="77"/>
                <a:ea typeface="Roboto"/>
                <a:cs typeface="Roboto"/>
              </a:rPr>
              <a:t>Our goal is to reduce maternal and infant harms from preeclampsia by identifying mothers at risk of preeclampsia early in gestation and encouraging use of daily Low-Dose Aspirin (LDA) for the duration of the pregnancy.</a:t>
            </a:r>
          </a:p>
          <a:p>
            <a:pPr>
              <a:buClr>
                <a:srgbClr val="D85D5A"/>
              </a:buClr>
              <a:buSzPct val="100000"/>
              <a:buFont typeface="Arial" panose="020B0604020202020204" pitchFamily="34" charset="0"/>
              <a:buChar char="•"/>
            </a:pPr>
            <a:r>
              <a:rPr lang="en-US" sz="2800" dirty="0">
                <a:latin typeface="Montserrat Light" pitchFamily="2" charset="77"/>
              </a:rPr>
              <a:t>The reduction of harms can be substantial, decreased by 20 to 60%.</a:t>
            </a:r>
          </a:p>
          <a:p>
            <a:pPr marL="457200" lvl="1" indent="0">
              <a:buNone/>
            </a:pPr>
            <a:endParaRPr lang="en-US" dirty="0"/>
          </a:p>
        </p:txBody>
      </p:sp>
    </p:spTree>
    <p:extLst>
      <p:ext uri="{BB962C8B-B14F-4D97-AF65-F5344CB8AC3E}">
        <p14:creationId xmlns:p14="http://schemas.microsoft.com/office/powerpoint/2010/main" val="3510351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FA591-30C9-C740-9E86-D87A9FB0B047}"/>
              </a:ext>
            </a:extLst>
          </p:cNvPr>
          <p:cNvSpPr>
            <a:spLocks noGrp="1"/>
          </p:cNvSpPr>
          <p:nvPr>
            <p:ph type="title"/>
          </p:nvPr>
        </p:nvSpPr>
        <p:spPr/>
        <p:txBody>
          <a:bodyPr>
            <a:normAutofit/>
          </a:bodyPr>
          <a:lstStyle/>
          <a:p>
            <a:pPr algn="ctr"/>
            <a:r>
              <a:rPr lang="en-US" spc="120" dirty="0">
                <a:solidFill>
                  <a:srgbClr val="D85D5B"/>
                </a:solidFill>
                <a:latin typeface="Montserrat Medium" pitchFamily="2" charset="77"/>
                <a:cs typeface="Calibri" panose="020F0502020204030204" pitchFamily="34" charset="0"/>
              </a:rPr>
              <a:t>What is Preeclampsia?</a:t>
            </a:r>
          </a:p>
        </p:txBody>
      </p:sp>
      <p:sp>
        <p:nvSpPr>
          <p:cNvPr id="3" name="Content Placeholder 2">
            <a:extLst>
              <a:ext uri="{FF2B5EF4-FFF2-40B4-BE49-F238E27FC236}">
                <a16:creationId xmlns:a16="http://schemas.microsoft.com/office/drawing/2014/main" id="{2DB09F78-94DF-F942-B9ED-857FF2F0739A}"/>
              </a:ext>
            </a:extLst>
          </p:cNvPr>
          <p:cNvSpPr>
            <a:spLocks noGrp="1"/>
          </p:cNvSpPr>
          <p:nvPr>
            <p:ph idx="1"/>
          </p:nvPr>
        </p:nvSpPr>
        <p:spPr>
          <a:xfrm>
            <a:off x="609600" y="1915885"/>
            <a:ext cx="11254958" cy="5078185"/>
          </a:xfrm>
        </p:spPr>
        <p:txBody>
          <a:bodyPr/>
          <a:lstStyle/>
          <a:p>
            <a:pPr>
              <a:buClr>
                <a:srgbClr val="D85D5B"/>
              </a:buClr>
              <a:buSzPct val="100000"/>
              <a:buFont typeface="Arial" panose="020B0604020202020204" pitchFamily="34" charset="0"/>
              <a:buChar char="•"/>
            </a:pPr>
            <a:r>
              <a:rPr lang="en-US" dirty="0">
                <a:latin typeface="Montserrat Light" pitchFamily="2" charset="77"/>
                <a:cs typeface="Calibri" panose="020F0502020204030204" pitchFamily="34" charset="0"/>
              </a:rPr>
              <a:t>New hypertension in pregnancy with direct effects on both the mother and fetus</a:t>
            </a:r>
          </a:p>
          <a:p>
            <a:pPr lvl="1">
              <a:buClr>
                <a:srgbClr val="D85D5B"/>
              </a:buClr>
              <a:buSzPct val="100000"/>
              <a:buFont typeface="Arial" panose="020B0604020202020204" pitchFamily="34" charset="0"/>
              <a:buChar char="•"/>
            </a:pPr>
            <a:r>
              <a:rPr lang="en-US" dirty="0">
                <a:latin typeface="Montserrat Light" pitchFamily="2" charset="77"/>
                <a:cs typeface="Calibri" panose="020F0502020204030204" pitchFamily="34" charset="0"/>
              </a:rPr>
              <a:t>Often has protein in the urine and may lead to seizures and severe injuries to the liver, kidneys, heart and brain.</a:t>
            </a:r>
          </a:p>
          <a:p>
            <a:pPr lvl="1">
              <a:buClr>
                <a:srgbClr val="D85D5B"/>
              </a:buClr>
              <a:buSzPct val="100000"/>
              <a:buFont typeface="Arial" panose="020B0604020202020204" pitchFamily="34" charset="0"/>
              <a:buChar char="•"/>
            </a:pPr>
            <a:r>
              <a:rPr lang="en-US" dirty="0">
                <a:latin typeface="Montserrat Light" pitchFamily="2" charset="77"/>
                <a:cs typeface="Calibri" panose="020F0502020204030204" pitchFamily="34" charset="0"/>
              </a:rPr>
              <a:t>The fetus is sometimes delivered preterm (with possible long-term complications), undersized and admitted to the Neonatal Intensive Care Unit and in severe cases, even stillborn. </a:t>
            </a:r>
          </a:p>
        </p:txBody>
      </p:sp>
    </p:spTree>
    <p:extLst>
      <p:ext uri="{BB962C8B-B14F-4D97-AF65-F5344CB8AC3E}">
        <p14:creationId xmlns:p14="http://schemas.microsoft.com/office/powerpoint/2010/main" val="1569478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F3C78-D834-ABAB-AE82-2A1E814F8771}"/>
              </a:ext>
            </a:extLst>
          </p:cNvPr>
          <p:cNvSpPr>
            <a:spLocks noGrp="1"/>
          </p:cNvSpPr>
          <p:nvPr>
            <p:ph type="title"/>
          </p:nvPr>
        </p:nvSpPr>
        <p:spPr>
          <a:xfrm>
            <a:off x="1193357" y="2346509"/>
            <a:ext cx="9805286" cy="2027991"/>
          </a:xfrm>
        </p:spPr>
        <p:txBody>
          <a:bodyPr>
            <a:noAutofit/>
          </a:bodyPr>
          <a:lstStyle/>
          <a:p>
            <a:pPr algn="ctr"/>
            <a:br>
              <a:rPr lang="en-US" sz="4800" dirty="0"/>
            </a:br>
            <a:r>
              <a:rPr lang="en-US" sz="4800" spc="120" dirty="0">
                <a:solidFill>
                  <a:srgbClr val="D85D5B"/>
                </a:solidFill>
                <a:latin typeface="Montserrat Medium" pitchFamily="2" charset="77"/>
              </a:rPr>
              <a:t>How can we prevent preeclampsia?</a:t>
            </a:r>
            <a:br>
              <a:rPr lang="en-US" sz="4800" spc="120" dirty="0">
                <a:latin typeface="Montserrat Medium" pitchFamily="2" charset="77"/>
              </a:rPr>
            </a:br>
            <a:endParaRPr lang="en-US" sz="4800" spc="120" dirty="0">
              <a:latin typeface="Montserrat Medium" pitchFamily="2" charset="77"/>
            </a:endParaRPr>
          </a:p>
        </p:txBody>
      </p:sp>
      <p:pic>
        <p:nvPicPr>
          <p:cNvPr id="4" name="Picture 3" descr="A picture containing text&#10;&#10;Description automatically generated">
            <a:extLst>
              <a:ext uri="{FF2B5EF4-FFF2-40B4-BE49-F238E27FC236}">
                <a16:creationId xmlns:a16="http://schemas.microsoft.com/office/drawing/2014/main" id="{EB3EB9B3-B6DE-1E1A-9A91-0796E39D85F2}"/>
              </a:ext>
            </a:extLst>
          </p:cNvPr>
          <p:cNvPicPr>
            <a:picLocks noChangeAspect="1"/>
          </p:cNvPicPr>
          <p:nvPr/>
        </p:nvPicPr>
        <p:blipFill rotWithShape="1">
          <a:blip r:embed="rId3">
            <a:alphaModFix amt="91000"/>
          </a:blip>
          <a:srcRect l="30429" t="27282" r="27133" b="29576"/>
          <a:stretch/>
        </p:blipFill>
        <p:spPr>
          <a:xfrm>
            <a:off x="8560244" y="3360504"/>
            <a:ext cx="2658533" cy="3497495"/>
          </a:xfrm>
          <a:prstGeom prst="rect">
            <a:avLst/>
          </a:prstGeom>
        </p:spPr>
      </p:pic>
    </p:spTree>
    <p:extLst>
      <p:ext uri="{BB962C8B-B14F-4D97-AF65-F5344CB8AC3E}">
        <p14:creationId xmlns:p14="http://schemas.microsoft.com/office/powerpoint/2010/main" val="1639701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A01F26-2279-1943-A519-1090D95C206B}"/>
              </a:ext>
            </a:extLst>
          </p:cNvPr>
          <p:cNvSpPr>
            <a:spLocks noGrp="1"/>
          </p:cNvSpPr>
          <p:nvPr>
            <p:ph idx="1"/>
          </p:nvPr>
        </p:nvSpPr>
        <p:spPr>
          <a:xfrm>
            <a:off x="-74115" y="715947"/>
            <a:ext cx="12339680" cy="838200"/>
          </a:xfrm>
        </p:spPr>
        <p:txBody>
          <a:bodyPr/>
          <a:lstStyle/>
          <a:p>
            <a:pPr marL="0" indent="0" algn="ctr">
              <a:buNone/>
            </a:pPr>
            <a:r>
              <a:rPr lang="en-US" sz="2800" spc="120" dirty="0">
                <a:solidFill>
                  <a:schemeClr val="tx1">
                    <a:lumMod val="65000"/>
                    <a:lumOff val="35000"/>
                  </a:schemeClr>
                </a:solidFill>
                <a:latin typeface="Montserrat Medium" pitchFamily="2" charset="77"/>
                <a:cs typeface="Calibri" panose="020F0502020204030204" pitchFamily="34" charset="0"/>
              </a:rPr>
              <a:t>Many attempts to prevent preeclampsia have not worked</a:t>
            </a:r>
          </a:p>
        </p:txBody>
      </p:sp>
      <p:grpSp>
        <p:nvGrpSpPr>
          <p:cNvPr id="56" name="Group 55">
            <a:extLst>
              <a:ext uri="{FF2B5EF4-FFF2-40B4-BE49-F238E27FC236}">
                <a16:creationId xmlns:a16="http://schemas.microsoft.com/office/drawing/2014/main" id="{B869F3D1-7DA8-B01A-B4AA-882AEF300C76}"/>
              </a:ext>
            </a:extLst>
          </p:cNvPr>
          <p:cNvGrpSpPr/>
          <p:nvPr/>
        </p:nvGrpSpPr>
        <p:grpSpPr>
          <a:xfrm>
            <a:off x="9762992" y="3155677"/>
            <a:ext cx="1981759" cy="1583267"/>
            <a:chOff x="7822012" y="3361255"/>
            <a:chExt cx="1981759" cy="1583267"/>
          </a:xfrm>
        </p:grpSpPr>
        <p:grpSp>
          <p:nvGrpSpPr>
            <p:cNvPr id="52" name="Group 51">
              <a:extLst>
                <a:ext uri="{FF2B5EF4-FFF2-40B4-BE49-F238E27FC236}">
                  <a16:creationId xmlns:a16="http://schemas.microsoft.com/office/drawing/2014/main" id="{5215045C-9557-2C9D-F726-6EBE194A8C48}"/>
                </a:ext>
              </a:extLst>
            </p:cNvPr>
            <p:cNvGrpSpPr/>
            <p:nvPr/>
          </p:nvGrpSpPr>
          <p:grpSpPr>
            <a:xfrm>
              <a:off x="7822012" y="3361255"/>
              <a:ext cx="1981759" cy="1583267"/>
              <a:chOff x="4184261" y="4538133"/>
              <a:chExt cx="1981759" cy="1583267"/>
            </a:xfrm>
          </p:grpSpPr>
          <p:sp>
            <p:nvSpPr>
              <p:cNvPr id="54" name="Oval 53">
                <a:extLst>
                  <a:ext uri="{FF2B5EF4-FFF2-40B4-BE49-F238E27FC236}">
                    <a16:creationId xmlns:a16="http://schemas.microsoft.com/office/drawing/2014/main" id="{6E862D0F-7DB6-1A4C-37D1-643DB0F0661D}"/>
                  </a:ext>
                </a:extLst>
              </p:cNvPr>
              <p:cNvSpPr/>
              <p:nvPr/>
            </p:nvSpPr>
            <p:spPr bwMode="auto">
              <a:xfrm>
                <a:off x="4368799" y="4538133"/>
                <a:ext cx="1583267" cy="1583267"/>
              </a:xfrm>
              <a:prstGeom prst="ellipse">
                <a:avLst/>
              </a:prstGeom>
              <a:solidFill>
                <a:srgbClr val="F8EDEB"/>
              </a:solidFill>
              <a:ln w="9525" cap="flat" cmpd="sng" algn="ctr">
                <a:solidFill>
                  <a:srgbClr val="FDC2B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4" charset="0"/>
                </a:endParaRPr>
              </a:p>
            </p:txBody>
          </p:sp>
          <p:sp>
            <p:nvSpPr>
              <p:cNvPr id="55" name="TextBox 54">
                <a:extLst>
                  <a:ext uri="{FF2B5EF4-FFF2-40B4-BE49-F238E27FC236}">
                    <a16:creationId xmlns:a16="http://schemas.microsoft.com/office/drawing/2014/main" id="{62CFCA37-F42F-2649-8332-19EE4941696A}"/>
                  </a:ext>
                </a:extLst>
              </p:cNvPr>
              <p:cNvSpPr txBox="1"/>
              <p:nvPr/>
            </p:nvSpPr>
            <p:spPr>
              <a:xfrm>
                <a:off x="4184261" y="4950424"/>
                <a:ext cx="1981759" cy="830997"/>
              </a:xfrm>
              <a:prstGeom prst="rect">
                <a:avLst/>
              </a:prstGeom>
              <a:noFill/>
              <a:ln>
                <a:noFill/>
              </a:ln>
            </p:spPr>
            <p:txBody>
              <a:bodyPr wrap="square" lIns="91440" tIns="45720" rIns="91440" bIns="45720" rtlCol="0" anchor="t">
                <a:spAutoFit/>
              </a:bodyPr>
              <a:lstStyle/>
              <a:p>
                <a:r>
                  <a:rPr lang="en-US" sz="2300" dirty="0">
                    <a:latin typeface="Montserrat Light" pitchFamily="2" charset="77"/>
                    <a:ea typeface="ＭＳ Ｐゴシック"/>
                    <a:cs typeface="Arial"/>
                  </a:rPr>
                  <a:t>Relaxation</a:t>
                </a:r>
                <a:br>
                  <a:rPr lang="en-US" sz="2300" dirty="0">
                    <a:latin typeface="Montserrat Light" pitchFamily="2" charset="77"/>
                  </a:rPr>
                </a:br>
                <a:r>
                  <a:rPr lang="en-US" sz="2300" dirty="0">
                    <a:latin typeface="Montserrat Light" pitchFamily="2" charset="77"/>
                    <a:ea typeface="ＭＳ Ｐゴシック"/>
                    <a:cs typeface="Arial"/>
                  </a:rPr>
                  <a:t>Therapy</a:t>
                </a:r>
              </a:p>
            </p:txBody>
          </p:sp>
        </p:grpSp>
        <p:cxnSp>
          <p:nvCxnSpPr>
            <p:cNvPr id="53" name="Straight Connector 52">
              <a:extLst>
                <a:ext uri="{FF2B5EF4-FFF2-40B4-BE49-F238E27FC236}">
                  <a16:creationId xmlns:a16="http://schemas.microsoft.com/office/drawing/2014/main" id="{BCE1258E-E557-32CD-92AC-A5FEA43A4690}"/>
                </a:ext>
              </a:extLst>
            </p:cNvPr>
            <p:cNvCxnSpPr/>
            <p:nvPr/>
          </p:nvCxnSpPr>
          <p:spPr bwMode="auto">
            <a:xfrm flipV="1">
              <a:off x="7993847" y="3404894"/>
              <a:ext cx="1608110" cy="1445193"/>
            </a:xfrm>
            <a:prstGeom prst="line">
              <a:avLst/>
            </a:prstGeom>
            <a:solidFill>
              <a:schemeClr val="accent1"/>
            </a:solidFill>
            <a:ln w="57150" cap="flat" cmpd="sng" algn="ctr">
              <a:solidFill>
                <a:srgbClr val="FDC2B6"/>
              </a:solidFill>
              <a:prstDash val="solid"/>
              <a:round/>
              <a:headEnd type="none" w="med" len="med"/>
              <a:tailEnd type="none" w="med" len="med"/>
            </a:ln>
            <a:effectLst/>
          </p:spPr>
        </p:cxnSp>
      </p:grpSp>
      <p:grpSp>
        <p:nvGrpSpPr>
          <p:cNvPr id="57" name="Group 56">
            <a:extLst>
              <a:ext uri="{FF2B5EF4-FFF2-40B4-BE49-F238E27FC236}">
                <a16:creationId xmlns:a16="http://schemas.microsoft.com/office/drawing/2014/main" id="{22B805E5-B081-A3CB-EE52-267C4AA195E1}"/>
              </a:ext>
            </a:extLst>
          </p:cNvPr>
          <p:cNvGrpSpPr/>
          <p:nvPr/>
        </p:nvGrpSpPr>
        <p:grpSpPr>
          <a:xfrm>
            <a:off x="2931741" y="1572146"/>
            <a:ext cx="1981759" cy="1583267"/>
            <a:chOff x="7836854" y="3361255"/>
            <a:chExt cx="1981759" cy="1583267"/>
          </a:xfrm>
        </p:grpSpPr>
        <p:grpSp>
          <p:nvGrpSpPr>
            <p:cNvPr id="58" name="Group 57">
              <a:extLst>
                <a:ext uri="{FF2B5EF4-FFF2-40B4-BE49-F238E27FC236}">
                  <a16:creationId xmlns:a16="http://schemas.microsoft.com/office/drawing/2014/main" id="{36CB5704-1E8F-0D89-3F9A-7FF2FA2EFC16}"/>
                </a:ext>
              </a:extLst>
            </p:cNvPr>
            <p:cNvGrpSpPr/>
            <p:nvPr/>
          </p:nvGrpSpPr>
          <p:grpSpPr>
            <a:xfrm>
              <a:off x="7836854" y="3361255"/>
              <a:ext cx="1981759" cy="1583267"/>
              <a:chOff x="4199103" y="4538133"/>
              <a:chExt cx="1981759" cy="1583267"/>
            </a:xfrm>
          </p:grpSpPr>
          <p:sp>
            <p:nvSpPr>
              <p:cNvPr id="60" name="Oval 59">
                <a:extLst>
                  <a:ext uri="{FF2B5EF4-FFF2-40B4-BE49-F238E27FC236}">
                    <a16:creationId xmlns:a16="http://schemas.microsoft.com/office/drawing/2014/main" id="{E92F86E3-F65E-65B2-215B-248B343885BD}"/>
                  </a:ext>
                </a:extLst>
              </p:cNvPr>
              <p:cNvSpPr/>
              <p:nvPr/>
            </p:nvSpPr>
            <p:spPr bwMode="auto">
              <a:xfrm>
                <a:off x="4368799" y="4538133"/>
                <a:ext cx="1583267" cy="1583267"/>
              </a:xfrm>
              <a:prstGeom prst="ellipse">
                <a:avLst/>
              </a:prstGeom>
              <a:solidFill>
                <a:srgbClr val="F8EDEB"/>
              </a:solidFill>
              <a:ln w="9525" cap="flat" cmpd="sng" algn="ctr">
                <a:solidFill>
                  <a:srgbClr val="FDC2B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4" charset="0"/>
                </a:endParaRPr>
              </a:p>
            </p:txBody>
          </p:sp>
          <p:sp>
            <p:nvSpPr>
              <p:cNvPr id="61" name="TextBox 60">
                <a:extLst>
                  <a:ext uri="{FF2B5EF4-FFF2-40B4-BE49-F238E27FC236}">
                    <a16:creationId xmlns:a16="http://schemas.microsoft.com/office/drawing/2014/main" id="{D70A260A-0EB4-74F6-FEA1-CC3E316CD906}"/>
                  </a:ext>
                </a:extLst>
              </p:cNvPr>
              <p:cNvSpPr txBox="1"/>
              <p:nvPr/>
            </p:nvSpPr>
            <p:spPr>
              <a:xfrm>
                <a:off x="4199103" y="4913663"/>
                <a:ext cx="1981759" cy="954107"/>
              </a:xfrm>
              <a:prstGeom prst="rect">
                <a:avLst/>
              </a:prstGeom>
              <a:noFill/>
              <a:ln>
                <a:noFill/>
              </a:ln>
            </p:spPr>
            <p:txBody>
              <a:bodyPr wrap="square" lIns="91440" tIns="45720" rIns="91440" bIns="45720" rtlCol="0" anchor="t">
                <a:spAutoFit/>
              </a:bodyPr>
              <a:lstStyle/>
              <a:p>
                <a:r>
                  <a:rPr lang="en-US" sz="2800" dirty="0">
                    <a:latin typeface="Montserrat Light" pitchFamily="2" charset="77"/>
                    <a:ea typeface="ＭＳ Ｐゴシック"/>
                    <a:cs typeface="Arial"/>
                  </a:rPr>
                  <a:t>Vitamin </a:t>
                </a:r>
                <a:endParaRPr lang="en-US" sz="2800" dirty="0">
                  <a:latin typeface="Montserrat Light" pitchFamily="2" charset="77"/>
                  <a:cs typeface="Arial"/>
                </a:endParaRPr>
              </a:p>
              <a:p>
                <a:r>
                  <a:rPr lang="en-US" sz="2800" dirty="0">
                    <a:latin typeface="Montserrat Light" pitchFamily="2" charset="77"/>
                    <a:ea typeface="ＭＳ Ｐゴシック"/>
                    <a:cs typeface="Arial"/>
                  </a:rPr>
                  <a:t>C</a:t>
                </a:r>
                <a:endParaRPr lang="en-US" sz="2800" dirty="0">
                  <a:latin typeface="Montserrat Light" pitchFamily="2" charset="77"/>
                  <a:cs typeface="Arial"/>
                </a:endParaRPr>
              </a:p>
            </p:txBody>
          </p:sp>
        </p:grpSp>
        <p:cxnSp>
          <p:nvCxnSpPr>
            <p:cNvPr id="59" name="Straight Connector 58">
              <a:extLst>
                <a:ext uri="{FF2B5EF4-FFF2-40B4-BE49-F238E27FC236}">
                  <a16:creationId xmlns:a16="http://schemas.microsoft.com/office/drawing/2014/main" id="{AD70B850-5717-C555-4F29-4BA52230A03B}"/>
                </a:ext>
              </a:extLst>
            </p:cNvPr>
            <p:cNvCxnSpPr>
              <a:cxnSpLocks/>
            </p:cNvCxnSpPr>
            <p:nvPr/>
          </p:nvCxnSpPr>
          <p:spPr bwMode="auto">
            <a:xfrm flipV="1">
              <a:off x="7993847" y="3404894"/>
              <a:ext cx="1608110" cy="1445193"/>
            </a:xfrm>
            <a:prstGeom prst="line">
              <a:avLst/>
            </a:prstGeom>
            <a:solidFill>
              <a:schemeClr val="accent1"/>
            </a:solidFill>
            <a:ln w="57150" cap="flat" cmpd="sng" algn="ctr">
              <a:solidFill>
                <a:srgbClr val="FDC2B6"/>
              </a:solidFill>
              <a:prstDash val="solid"/>
              <a:round/>
              <a:headEnd type="none" w="med" len="med"/>
              <a:tailEnd type="none" w="med" len="med"/>
            </a:ln>
            <a:effectLst/>
          </p:spPr>
        </p:cxnSp>
      </p:grpSp>
      <p:grpSp>
        <p:nvGrpSpPr>
          <p:cNvPr id="62" name="Group 61">
            <a:extLst>
              <a:ext uri="{FF2B5EF4-FFF2-40B4-BE49-F238E27FC236}">
                <a16:creationId xmlns:a16="http://schemas.microsoft.com/office/drawing/2014/main" id="{477F413A-CF32-D861-2904-EFD85E95614C}"/>
              </a:ext>
            </a:extLst>
          </p:cNvPr>
          <p:cNvGrpSpPr/>
          <p:nvPr/>
        </p:nvGrpSpPr>
        <p:grpSpPr>
          <a:xfrm>
            <a:off x="7569439" y="1572144"/>
            <a:ext cx="1981759" cy="1583267"/>
            <a:chOff x="7854928" y="3361255"/>
            <a:chExt cx="1981759" cy="1583267"/>
          </a:xfrm>
        </p:grpSpPr>
        <p:grpSp>
          <p:nvGrpSpPr>
            <p:cNvPr id="63" name="Group 62">
              <a:extLst>
                <a:ext uri="{FF2B5EF4-FFF2-40B4-BE49-F238E27FC236}">
                  <a16:creationId xmlns:a16="http://schemas.microsoft.com/office/drawing/2014/main" id="{86081D64-6BD5-12A6-B203-D3DAE980B5C0}"/>
                </a:ext>
              </a:extLst>
            </p:cNvPr>
            <p:cNvGrpSpPr/>
            <p:nvPr/>
          </p:nvGrpSpPr>
          <p:grpSpPr>
            <a:xfrm>
              <a:off x="7854928" y="3361255"/>
              <a:ext cx="1981759" cy="1583267"/>
              <a:chOff x="4217177" y="4538133"/>
              <a:chExt cx="1981759" cy="1583267"/>
            </a:xfrm>
          </p:grpSpPr>
          <p:sp>
            <p:nvSpPr>
              <p:cNvPr id="65" name="Oval 64">
                <a:extLst>
                  <a:ext uri="{FF2B5EF4-FFF2-40B4-BE49-F238E27FC236}">
                    <a16:creationId xmlns:a16="http://schemas.microsoft.com/office/drawing/2014/main" id="{596D9FD5-DAE8-A2D3-0C56-6104920913C0}"/>
                  </a:ext>
                </a:extLst>
              </p:cNvPr>
              <p:cNvSpPr/>
              <p:nvPr/>
            </p:nvSpPr>
            <p:spPr bwMode="auto">
              <a:xfrm>
                <a:off x="4368799" y="4538133"/>
                <a:ext cx="1583267" cy="1583267"/>
              </a:xfrm>
              <a:prstGeom prst="ellipse">
                <a:avLst/>
              </a:prstGeom>
              <a:solidFill>
                <a:srgbClr val="F8EDEB"/>
              </a:solidFill>
              <a:ln w="9525" cap="flat" cmpd="sng" algn="ctr">
                <a:solidFill>
                  <a:srgbClr val="FDC2B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4" charset="0"/>
                </a:endParaRPr>
              </a:p>
            </p:txBody>
          </p:sp>
          <p:sp>
            <p:nvSpPr>
              <p:cNvPr id="66" name="TextBox 65">
                <a:extLst>
                  <a:ext uri="{FF2B5EF4-FFF2-40B4-BE49-F238E27FC236}">
                    <a16:creationId xmlns:a16="http://schemas.microsoft.com/office/drawing/2014/main" id="{03BD2D2C-6B1F-F655-64B4-A4E86489612D}"/>
                  </a:ext>
                </a:extLst>
              </p:cNvPr>
              <p:cNvSpPr txBox="1"/>
              <p:nvPr/>
            </p:nvSpPr>
            <p:spPr>
              <a:xfrm>
                <a:off x="4217177" y="4892934"/>
                <a:ext cx="1981759" cy="954107"/>
              </a:xfrm>
              <a:prstGeom prst="rect">
                <a:avLst/>
              </a:prstGeom>
              <a:noFill/>
              <a:ln>
                <a:noFill/>
              </a:ln>
            </p:spPr>
            <p:txBody>
              <a:bodyPr wrap="square" lIns="91440" tIns="45720" rIns="91440" bIns="45720" rtlCol="0" anchor="t">
                <a:spAutoFit/>
              </a:bodyPr>
              <a:lstStyle/>
              <a:p>
                <a:r>
                  <a:rPr lang="en-US" sz="2800" dirty="0">
                    <a:latin typeface="Montserrat Light" pitchFamily="2" charset="77"/>
                    <a:ea typeface="ＭＳ Ｐゴシック"/>
                    <a:cs typeface="Arial"/>
                  </a:rPr>
                  <a:t>Vitamin </a:t>
                </a:r>
                <a:endParaRPr lang="en-US" sz="2800" dirty="0">
                  <a:latin typeface="Montserrat Light" pitchFamily="2" charset="77"/>
                  <a:cs typeface="Arial"/>
                </a:endParaRPr>
              </a:p>
              <a:p>
                <a:r>
                  <a:rPr lang="en-US" sz="2800" dirty="0">
                    <a:latin typeface="Montserrat Light" pitchFamily="2" charset="77"/>
                    <a:ea typeface="ＭＳ Ｐゴシック"/>
                    <a:cs typeface="Arial"/>
                  </a:rPr>
                  <a:t>E</a:t>
                </a:r>
                <a:endParaRPr lang="en-US" sz="2800" dirty="0">
                  <a:latin typeface="Montserrat Light" pitchFamily="2" charset="77"/>
                  <a:cs typeface="Arial"/>
                </a:endParaRPr>
              </a:p>
            </p:txBody>
          </p:sp>
        </p:grpSp>
        <p:cxnSp>
          <p:nvCxnSpPr>
            <p:cNvPr id="64" name="Straight Connector 63">
              <a:extLst>
                <a:ext uri="{FF2B5EF4-FFF2-40B4-BE49-F238E27FC236}">
                  <a16:creationId xmlns:a16="http://schemas.microsoft.com/office/drawing/2014/main" id="{2964FBB4-2B2E-9E89-E0C3-9A4CCA776672}"/>
                </a:ext>
              </a:extLst>
            </p:cNvPr>
            <p:cNvCxnSpPr>
              <a:cxnSpLocks/>
            </p:cNvCxnSpPr>
            <p:nvPr/>
          </p:nvCxnSpPr>
          <p:spPr bwMode="auto">
            <a:xfrm flipV="1">
              <a:off x="7993847" y="3404894"/>
              <a:ext cx="1608110" cy="1445193"/>
            </a:xfrm>
            <a:prstGeom prst="line">
              <a:avLst/>
            </a:prstGeom>
            <a:solidFill>
              <a:schemeClr val="accent1"/>
            </a:solidFill>
            <a:ln w="57150" cap="flat" cmpd="sng" algn="ctr">
              <a:solidFill>
                <a:srgbClr val="FDC2B6"/>
              </a:solidFill>
              <a:prstDash val="solid"/>
              <a:round/>
              <a:headEnd type="none" w="med" len="med"/>
              <a:tailEnd type="none" w="med" len="med"/>
            </a:ln>
            <a:effectLst/>
          </p:spPr>
        </p:cxnSp>
      </p:grpSp>
      <p:grpSp>
        <p:nvGrpSpPr>
          <p:cNvPr id="67" name="Group 66">
            <a:extLst>
              <a:ext uri="{FF2B5EF4-FFF2-40B4-BE49-F238E27FC236}">
                <a16:creationId xmlns:a16="http://schemas.microsoft.com/office/drawing/2014/main" id="{09B5334D-7DF0-03C3-7A1E-D98CFCBC4EF5}"/>
              </a:ext>
            </a:extLst>
          </p:cNvPr>
          <p:cNvGrpSpPr/>
          <p:nvPr/>
        </p:nvGrpSpPr>
        <p:grpSpPr>
          <a:xfrm>
            <a:off x="5045034" y="3155677"/>
            <a:ext cx="1981759" cy="1583267"/>
            <a:chOff x="7807022" y="3361255"/>
            <a:chExt cx="1981759" cy="1583267"/>
          </a:xfrm>
        </p:grpSpPr>
        <p:grpSp>
          <p:nvGrpSpPr>
            <p:cNvPr id="68" name="Group 67">
              <a:extLst>
                <a:ext uri="{FF2B5EF4-FFF2-40B4-BE49-F238E27FC236}">
                  <a16:creationId xmlns:a16="http://schemas.microsoft.com/office/drawing/2014/main" id="{36B88E3F-DEA5-DC67-4B6B-723D10A5C7AB}"/>
                </a:ext>
              </a:extLst>
            </p:cNvPr>
            <p:cNvGrpSpPr/>
            <p:nvPr/>
          </p:nvGrpSpPr>
          <p:grpSpPr>
            <a:xfrm>
              <a:off x="7807022" y="3361255"/>
              <a:ext cx="1981759" cy="1583267"/>
              <a:chOff x="4169271" y="4538133"/>
              <a:chExt cx="1981759" cy="1583267"/>
            </a:xfrm>
          </p:grpSpPr>
          <p:sp>
            <p:nvSpPr>
              <p:cNvPr id="70" name="Oval 69">
                <a:extLst>
                  <a:ext uri="{FF2B5EF4-FFF2-40B4-BE49-F238E27FC236}">
                    <a16:creationId xmlns:a16="http://schemas.microsoft.com/office/drawing/2014/main" id="{6775D449-47D5-C801-D275-80208F60B593}"/>
                  </a:ext>
                </a:extLst>
              </p:cNvPr>
              <p:cNvSpPr/>
              <p:nvPr/>
            </p:nvSpPr>
            <p:spPr bwMode="auto">
              <a:xfrm>
                <a:off x="4368799" y="4538133"/>
                <a:ext cx="1583267" cy="1583267"/>
              </a:xfrm>
              <a:prstGeom prst="ellipse">
                <a:avLst/>
              </a:prstGeom>
              <a:solidFill>
                <a:srgbClr val="F8EDEB"/>
              </a:solidFill>
              <a:ln w="9525" cap="flat" cmpd="sng" algn="ctr">
                <a:solidFill>
                  <a:srgbClr val="FDC2B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4" charset="0"/>
                </a:endParaRPr>
              </a:p>
            </p:txBody>
          </p:sp>
          <p:sp>
            <p:nvSpPr>
              <p:cNvPr id="71" name="TextBox 70">
                <a:extLst>
                  <a:ext uri="{FF2B5EF4-FFF2-40B4-BE49-F238E27FC236}">
                    <a16:creationId xmlns:a16="http://schemas.microsoft.com/office/drawing/2014/main" id="{67D09DE5-F907-B934-0329-22253CD1885A}"/>
                  </a:ext>
                </a:extLst>
              </p:cNvPr>
              <p:cNvSpPr txBox="1"/>
              <p:nvPr/>
            </p:nvSpPr>
            <p:spPr>
              <a:xfrm>
                <a:off x="4169271" y="4888868"/>
                <a:ext cx="1981759" cy="954107"/>
              </a:xfrm>
              <a:prstGeom prst="rect">
                <a:avLst/>
              </a:prstGeom>
              <a:noFill/>
              <a:ln>
                <a:noFill/>
              </a:ln>
            </p:spPr>
            <p:txBody>
              <a:bodyPr wrap="square" lIns="91440" tIns="45720" rIns="91440" bIns="45720" rtlCol="0" anchor="t">
                <a:spAutoFit/>
              </a:bodyPr>
              <a:lstStyle/>
              <a:p>
                <a:r>
                  <a:rPr lang="en-US" sz="2800" dirty="0">
                    <a:latin typeface="Montserrat Light" pitchFamily="2" charset="77"/>
                    <a:ea typeface="ＭＳ Ｐゴシック"/>
                    <a:cs typeface="Arial"/>
                  </a:rPr>
                  <a:t>Folic </a:t>
                </a:r>
                <a:endParaRPr lang="en-US" sz="2800" dirty="0">
                  <a:latin typeface="Montserrat Light" pitchFamily="2" charset="77"/>
                  <a:cs typeface="Arial"/>
                </a:endParaRPr>
              </a:p>
              <a:p>
                <a:r>
                  <a:rPr lang="en-US" sz="2800" dirty="0">
                    <a:latin typeface="Montserrat Light" pitchFamily="2" charset="77"/>
                    <a:ea typeface="ＭＳ Ｐゴシック"/>
                    <a:cs typeface="Arial"/>
                  </a:rPr>
                  <a:t>Acid</a:t>
                </a:r>
                <a:endParaRPr lang="en-US" sz="2800" dirty="0">
                  <a:latin typeface="Montserrat Light" pitchFamily="2" charset="77"/>
                  <a:cs typeface="Arial"/>
                </a:endParaRPr>
              </a:p>
            </p:txBody>
          </p:sp>
        </p:grpSp>
        <p:cxnSp>
          <p:nvCxnSpPr>
            <p:cNvPr id="69" name="Straight Connector 68">
              <a:extLst>
                <a:ext uri="{FF2B5EF4-FFF2-40B4-BE49-F238E27FC236}">
                  <a16:creationId xmlns:a16="http://schemas.microsoft.com/office/drawing/2014/main" id="{F18F1623-7961-7552-AA7D-16B585CB0525}"/>
                </a:ext>
              </a:extLst>
            </p:cNvPr>
            <p:cNvCxnSpPr>
              <a:cxnSpLocks/>
            </p:cNvCxnSpPr>
            <p:nvPr/>
          </p:nvCxnSpPr>
          <p:spPr bwMode="auto">
            <a:xfrm flipV="1">
              <a:off x="7993847" y="3404894"/>
              <a:ext cx="1608110" cy="1445193"/>
            </a:xfrm>
            <a:prstGeom prst="line">
              <a:avLst/>
            </a:prstGeom>
            <a:solidFill>
              <a:schemeClr val="accent1"/>
            </a:solidFill>
            <a:ln w="57150" cap="flat" cmpd="sng" algn="ctr">
              <a:solidFill>
                <a:srgbClr val="FDC2B6"/>
              </a:solidFill>
              <a:prstDash val="solid"/>
              <a:round/>
              <a:headEnd type="none" w="med" len="med"/>
              <a:tailEnd type="none" w="med" len="med"/>
            </a:ln>
            <a:effectLst/>
          </p:spPr>
        </p:cxnSp>
      </p:grpSp>
      <p:grpSp>
        <p:nvGrpSpPr>
          <p:cNvPr id="72" name="Group 71">
            <a:extLst>
              <a:ext uri="{FF2B5EF4-FFF2-40B4-BE49-F238E27FC236}">
                <a16:creationId xmlns:a16="http://schemas.microsoft.com/office/drawing/2014/main" id="{872D71E6-4C55-7590-432C-36EF91D98216}"/>
              </a:ext>
            </a:extLst>
          </p:cNvPr>
          <p:cNvGrpSpPr/>
          <p:nvPr/>
        </p:nvGrpSpPr>
        <p:grpSpPr>
          <a:xfrm>
            <a:off x="2916751" y="4739208"/>
            <a:ext cx="1981759" cy="1583267"/>
            <a:chOff x="7821864" y="3361255"/>
            <a:chExt cx="1981759" cy="1583267"/>
          </a:xfrm>
        </p:grpSpPr>
        <p:grpSp>
          <p:nvGrpSpPr>
            <p:cNvPr id="73" name="Group 72">
              <a:extLst>
                <a:ext uri="{FF2B5EF4-FFF2-40B4-BE49-F238E27FC236}">
                  <a16:creationId xmlns:a16="http://schemas.microsoft.com/office/drawing/2014/main" id="{A1E1F4A9-7C0D-4F2A-CEC0-E0F505A8107E}"/>
                </a:ext>
              </a:extLst>
            </p:cNvPr>
            <p:cNvGrpSpPr/>
            <p:nvPr/>
          </p:nvGrpSpPr>
          <p:grpSpPr>
            <a:xfrm>
              <a:off x="7821864" y="3361255"/>
              <a:ext cx="1981759" cy="1583267"/>
              <a:chOff x="4184113" y="4538133"/>
              <a:chExt cx="1981759" cy="1583267"/>
            </a:xfrm>
          </p:grpSpPr>
          <p:sp>
            <p:nvSpPr>
              <p:cNvPr id="75" name="Oval 74">
                <a:extLst>
                  <a:ext uri="{FF2B5EF4-FFF2-40B4-BE49-F238E27FC236}">
                    <a16:creationId xmlns:a16="http://schemas.microsoft.com/office/drawing/2014/main" id="{8C06A09B-4E79-C8C5-E4BE-555C6722A462}"/>
                  </a:ext>
                </a:extLst>
              </p:cNvPr>
              <p:cNvSpPr/>
              <p:nvPr/>
            </p:nvSpPr>
            <p:spPr bwMode="auto">
              <a:xfrm>
                <a:off x="4368799" y="4538133"/>
                <a:ext cx="1583267" cy="1583267"/>
              </a:xfrm>
              <a:prstGeom prst="ellipse">
                <a:avLst/>
              </a:prstGeom>
              <a:solidFill>
                <a:srgbClr val="F8EDEB"/>
              </a:solidFill>
              <a:ln w="9525" cap="flat" cmpd="sng" algn="ctr">
                <a:solidFill>
                  <a:srgbClr val="FDC2B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4" charset="0"/>
                </a:endParaRPr>
              </a:p>
            </p:txBody>
          </p:sp>
          <p:sp>
            <p:nvSpPr>
              <p:cNvPr id="76" name="TextBox 75">
                <a:extLst>
                  <a:ext uri="{FF2B5EF4-FFF2-40B4-BE49-F238E27FC236}">
                    <a16:creationId xmlns:a16="http://schemas.microsoft.com/office/drawing/2014/main" id="{10A74338-BB11-832C-FB9E-63D8332A7621}"/>
                  </a:ext>
                </a:extLst>
              </p:cNvPr>
              <p:cNvSpPr txBox="1"/>
              <p:nvPr/>
            </p:nvSpPr>
            <p:spPr>
              <a:xfrm>
                <a:off x="4184113" y="5041549"/>
                <a:ext cx="1981759" cy="523220"/>
              </a:xfrm>
              <a:prstGeom prst="rect">
                <a:avLst/>
              </a:prstGeom>
              <a:noFill/>
              <a:ln>
                <a:noFill/>
              </a:ln>
            </p:spPr>
            <p:txBody>
              <a:bodyPr wrap="square" lIns="91440" tIns="45720" rIns="91440" bIns="45720" rtlCol="0" anchor="t">
                <a:spAutoFit/>
              </a:bodyPr>
              <a:lstStyle/>
              <a:p>
                <a:r>
                  <a:rPr lang="en-US" sz="2800" dirty="0">
                    <a:latin typeface="Montserrat Light" pitchFamily="2" charset="77"/>
                    <a:cs typeface="Arial"/>
                  </a:rPr>
                  <a:t>Calcium</a:t>
                </a:r>
              </a:p>
            </p:txBody>
          </p:sp>
        </p:grpSp>
        <p:cxnSp>
          <p:nvCxnSpPr>
            <p:cNvPr id="74" name="Straight Connector 73">
              <a:extLst>
                <a:ext uri="{FF2B5EF4-FFF2-40B4-BE49-F238E27FC236}">
                  <a16:creationId xmlns:a16="http://schemas.microsoft.com/office/drawing/2014/main" id="{156DBF9D-5220-A912-57D8-F1193BB5D3AF}"/>
                </a:ext>
              </a:extLst>
            </p:cNvPr>
            <p:cNvCxnSpPr>
              <a:cxnSpLocks/>
            </p:cNvCxnSpPr>
            <p:nvPr/>
          </p:nvCxnSpPr>
          <p:spPr bwMode="auto">
            <a:xfrm flipV="1">
              <a:off x="7993847" y="3404894"/>
              <a:ext cx="1608110" cy="1445193"/>
            </a:xfrm>
            <a:prstGeom prst="line">
              <a:avLst/>
            </a:prstGeom>
            <a:solidFill>
              <a:schemeClr val="accent1"/>
            </a:solidFill>
            <a:ln w="57150" cap="flat" cmpd="sng" algn="ctr">
              <a:solidFill>
                <a:srgbClr val="FDC2B6"/>
              </a:solidFill>
              <a:prstDash val="solid"/>
              <a:round/>
              <a:headEnd type="none" w="med" len="med"/>
              <a:tailEnd type="none" w="med" len="med"/>
            </a:ln>
            <a:effectLst/>
          </p:spPr>
        </p:cxnSp>
      </p:grpSp>
      <p:grpSp>
        <p:nvGrpSpPr>
          <p:cNvPr id="77" name="Group 76">
            <a:extLst>
              <a:ext uri="{FF2B5EF4-FFF2-40B4-BE49-F238E27FC236}">
                <a16:creationId xmlns:a16="http://schemas.microsoft.com/office/drawing/2014/main" id="{EFF9E855-00FC-5937-247E-853BF9DA8965}"/>
              </a:ext>
            </a:extLst>
          </p:cNvPr>
          <p:cNvGrpSpPr/>
          <p:nvPr/>
        </p:nvGrpSpPr>
        <p:grpSpPr>
          <a:xfrm>
            <a:off x="342064" y="3080063"/>
            <a:ext cx="1981759" cy="1583267"/>
            <a:chOff x="7807021" y="3285641"/>
            <a:chExt cx="1981759" cy="1583267"/>
          </a:xfrm>
        </p:grpSpPr>
        <p:grpSp>
          <p:nvGrpSpPr>
            <p:cNvPr id="78" name="Group 77">
              <a:extLst>
                <a:ext uri="{FF2B5EF4-FFF2-40B4-BE49-F238E27FC236}">
                  <a16:creationId xmlns:a16="http://schemas.microsoft.com/office/drawing/2014/main" id="{2E46E26D-FCAC-F026-C487-09F6F1518102}"/>
                </a:ext>
              </a:extLst>
            </p:cNvPr>
            <p:cNvGrpSpPr/>
            <p:nvPr/>
          </p:nvGrpSpPr>
          <p:grpSpPr>
            <a:xfrm>
              <a:off x="7807021" y="3285641"/>
              <a:ext cx="1981759" cy="1583267"/>
              <a:chOff x="4169270" y="4462519"/>
              <a:chExt cx="1981759" cy="1583267"/>
            </a:xfrm>
          </p:grpSpPr>
          <p:sp>
            <p:nvSpPr>
              <p:cNvPr id="80" name="Oval 79">
                <a:extLst>
                  <a:ext uri="{FF2B5EF4-FFF2-40B4-BE49-F238E27FC236}">
                    <a16:creationId xmlns:a16="http://schemas.microsoft.com/office/drawing/2014/main" id="{A7D3E413-9810-F5AD-FB00-DA24B18E3F4D}"/>
                  </a:ext>
                </a:extLst>
              </p:cNvPr>
              <p:cNvSpPr/>
              <p:nvPr/>
            </p:nvSpPr>
            <p:spPr bwMode="auto">
              <a:xfrm>
                <a:off x="4368800" y="4462519"/>
                <a:ext cx="1583267" cy="1583267"/>
              </a:xfrm>
              <a:prstGeom prst="ellipse">
                <a:avLst/>
              </a:prstGeom>
              <a:solidFill>
                <a:srgbClr val="F8EDEB"/>
              </a:solidFill>
              <a:ln w="9525" cap="flat" cmpd="sng" algn="ctr">
                <a:solidFill>
                  <a:srgbClr val="FDC2B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4" charset="0"/>
                </a:endParaRPr>
              </a:p>
            </p:txBody>
          </p:sp>
          <p:sp>
            <p:nvSpPr>
              <p:cNvPr id="81" name="TextBox 80">
                <a:extLst>
                  <a:ext uri="{FF2B5EF4-FFF2-40B4-BE49-F238E27FC236}">
                    <a16:creationId xmlns:a16="http://schemas.microsoft.com/office/drawing/2014/main" id="{299B17CF-A2E6-DE82-4AF4-EB0780555692}"/>
                  </a:ext>
                </a:extLst>
              </p:cNvPr>
              <p:cNvSpPr txBox="1"/>
              <p:nvPr/>
            </p:nvSpPr>
            <p:spPr>
              <a:xfrm>
                <a:off x="4169270" y="4611869"/>
                <a:ext cx="1981759" cy="1384995"/>
              </a:xfrm>
              <a:prstGeom prst="rect">
                <a:avLst/>
              </a:prstGeom>
              <a:noFill/>
              <a:ln>
                <a:noFill/>
              </a:ln>
            </p:spPr>
            <p:txBody>
              <a:bodyPr wrap="square" lIns="91440" tIns="45720" rIns="91440" bIns="45720" rtlCol="0" anchor="t">
                <a:spAutoFit/>
              </a:bodyPr>
              <a:lstStyle/>
              <a:p>
                <a:r>
                  <a:rPr lang="en-US" sz="2800" dirty="0">
                    <a:latin typeface="Montserrat Light" pitchFamily="2" charset="77"/>
                    <a:ea typeface="ＭＳ Ｐゴシック"/>
                    <a:cs typeface="Arial"/>
                  </a:rPr>
                  <a:t>Co-</a:t>
                </a:r>
              </a:p>
              <a:p>
                <a:r>
                  <a:rPr lang="en-US" sz="2800" dirty="0">
                    <a:latin typeface="Montserrat Light" pitchFamily="2" charset="77"/>
                    <a:ea typeface="ＭＳ Ｐゴシック"/>
                    <a:cs typeface="Arial"/>
                  </a:rPr>
                  <a:t>Enzyme</a:t>
                </a:r>
              </a:p>
              <a:p>
                <a:r>
                  <a:rPr lang="en-US" sz="2800" dirty="0">
                    <a:latin typeface="Montserrat Light" pitchFamily="2" charset="77"/>
                    <a:cs typeface="Arial"/>
                  </a:rPr>
                  <a:t>Q</a:t>
                </a:r>
              </a:p>
            </p:txBody>
          </p:sp>
        </p:grpSp>
        <p:cxnSp>
          <p:nvCxnSpPr>
            <p:cNvPr id="79" name="Straight Connector 78">
              <a:extLst>
                <a:ext uri="{FF2B5EF4-FFF2-40B4-BE49-F238E27FC236}">
                  <a16:creationId xmlns:a16="http://schemas.microsoft.com/office/drawing/2014/main" id="{8033B542-FE73-5C70-E0A1-BB79526EC6D8}"/>
                </a:ext>
              </a:extLst>
            </p:cNvPr>
            <p:cNvCxnSpPr>
              <a:cxnSpLocks/>
            </p:cNvCxnSpPr>
            <p:nvPr/>
          </p:nvCxnSpPr>
          <p:spPr bwMode="auto">
            <a:xfrm flipV="1">
              <a:off x="7993847" y="3404894"/>
              <a:ext cx="1608110" cy="1445193"/>
            </a:xfrm>
            <a:prstGeom prst="line">
              <a:avLst/>
            </a:prstGeom>
            <a:solidFill>
              <a:schemeClr val="accent1"/>
            </a:solidFill>
            <a:ln w="57150" cap="flat" cmpd="sng" algn="ctr">
              <a:solidFill>
                <a:srgbClr val="FDC2B6"/>
              </a:solidFill>
              <a:prstDash val="solid"/>
              <a:round/>
              <a:headEnd type="none" w="med" len="med"/>
              <a:tailEnd type="none" w="med" len="med"/>
            </a:ln>
            <a:effectLst/>
          </p:spPr>
        </p:cxnSp>
      </p:grpSp>
      <p:grpSp>
        <p:nvGrpSpPr>
          <p:cNvPr id="82" name="Group 81">
            <a:extLst>
              <a:ext uri="{FF2B5EF4-FFF2-40B4-BE49-F238E27FC236}">
                <a16:creationId xmlns:a16="http://schemas.microsoft.com/office/drawing/2014/main" id="{52E53A4A-2104-74D4-0F08-B3F51581369B}"/>
              </a:ext>
            </a:extLst>
          </p:cNvPr>
          <p:cNvGrpSpPr/>
          <p:nvPr/>
        </p:nvGrpSpPr>
        <p:grpSpPr>
          <a:xfrm>
            <a:off x="7524618" y="4739208"/>
            <a:ext cx="1981759" cy="1583267"/>
            <a:chOff x="7822012" y="3361255"/>
            <a:chExt cx="1981759" cy="1583267"/>
          </a:xfrm>
        </p:grpSpPr>
        <p:grpSp>
          <p:nvGrpSpPr>
            <p:cNvPr id="83" name="Group 82">
              <a:extLst>
                <a:ext uri="{FF2B5EF4-FFF2-40B4-BE49-F238E27FC236}">
                  <a16:creationId xmlns:a16="http://schemas.microsoft.com/office/drawing/2014/main" id="{9EB1B50F-6443-926C-FED4-1E4E779125B1}"/>
                </a:ext>
              </a:extLst>
            </p:cNvPr>
            <p:cNvGrpSpPr/>
            <p:nvPr/>
          </p:nvGrpSpPr>
          <p:grpSpPr>
            <a:xfrm>
              <a:off x="7822012" y="3361255"/>
              <a:ext cx="1981759" cy="1583267"/>
              <a:chOff x="4184261" y="4538133"/>
              <a:chExt cx="1981759" cy="1583267"/>
            </a:xfrm>
          </p:grpSpPr>
          <p:sp>
            <p:nvSpPr>
              <p:cNvPr id="85" name="Oval 84">
                <a:extLst>
                  <a:ext uri="{FF2B5EF4-FFF2-40B4-BE49-F238E27FC236}">
                    <a16:creationId xmlns:a16="http://schemas.microsoft.com/office/drawing/2014/main" id="{5AEFCB4B-B066-0845-0C0A-B3644EF6DACD}"/>
                  </a:ext>
                </a:extLst>
              </p:cNvPr>
              <p:cNvSpPr/>
              <p:nvPr/>
            </p:nvSpPr>
            <p:spPr bwMode="auto">
              <a:xfrm>
                <a:off x="4368799" y="4538133"/>
                <a:ext cx="1583267" cy="1583267"/>
              </a:xfrm>
              <a:prstGeom prst="ellipse">
                <a:avLst/>
              </a:prstGeom>
              <a:solidFill>
                <a:srgbClr val="F8EDEB"/>
              </a:solidFill>
              <a:ln w="9525" cap="flat" cmpd="sng" algn="ctr">
                <a:solidFill>
                  <a:srgbClr val="FDC2B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4" charset="0"/>
                </a:endParaRPr>
              </a:p>
            </p:txBody>
          </p:sp>
          <p:sp>
            <p:nvSpPr>
              <p:cNvPr id="86" name="TextBox 85">
                <a:extLst>
                  <a:ext uri="{FF2B5EF4-FFF2-40B4-BE49-F238E27FC236}">
                    <a16:creationId xmlns:a16="http://schemas.microsoft.com/office/drawing/2014/main" id="{200D2921-3E5B-8C0B-7CDD-F01F51AB5E3E}"/>
                  </a:ext>
                </a:extLst>
              </p:cNvPr>
              <p:cNvSpPr txBox="1"/>
              <p:nvPr/>
            </p:nvSpPr>
            <p:spPr>
              <a:xfrm>
                <a:off x="4184261" y="5084781"/>
                <a:ext cx="1981759" cy="492443"/>
              </a:xfrm>
              <a:prstGeom prst="rect">
                <a:avLst/>
              </a:prstGeom>
              <a:noFill/>
              <a:ln>
                <a:noFill/>
              </a:ln>
            </p:spPr>
            <p:txBody>
              <a:bodyPr wrap="square" lIns="91440" tIns="45720" rIns="91440" bIns="45720" rtlCol="0" anchor="t">
                <a:spAutoFit/>
              </a:bodyPr>
              <a:lstStyle/>
              <a:p>
                <a:r>
                  <a:rPr lang="en-US" sz="2600" dirty="0">
                    <a:latin typeface="Montserrat Light" pitchFamily="2" charset="77"/>
                    <a:ea typeface="ＭＳ Ｐゴシック"/>
                    <a:cs typeface="Arial"/>
                  </a:rPr>
                  <a:t>Selenium</a:t>
                </a:r>
              </a:p>
            </p:txBody>
          </p:sp>
        </p:grpSp>
        <p:cxnSp>
          <p:nvCxnSpPr>
            <p:cNvPr id="84" name="Straight Connector 83">
              <a:extLst>
                <a:ext uri="{FF2B5EF4-FFF2-40B4-BE49-F238E27FC236}">
                  <a16:creationId xmlns:a16="http://schemas.microsoft.com/office/drawing/2014/main" id="{26CD834C-520D-EB29-2598-85ACC75BEEA0}"/>
                </a:ext>
              </a:extLst>
            </p:cNvPr>
            <p:cNvCxnSpPr>
              <a:cxnSpLocks/>
            </p:cNvCxnSpPr>
            <p:nvPr/>
          </p:nvCxnSpPr>
          <p:spPr bwMode="auto">
            <a:xfrm flipV="1">
              <a:off x="7993847" y="3404894"/>
              <a:ext cx="1608110" cy="1445193"/>
            </a:xfrm>
            <a:prstGeom prst="line">
              <a:avLst/>
            </a:prstGeom>
            <a:solidFill>
              <a:schemeClr val="accent1"/>
            </a:solidFill>
            <a:ln w="57150" cap="flat" cmpd="sng" algn="ctr">
              <a:solidFill>
                <a:srgbClr val="FDC2B6"/>
              </a:solidFill>
              <a:prstDash val="solid"/>
              <a:round/>
              <a:headEnd type="none" w="med" len="med"/>
              <a:tailEnd type="none" w="med" len="med"/>
            </a:ln>
            <a:effectLst/>
          </p:spPr>
        </p:cxnSp>
      </p:grpSp>
    </p:spTree>
    <p:extLst>
      <p:ext uri="{BB962C8B-B14F-4D97-AF65-F5344CB8AC3E}">
        <p14:creationId xmlns:p14="http://schemas.microsoft.com/office/powerpoint/2010/main" val="1264621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ernate Process 3">
            <a:extLst>
              <a:ext uri="{FF2B5EF4-FFF2-40B4-BE49-F238E27FC236}">
                <a16:creationId xmlns:a16="http://schemas.microsoft.com/office/drawing/2014/main" id="{E9C0C650-C761-5FEC-A95D-BBAE2199B555}"/>
              </a:ext>
            </a:extLst>
          </p:cNvPr>
          <p:cNvSpPr/>
          <p:nvPr/>
        </p:nvSpPr>
        <p:spPr bwMode="auto">
          <a:xfrm>
            <a:off x="1567961" y="2274327"/>
            <a:ext cx="9056077" cy="3119573"/>
          </a:xfrm>
          <a:prstGeom prst="flowChartAlternateProcess">
            <a:avLst/>
          </a:prstGeom>
          <a:solidFill>
            <a:srgbClr val="F8EDEB"/>
          </a:solidFill>
          <a:ln w="9525" cap="flat" cmpd="sng" algn="ctr">
            <a:solidFill>
              <a:schemeClr val="tx1"/>
            </a:solidFill>
            <a:prstDash val="solid"/>
            <a:round/>
            <a:headEnd type="none" w="med" len="med"/>
            <a:tailEnd type="none" w="med" len="med"/>
          </a:ln>
          <a:effectLst>
            <a:softEdge rad="86965"/>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500" dirty="0">
                <a:solidFill>
                  <a:srgbClr val="D85D5B"/>
                </a:solidFill>
                <a:latin typeface="Montserrat Medium" pitchFamily="2" charset="77"/>
                <a:ea typeface="Roboto Medium"/>
                <a:cs typeface="Roboto Medium"/>
              </a:rPr>
              <a:t>Low-dose aspirin (LDA) </a:t>
            </a:r>
            <a:r>
              <a:rPr lang="en-US" sz="3500" dirty="0">
                <a:latin typeface="Montserrat" pitchFamily="2" charset="77"/>
                <a:ea typeface="Roboto Medium"/>
                <a:cs typeface="Roboto Medium"/>
              </a:rPr>
              <a:t>is the </a:t>
            </a:r>
            <a:r>
              <a:rPr lang="en-US" sz="3500" dirty="0">
                <a:solidFill>
                  <a:srgbClr val="D85D5B"/>
                </a:solidFill>
                <a:latin typeface="Montserrat Medium" pitchFamily="2" charset="77"/>
                <a:ea typeface="Roboto Medium"/>
                <a:cs typeface="Roboto Medium"/>
              </a:rPr>
              <a:t>only</a:t>
            </a:r>
            <a:r>
              <a:rPr lang="en-US" sz="3500" dirty="0">
                <a:latin typeface="Montserrat" pitchFamily="2" charset="77"/>
                <a:ea typeface="Roboto Medium"/>
                <a:cs typeface="Roboto Medium"/>
              </a:rPr>
              <a:t> known way to reduce preeclampsia and mother/infant harms.</a:t>
            </a:r>
            <a:endParaRPr kumimoji="0" lang="en-US" sz="3500" u="none" strike="noStrike" cap="none" normalizeH="0" baseline="0" dirty="0">
              <a:ln>
                <a:noFill/>
              </a:ln>
              <a:solidFill>
                <a:schemeClr val="tx1"/>
              </a:solidFill>
              <a:effectLst/>
              <a:latin typeface="Montserrat" pitchFamily="2" charset="77"/>
            </a:endParaRPr>
          </a:p>
        </p:txBody>
      </p:sp>
    </p:spTree>
    <p:extLst>
      <p:ext uri="{BB962C8B-B14F-4D97-AF65-F5344CB8AC3E}">
        <p14:creationId xmlns:p14="http://schemas.microsoft.com/office/powerpoint/2010/main" val="4099854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385836-D319-2061-B73F-AB4EA51AB647}"/>
              </a:ext>
            </a:extLst>
          </p:cNvPr>
          <p:cNvPicPr>
            <a:picLocks noChangeAspect="1"/>
          </p:cNvPicPr>
          <p:nvPr/>
        </p:nvPicPr>
        <p:blipFill rotWithShape="1">
          <a:blip r:embed="rId2"/>
          <a:srcRect b="68114"/>
          <a:stretch/>
        </p:blipFill>
        <p:spPr>
          <a:xfrm>
            <a:off x="304800" y="191014"/>
            <a:ext cx="11040533" cy="3048000"/>
          </a:xfrm>
          <a:prstGeom prst="rect">
            <a:avLst/>
          </a:prstGeom>
          <a:ln>
            <a:solidFill>
              <a:schemeClr val="bg1">
                <a:lumMod val="65000"/>
              </a:schemeClr>
            </a:solidFill>
          </a:ln>
        </p:spPr>
      </p:pic>
      <p:pic>
        <p:nvPicPr>
          <p:cNvPr id="3" name="Content Placeholder 3">
            <a:extLst>
              <a:ext uri="{FF2B5EF4-FFF2-40B4-BE49-F238E27FC236}">
                <a16:creationId xmlns:a16="http://schemas.microsoft.com/office/drawing/2014/main" id="{864B910D-B7EE-C4EA-0A65-FDDF7A407B52}"/>
              </a:ext>
            </a:extLst>
          </p:cNvPr>
          <p:cNvPicPr>
            <a:picLocks noChangeAspect="1"/>
          </p:cNvPicPr>
          <p:nvPr/>
        </p:nvPicPr>
        <p:blipFill>
          <a:blip r:embed="rId3"/>
          <a:stretch>
            <a:fillRect/>
          </a:stretch>
        </p:blipFill>
        <p:spPr>
          <a:xfrm>
            <a:off x="304800" y="3695834"/>
            <a:ext cx="6549559" cy="2933565"/>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65881B59-4961-63A6-3598-748EFF2366DC}"/>
              </a:ext>
            </a:extLst>
          </p:cNvPr>
          <p:cNvSpPr txBox="1"/>
          <p:nvPr/>
        </p:nvSpPr>
        <p:spPr>
          <a:xfrm>
            <a:off x="4191000" y="365760"/>
            <a:ext cx="6583680" cy="584775"/>
          </a:xfrm>
          <a:prstGeom prst="rect">
            <a:avLst/>
          </a:prstGeom>
          <a:noFill/>
        </p:spPr>
        <p:txBody>
          <a:bodyPr wrap="square" rtlCol="0">
            <a:spAutoFit/>
          </a:bodyPr>
          <a:lstStyle/>
          <a:p>
            <a:r>
              <a:rPr lang="en-US" sz="3200" dirty="0">
                <a:solidFill>
                  <a:srgbClr val="FDF7F8"/>
                </a:solidFill>
              </a:rPr>
              <a:t>2014 and re-Endorsed in 2021</a:t>
            </a:r>
          </a:p>
        </p:txBody>
      </p:sp>
      <p:sp>
        <p:nvSpPr>
          <p:cNvPr id="5" name="TextBox 4">
            <a:extLst>
              <a:ext uri="{FF2B5EF4-FFF2-40B4-BE49-F238E27FC236}">
                <a16:creationId xmlns:a16="http://schemas.microsoft.com/office/drawing/2014/main" id="{18535472-5765-92DA-EB8B-6A21F7183191}"/>
              </a:ext>
            </a:extLst>
          </p:cNvPr>
          <p:cNvSpPr txBox="1"/>
          <p:nvPr/>
        </p:nvSpPr>
        <p:spPr>
          <a:xfrm>
            <a:off x="4921769" y="5962455"/>
            <a:ext cx="1780906" cy="400110"/>
          </a:xfrm>
          <a:prstGeom prst="rect">
            <a:avLst/>
          </a:prstGeom>
          <a:noFill/>
        </p:spPr>
        <p:txBody>
          <a:bodyPr wrap="square" rtlCol="0">
            <a:spAutoFit/>
          </a:bodyPr>
          <a:lstStyle/>
          <a:p>
            <a:pPr algn="r"/>
            <a:r>
              <a:rPr lang="en-US" sz="2000" dirty="0"/>
              <a:t>July 2018</a:t>
            </a:r>
          </a:p>
        </p:txBody>
      </p:sp>
      <p:sp>
        <p:nvSpPr>
          <p:cNvPr id="6" name="TextBox 5">
            <a:extLst>
              <a:ext uri="{FF2B5EF4-FFF2-40B4-BE49-F238E27FC236}">
                <a16:creationId xmlns:a16="http://schemas.microsoft.com/office/drawing/2014/main" id="{EDF2B524-98B1-0F1E-EEB9-1C082C648DDD}"/>
              </a:ext>
            </a:extLst>
          </p:cNvPr>
          <p:cNvSpPr txBox="1"/>
          <p:nvPr/>
        </p:nvSpPr>
        <p:spPr>
          <a:xfrm>
            <a:off x="7269480" y="4505741"/>
            <a:ext cx="4617720" cy="2123658"/>
          </a:xfrm>
          <a:prstGeom prst="rect">
            <a:avLst/>
          </a:prstGeom>
          <a:solidFill>
            <a:srgbClr val="F8EDEB"/>
          </a:solidFill>
          <a:ln>
            <a:solidFill>
              <a:schemeClr val="bg1">
                <a:lumMod val="50000"/>
              </a:schemeClr>
            </a:solidFill>
          </a:ln>
        </p:spPr>
        <p:txBody>
          <a:bodyPr wrap="square" rtlCol="0">
            <a:spAutoFit/>
          </a:bodyPr>
          <a:lstStyle/>
          <a:p>
            <a:pPr algn="l"/>
            <a:r>
              <a:rPr lang="en-US" sz="2200" dirty="0"/>
              <a:t>Recommended by national medical and patient organizations: </a:t>
            </a:r>
            <a:br>
              <a:rPr lang="en-US" sz="2200" dirty="0"/>
            </a:br>
            <a:r>
              <a:rPr lang="en-US" sz="2200" dirty="0"/>
              <a:t>Daily use of Low-Dose Aspirin starting between 12-16 weeks of gestation has substantial benefits for both mother and infant.</a:t>
            </a:r>
          </a:p>
        </p:txBody>
      </p:sp>
      <p:pic>
        <p:nvPicPr>
          <p:cNvPr id="8" name="Picture 7">
            <a:extLst>
              <a:ext uri="{FF2B5EF4-FFF2-40B4-BE49-F238E27FC236}">
                <a16:creationId xmlns:a16="http://schemas.microsoft.com/office/drawing/2014/main" id="{D2844A03-53CA-1A10-4375-7CE0AD460A5C}"/>
              </a:ext>
            </a:extLst>
          </p:cNvPr>
          <p:cNvPicPr>
            <a:picLocks noChangeAspect="1"/>
          </p:cNvPicPr>
          <p:nvPr/>
        </p:nvPicPr>
        <p:blipFill>
          <a:blip r:embed="rId4"/>
          <a:stretch>
            <a:fillRect/>
          </a:stretch>
        </p:blipFill>
        <p:spPr>
          <a:xfrm>
            <a:off x="7269480" y="2685643"/>
            <a:ext cx="4392868" cy="1563563"/>
          </a:xfrm>
          <a:prstGeom prst="rect">
            <a:avLst/>
          </a:prstGeom>
          <a:ln>
            <a:solidFill>
              <a:schemeClr val="bg1">
                <a:lumMod val="50000"/>
              </a:schemeClr>
            </a:solidFill>
          </a:ln>
        </p:spPr>
      </p:pic>
    </p:spTree>
    <p:extLst>
      <p:ext uri="{BB962C8B-B14F-4D97-AF65-F5344CB8AC3E}">
        <p14:creationId xmlns:p14="http://schemas.microsoft.com/office/powerpoint/2010/main" val="41569844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CMQCC 3_31" val="iKHQlMwU"/>
  <p:tag name="ARTICULATE_PROJECT_CHECK" val="0"/>
  <p:tag name="TAG_BACKING_FORM_KEY" val="2427124-c:\users\janet\desktop\the power of active labor.module 3.hudls.2018.pptx"/>
  <p:tag name="ARTICULATE_PRESENTER_VERSION" val="8"/>
  <p:tag name="ARTICULATE_PROJECT_OPEN" val="0"/>
  <p:tag name="ARTICULATE_SLIDE_COUNT" val="15"/>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MQCC 3_31">
  <a:themeElements>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MQCC WIDE TEMPLATE" id="{B7162216-040C-8A4D-A517-D0A9F1C301FF}" vid="{48D2467F-990E-D142-B495-21FF4BE125D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CMQCC 3_31</Template>
  <TotalTime>2977</TotalTime>
  <Words>1301</Words>
  <Application>Microsoft Macintosh PowerPoint</Application>
  <PresentationFormat>Widescreen</PresentationFormat>
  <Paragraphs>145</Paragraphs>
  <Slides>27</Slides>
  <Notes>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6" baseType="lpstr">
      <vt:lpstr>Arial</vt:lpstr>
      <vt:lpstr>Calibri</vt:lpstr>
      <vt:lpstr>Montserrat</vt:lpstr>
      <vt:lpstr>Montserrat Light</vt:lpstr>
      <vt:lpstr>Montserrat Medium</vt:lpstr>
      <vt:lpstr>Roboto</vt:lpstr>
      <vt:lpstr>Wingdings</vt:lpstr>
      <vt:lpstr>CMQCC 3_31</vt:lpstr>
      <vt:lpstr>PowerPoint.Show.8</vt:lpstr>
      <vt:lpstr>PowerPoint Presentation</vt:lpstr>
      <vt:lpstr>  </vt:lpstr>
      <vt:lpstr>PowerPoint Presentation</vt:lpstr>
      <vt:lpstr>Prevent Harms to Mothers and Infants  From Preeclampsia</vt:lpstr>
      <vt:lpstr>What is Preeclampsia?</vt:lpstr>
      <vt:lpstr> How can we prevent preeclampsia? </vt:lpstr>
      <vt:lpstr>PowerPoint Presentation</vt:lpstr>
      <vt:lpstr>PowerPoint Presentation</vt:lpstr>
      <vt:lpstr>PowerPoint Presentation</vt:lpstr>
      <vt:lpstr>LDA given to those at risk for preeclampsia</vt:lpstr>
      <vt:lpstr>PowerPoint Presentation</vt:lpstr>
      <vt:lpstr>...but these recommendations have been slow to become widely used!</vt:lpstr>
      <vt:lpstr>Who is at increased risk of preeclampsia and should receive  low-dose aspirin?</vt:lpstr>
      <vt:lpstr>Risk factors for preeclampsia</vt:lpstr>
      <vt:lpstr>Risk factors for preeclampsia</vt:lpstr>
      <vt:lpstr>An example of a self-administered Checklist for Eligibility for Low-Dose Aspirin</vt:lpstr>
      <vt:lpstr>There Are Very Few Reasons Not to Take LDA</vt:lpstr>
      <vt:lpstr>PowerPoint Presentation</vt:lpstr>
      <vt:lpstr>This campaign is about how to increase LDA use</vt:lpstr>
      <vt:lpstr>What you can do…</vt:lpstr>
      <vt:lpstr>Frequently Asked Questions</vt:lpstr>
      <vt:lpstr>Is Low-Dose Aspirin Safe in Pregnancy?</vt:lpstr>
      <vt:lpstr>What is the Optimal Dose of LDA?</vt:lpstr>
      <vt:lpstr>What is the Optimal Dose of LDA?</vt:lpstr>
      <vt:lpstr>When should LDA be started and stopped?</vt:lpstr>
      <vt:lpstr>Questions?</vt:lpstr>
      <vt:lpstr>Tools and Resources: Patients and Providers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Elliott Main</dc:creator>
  <cp:lastModifiedBy>Valerie Cape</cp:lastModifiedBy>
  <cp:revision>15</cp:revision>
  <cp:lastPrinted>2022-07-26T22:29:33Z</cp:lastPrinted>
  <dcterms:created xsi:type="dcterms:W3CDTF">2022-07-18T21:15:19Z</dcterms:created>
  <dcterms:modified xsi:type="dcterms:W3CDTF">2023-03-13T17:21:16Z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Small CMQCC Slide Master 5_2_17 (5)</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AE0C6551-6164-4CC8-8327-3E8ABECF1A30</vt:lpwstr>
  </property>
  <property fmtid="{D5CDD505-2E9C-101B-9397-08002B2CF9AE}" pid="6" name="ArticulateProjectFull">
    <vt:lpwstr>C:\Users\Janet\Desktop\Peanut Balls and Labor Support.Module 5.HUDLS.2018.ppta</vt:lpwstr>
  </property>
</Properties>
</file>