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46"/>
  </p:notesMasterIdLst>
  <p:handoutMasterIdLst>
    <p:handoutMasterId r:id="rId47"/>
  </p:handoutMasterIdLst>
  <p:sldIdLst>
    <p:sldId id="269" r:id="rId2"/>
    <p:sldId id="1637" r:id="rId3"/>
    <p:sldId id="1546" r:id="rId4"/>
    <p:sldId id="1586" r:id="rId5"/>
    <p:sldId id="1584" r:id="rId6"/>
    <p:sldId id="1598" r:id="rId7"/>
    <p:sldId id="1585" r:id="rId8"/>
    <p:sldId id="1597" r:id="rId9"/>
    <p:sldId id="425" r:id="rId10"/>
    <p:sldId id="1587" r:id="rId11"/>
    <p:sldId id="1599" r:id="rId12"/>
    <p:sldId id="1588" r:id="rId13"/>
    <p:sldId id="1595" r:id="rId14"/>
    <p:sldId id="1590" r:id="rId15"/>
    <p:sldId id="1634" r:id="rId16"/>
    <p:sldId id="1603" r:id="rId17"/>
    <p:sldId id="1604" r:id="rId18"/>
    <p:sldId id="1601" r:id="rId19"/>
    <p:sldId id="1602" r:id="rId20"/>
    <p:sldId id="1605" r:id="rId21"/>
    <p:sldId id="1593" r:id="rId22"/>
    <p:sldId id="1632" r:id="rId23"/>
    <p:sldId id="1606" r:id="rId24"/>
    <p:sldId id="1607" r:id="rId25"/>
    <p:sldId id="1608" r:id="rId26"/>
    <p:sldId id="1609" r:id="rId27"/>
    <p:sldId id="1610" r:id="rId28"/>
    <p:sldId id="1614" r:id="rId29"/>
    <p:sldId id="1615" r:id="rId30"/>
    <p:sldId id="1633" r:id="rId31"/>
    <p:sldId id="1630" r:id="rId32"/>
    <p:sldId id="1617" r:id="rId33"/>
    <p:sldId id="1628" r:id="rId34"/>
    <p:sldId id="1616" r:id="rId35"/>
    <p:sldId id="1636" r:id="rId36"/>
    <p:sldId id="1625" r:id="rId37"/>
    <p:sldId id="1618" r:id="rId38"/>
    <p:sldId id="1621" r:id="rId39"/>
    <p:sldId id="1619" r:id="rId40"/>
    <p:sldId id="1620" r:id="rId41"/>
    <p:sldId id="1622" r:id="rId42"/>
    <p:sldId id="1623" r:id="rId43"/>
    <p:sldId id="1626" r:id="rId44"/>
    <p:sldId id="1409" r:id="rId45"/>
  </p:sldIdLst>
  <p:sldSz cx="12192000" cy="6858000"/>
  <p:notesSz cx="9363075" cy="7077075"/>
  <p:custDataLst>
    <p:tags r:id="rId48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Trial" initials="JT" lastIdx="1" clrIdx="0">
    <p:extLst>
      <p:ext uri="{19B8F6BF-5375-455C-9EA6-DF929625EA0E}">
        <p15:presenceInfo xmlns:p15="http://schemas.microsoft.com/office/powerpoint/2012/main" userId="635924d02a711431" providerId="Windows Live"/>
      </p:ext>
    </p:extLst>
  </p:cmAuthor>
  <p:cmAuthor id="2" name="Christa Sakowski" initials="CS" lastIdx="3" clrIdx="1">
    <p:extLst>
      <p:ext uri="{19B8F6BF-5375-455C-9EA6-DF929625EA0E}">
        <p15:presenceInfo xmlns:p15="http://schemas.microsoft.com/office/powerpoint/2012/main" userId="S::cms423@stanford.edu::65432579-44fb-4ba1-b95c-d78b7840ae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32C"/>
    <a:srgbClr val="FFC000"/>
    <a:srgbClr val="9DC8D1"/>
    <a:srgbClr val="FFCB00"/>
    <a:srgbClr val="FFD200"/>
    <a:srgbClr val="009193"/>
    <a:srgbClr val="DBFFFE"/>
    <a:srgbClr val="DDECF8"/>
    <a:srgbClr val="000000"/>
    <a:srgbClr val="C4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8" autoAdjust="0"/>
    <p:restoredTop sz="84071" autoAdjust="0"/>
  </p:normalViewPr>
  <p:slideViewPr>
    <p:cSldViewPr>
      <p:cViewPr varScale="1">
        <p:scale>
          <a:sx n="90" d="100"/>
          <a:sy n="90" d="100"/>
        </p:scale>
        <p:origin x="232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16616"/>
    </p:cViewPr>
  </p:sorterViewPr>
  <p:notesViewPr>
    <p:cSldViewPr>
      <p:cViewPr varScale="1">
        <p:scale>
          <a:sx n="128" d="100"/>
          <a:sy n="128" d="100"/>
        </p:scale>
        <p:origin x="263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l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3505" y="0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21298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l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3505" y="6721298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/>
            </a:lvl1pPr>
          </a:lstStyle>
          <a:p>
            <a:fld id="{E7E92CF9-7285-F844-B8C3-E8AC67ECD4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774212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l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3505" y="0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22513" y="530225"/>
            <a:ext cx="4718050" cy="2654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947" y="3362252"/>
            <a:ext cx="7489181" cy="31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21298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l" defTabSz="939411" eaLnBrk="1" hangingPunct="1">
              <a:defRPr sz="1200">
                <a:latin typeface="Arial" pitchFamily="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3505" y="6721298"/>
            <a:ext cx="4057972" cy="3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/>
            </a:lvl1pPr>
          </a:lstStyle>
          <a:p>
            <a:fld id="{5BDC9F66-FAE5-5F48-95EE-ED992B26C4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88269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5265969" y="6657844"/>
            <a:ext cx="4028860" cy="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22" tIns="46061" rIns="92122" bIns="46061" anchor="b"/>
          <a:lstStyle>
            <a:lvl1pPr defTabSz="9302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5CE4B-C99D-E741-BDE9-57AD3BCDB1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577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231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FF0000"/>
                </a:solidFill>
              </a:rPr>
              <a:t>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3796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1641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4954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9244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659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3789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464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0139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192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8380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1252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5197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3855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610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54545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82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713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968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28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6EF4C-B408-F543-BFED-B66F095447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495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9F66-FAE5-5F48-95EE-ED992B26C4E1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686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A4B536-2E41-B745-92AF-B3CE72989A30}"/>
              </a:ext>
            </a:extLst>
          </p:cNvPr>
          <p:cNvSpPr/>
          <p:nvPr userDrawn="1"/>
        </p:nvSpPr>
        <p:spPr bwMode="auto">
          <a:xfrm>
            <a:off x="-11955" y="1940614"/>
            <a:ext cx="12203955" cy="4917387"/>
          </a:xfrm>
          <a:prstGeom prst="rect">
            <a:avLst/>
          </a:prstGeom>
          <a:solidFill>
            <a:srgbClr val="E3E3E3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29715" name="Rectangle 1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840567" y="2114007"/>
            <a:ext cx="8026400" cy="2209800"/>
          </a:xfrm>
          <a:prstGeom prst="rect">
            <a:avLst/>
          </a:prstGeom>
        </p:spPr>
        <p:txBody>
          <a:bodyPr/>
          <a:lstStyle>
            <a:lvl1pPr>
              <a:defRPr sz="4600" b="0" i="0" baseline="0">
                <a:solidFill>
                  <a:schemeClr val="tx1"/>
                </a:solidFill>
                <a:latin typeface="+mj-lt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Insert Master Slide Title Here</a:t>
            </a:r>
          </a:p>
        </p:txBody>
      </p:sp>
      <p:sp>
        <p:nvSpPr>
          <p:cNvPr id="29716" name="Rectangle 2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840567" y="4425516"/>
            <a:ext cx="8741833" cy="1137085"/>
          </a:xfrm>
        </p:spPr>
        <p:txBody>
          <a:bodyPr/>
          <a:lstStyle>
            <a:lvl1pPr marL="0" indent="0">
              <a:buFont typeface="Wingdings" pitchFamily="4" charset="2"/>
              <a:buNone/>
              <a:defRPr sz="2500" b="0" i="0" baseline="0"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 Master Slide Text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A39766-3AA3-C542-8B0C-53BAB65E00AC}"/>
              </a:ext>
            </a:extLst>
          </p:cNvPr>
          <p:cNvGrpSpPr/>
          <p:nvPr userDrawn="1"/>
        </p:nvGrpSpPr>
        <p:grpSpPr>
          <a:xfrm>
            <a:off x="-11954" y="0"/>
            <a:ext cx="12192001" cy="1943100"/>
            <a:chOff x="0" y="0"/>
            <a:chExt cx="9144001" cy="1240563"/>
          </a:xfrm>
          <a:solidFill>
            <a:schemeClr val="accent1">
              <a:lumMod val="75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90838C-22C7-9645-BFE9-411881D7265D}"/>
                </a:ext>
              </a:extLst>
            </p:cNvPr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grpFill/>
            <a:ln>
              <a:solidFill>
                <a:srgbClr val="FF9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2C101D-48B7-0547-AF47-7774A8994022}"/>
                </a:ext>
              </a:extLst>
            </p:cNvPr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grpFill/>
            <a:ln w="19050" cap="flat" cmpd="sng" algn="ctr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5C8BC1-2911-DF47-8EFE-6BD6F18238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57200"/>
            <a:ext cx="34290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88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9EB1D-928E-3D42-9D53-65A82A84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1B7F-8EFA-8C44-A135-265402A5C7D4}" type="datetimeFigureOut">
              <a:rPr lang="en-US" smtClean="0"/>
              <a:t>1/11/23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A67F1-340A-ED41-9225-0004DA88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2B81F-B0A9-8A40-83EA-C8D1123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93F6-12A5-734C-904F-685558942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3632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latin typeface="+mj-lt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latin typeface="+mj-lt"/>
                <a:ea typeface="Roboto" panose="02000000000000000000" pitchFamily="2" charset="0"/>
              </a:defRPr>
            </a:lvl1pPr>
            <a:lvl2pPr>
              <a:defRPr b="0" i="0">
                <a:latin typeface="+mj-lt"/>
                <a:ea typeface="Roboto" panose="02000000000000000000" pitchFamily="2" charset="0"/>
              </a:defRPr>
            </a:lvl2pPr>
            <a:lvl3pPr>
              <a:defRPr b="0" i="0">
                <a:latin typeface="+mj-lt"/>
                <a:ea typeface="Roboto" panose="02000000000000000000" pitchFamily="2" charset="0"/>
              </a:defRPr>
            </a:lvl3pPr>
            <a:lvl4pPr>
              <a:defRPr b="0" i="0">
                <a:latin typeface="+mj-lt"/>
                <a:ea typeface="Roboto" panose="02000000000000000000" pitchFamily="2" charset="0"/>
              </a:defRPr>
            </a:lvl4pPr>
            <a:lvl5pPr>
              <a:defRPr b="0" i="0">
                <a:latin typeface="+mj-lt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Sublist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51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3FCE-F20C-EB40-805D-AE582357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3632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29581-1261-4E49-989D-3A12B3738A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5080000" cy="3886200"/>
          </a:xfrm>
        </p:spPr>
        <p:txBody>
          <a:bodyPr/>
          <a:lstStyle>
            <a:lvl1pPr>
              <a:defRPr b="0" i="0">
                <a:latin typeface="+mj-lt"/>
                <a:ea typeface="Roboto" panose="02000000000000000000" pitchFamily="2" charset="0"/>
              </a:defRPr>
            </a:lvl1pPr>
            <a:lvl2pPr>
              <a:defRPr b="0" i="0">
                <a:latin typeface="+mj-lt"/>
                <a:ea typeface="Roboto" panose="02000000000000000000" pitchFamily="2" charset="0"/>
              </a:defRPr>
            </a:lvl2pPr>
            <a:lvl3pPr>
              <a:defRPr b="0" i="0">
                <a:latin typeface="+mj-lt"/>
                <a:ea typeface="Roboto" panose="02000000000000000000" pitchFamily="2" charset="0"/>
              </a:defRPr>
            </a:lvl3pPr>
            <a:lvl4pPr>
              <a:defRPr b="0" i="0">
                <a:latin typeface="+mj-lt"/>
                <a:ea typeface="Roboto" panose="02000000000000000000" pitchFamily="2" charset="0"/>
              </a:defRPr>
            </a:lvl4pPr>
            <a:lvl5pPr>
              <a:defRPr b="0" i="0">
                <a:latin typeface="+mj-lt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Sublist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EF84CE-004A-6344-BC2B-33B48728784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97600" y="1981200"/>
            <a:ext cx="5080000" cy="38862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Sublist</a:t>
            </a:r>
            <a:r>
              <a:rPr lang="en-US" dirty="0"/>
              <a:t>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50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/ Lo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6390-0004-0847-A9BF-0C03C98E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5638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8A212-424B-CD4E-A3ED-B55C9E9C5C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3886200"/>
          </a:xfrm>
        </p:spPr>
        <p:txBody>
          <a:bodyPr/>
          <a:lstStyle>
            <a:lvl1pPr>
              <a:defRPr b="0" i="0">
                <a:latin typeface="+mj-lt"/>
                <a:ea typeface="Roboto" panose="02000000000000000000" pitchFamily="2" charset="0"/>
              </a:defRPr>
            </a:lvl1pPr>
            <a:lvl2pPr>
              <a:defRPr b="0" i="0">
                <a:latin typeface="+mj-lt"/>
                <a:ea typeface="Roboto" panose="02000000000000000000" pitchFamily="2" charset="0"/>
              </a:defRPr>
            </a:lvl2pPr>
            <a:lvl3pPr>
              <a:defRPr b="0" i="0">
                <a:latin typeface="+mj-lt"/>
                <a:ea typeface="Roboto" panose="02000000000000000000" pitchFamily="2" charset="0"/>
              </a:defRPr>
            </a:lvl3pPr>
            <a:lvl4pPr>
              <a:defRPr b="0" i="0">
                <a:latin typeface="+mj-lt"/>
                <a:ea typeface="Roboto" panose="02000000000000000000" pitchFamily="2" charset="0"/>
              </a:defRPr>
            </a:lvl4pPr>
            <a:lvl5pPr>
              <a:defRPr b="0" i="0">
                <a:latin typeface="+mj-lt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Sublist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884B0-B651-934B-B98F-96484D5862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424" y="6400800"/>
            <a:ext cx="5689600" cy="3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6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/ Lo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D87F-6363-B146-A984-D8AC2DAD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1" y="655638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9B7B-985D-2641-938E-D0DB52F6E6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5080000" cy="3886200"/>
          </a:xfrm>
        </p:spPr>
        <p:txBody>
          <a:bodyPr/>
          <a:lstStyle>
            <a:lvl1pPr>
              <a:defRPr b="0" i="0">
                <a:latin typeface="+mj-lt"/>
                <a:ea typeface="Roboto" panose="02000000000000000000" pitchFamily="2" charset="0"/>
              </a:defRPr>
            </a:lvl1pPr>
            <a:lvl2pPr>
              <a:defRPr b="0" i="0">
                <a:latin typeface="+mj-lt"/>
                <a:ea typeface="Roboto" panose="02000000000000000000" pitchFamily="2" charset="0"/>
              </a:defRPr>
            </a:lvl2pPr>
            <a:lvl3pPr>
              <a:defRPr b="0" i="0">
                <a:latin typeface="+mj-lt"/>
                <a:ea typeface="Roboto" panose="02000000000000000000" pitchFamily="2" charset="0"/>
              </a:defRPr>
            </a:lvl3pPr>
            <a:lvl4pPr>
              <a:defRPr b="0" i="0">
                <a:latin typeface="+mj-lt"/>
                <a:ea typeface="Roboto" panose="02000000000000000000" pitchFamily="2" charset="0"/>
              </a:defRPr>
            </a:lvl4pPr>
            <a:lvl5pPr>
              <a:defRPr b="0" i="0">
                <a:latin typeface="+mj-lt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Sublist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BFF8CF-18B1-894D-AC3D-0780DD672E6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97600" y="1981200"/>
            <a:ext cx="5080000" cy="38862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Sublist</a:t>
            </a:r>
            <a:r>
              <a:rPr lang="en-US" dirty="0"/>
              <a:t>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E8678-931E-CD4C-A9BE-39546FF2A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424" y="6400800"/>
            <a:ext cx="5689600" cy="3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34B7E-7AA9-1F4F-9092-395517CA33DC}"/>
              </a:ext>
            </a:extLst>
          </p:cNvPr>
          <p:cNvSpPr/>
          <p:nvPr userDrawn="1"/>
        </p:nvSpPr>
        <p:spPr bwMode="auto">
          <a:xfrm>
            <a:off x="11658600" y="6324600"/>
            <a:ext cx="381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D02BB-B55B-384F-81EB-9BC6B11B891F}"/>
              </a:ext>
            </a:extLst>
          </p:cNvPr>
          <p:cNvSpPr/>
          <p:nvPr userDrawn="1"/>
        </p:nvSpPr>
        <p:spPr bwMode="auto">
          <a:xfrm>
            <a:off x="0" y="-175437"/>
            <a:ext cx="12293600" cy="70334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B57F4-BE5C-504F-809F-A85B6ED8A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360" b="54307"/>
          <a:stretch/>
        </p:blipFill>
        <p:spPr>
          <a:xfrm>
            <a:off x="1805848" y="2353645"/>
            <a:ext cx="8681903" cy="1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4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-branded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A4B536-2E41-B745-92AF-B3CE72989A30}"/>
              </a:ext>
            </a:extLst>
          </p:cNvPr>
          <p:cNvSpPr/>
          <p:nvPr userDrawn="1"/>
        </p:nvSpPr>
        <p:spPr bwMode="auto">
          <a:xfrm>
            <a:off x="-11955" y="1940614"/>
            <a:ext cx="12203955" cy="4917387"/>
          </a:xfrm>
          <a:prstGeom prst="rect">
            <a:avLst/>
          </a:prstGeom>
          <a:solidFill>
            <a:srgbClr val="E3E3E3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29715" name="Rectangle 1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840567" y="2114007"/>
            <a:ext cx="8026400" cy="2209800"/>
          </a:xfrm>
          <a:prstGeom prst="rect">
            <a:avLst/>
          </a:prstGeom>
        </p:spPr>
        <p:txBody>
          <a:bodyPr/>
          <a:lstStyle>
            <a:lvl1pPr>
              <a:defRPr sz="4600" b="0" i="0" baseline="0">
                <a:solidFill>
                  <a:schemeClr val="tx1"/>
                </a:solidFill>
                <a:latin typeface="+mj-lt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Insert Master Slide Title Here</a:t>
            </a:r>
          </a:p>
        </p:txBody>
      </p:sp>
      <p:sp>
        <p:nvSpPr>
          <p:cNvPr id="29716" name="Rectangle 2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840567" y="4425516"/>
            <a:ext cx="8741833" cy="1137085"/>
          </a:xfrm>
        </p:spPr>
        <p:txBody>
          <a:bodyPr/>
          <a:lstStyle>
            <a:lvl1pPr marL="0" indent="0">
              <a:buFont typeface="Wingdings" pitchFamily="4" charset="2"/>
              <a:buNone/>
              <a:defRPr sz="2500" b="0" i="0" baseline="0"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 Master Slide Text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A39766-3AA3-C542-8B0C-53BAB65E00AC}"/>
              </a:ext>
            </a:extLst>
          </p:cNvPr>
          <p:cNvGrpSpPr/>
          <p:nvPr userDrawn="1"/>
        </p:nvGrpSpPr>
        <p:grpSpPr>
          <a:xfrm>
            <a:off x="-11954" y="0"/>
            <a:ext cx="12192001" cy="1943100"/>
            <a:chOff x="0" y="0"/>
            <a:chExt cx="9144001" cy="1240563"/>
          </a:xfrm>
          <a:solidFill>
            <a:schemeClr val="accent1">
              <a:lumMod val="75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90838C-22C7-9645-BFE9-411881D7265D}"/>
                </a:ext>
              </a:extLst>
            </p:cNvPr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grpFill/>
            <a:ln>
              <a:solidFill>
                <a:srgbClr val="FF9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2C101D-48B7-0547-AF47-7774A8994022}"/>
                </a:ext>
              </a:extLst>
            </p:cNvPr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grpFill/>
            <a:ln w="19050" cap="flat" cmpd="sng" algn="ctr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3F8C24-36DD-0443-AFCF-FDA063A20767}"/>
              </a:ext>
            </a:extLst>
          </p:cNvPr>
          <p:cNvSpPr txBox="1"/>
          <p:nvPr userDrawn="1"/>
        </p:nvSpPr>
        <p:spPr>
          <a:xfrm>
            <a:off x="711200" y="645213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[Insert Secondary Logo Here]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B87B2-7E19-0A4F-90DA-33015C9D5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61009"/>
            <a:ext cx="34290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65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D02BB-B55B-384F-81EB-9BC6B11B891F}"/>
              </a:ext>
            </a:extLst>
          </p:cNvPr>
          <p:cNvSpPr/>
          <p:nvPr userDrawn="1"/>
        </p:nvSpPr>
        <p:spPr bwMode="auto">
          <a:xfrm>
            <a:off x="0" y="-152400"/>
            <a:ext cx="12293600" cy="70334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C64AE-B805-E646-8160-658E3FC99973}"/>
              </a:ext>
            </a:extLst>
          </p:cNvPr>
          <p:cNvSpPr txBox="1"/>
          <p:nvPr userDrawn="1"/>
        </p:nvSpPr>
        <p:spPr>
          <a:xfrm>
            <a:off x="2205317" y="4038601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[Insert Secondary Logo Here]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39ED9-7E6F-2348-994D-CDFBEA5A4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360" b="54307"/>
          <a:stretch/>
        </p:blipFill>
        <p:spPr>
          <a:xfrm>
            <a:off x="2743200" y="1758528"/>
            <a:ext cx="6974542" cy="15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DF9A06-7854-8D48-B7F2-B135CD4D82F8}"/>
              </a:ext>
            </a:extLst>
          </p:cNvPr>
          <p:cNvSpPr/>
          <p:nvPr userDrawn="1"/>
        </p:nvSpPr>
        <p:spPr bwMode="auto">
          <a:xfrm>
            <a:off x="0" y="0"/>
            <a:ext cx="12203955" cy="533400"/>
          </a:xfrm>
          <a:prstGeom prst="rect">
            <a:avLst/>
          </a:prstGeom>
          <a:solidFill>
            <a:srgbClr val="E3E3E3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47B078-2274-E048-BF1D-71C1E769DC7C}"/>
              </a:ext>
            </a:extLst>
          </p:cNvPr>
          <p:cNvSpPr/>
          <p:nvPr userDrawn="1"/>
        </p:nvSpPr>
        <p:spPr>
          <a:xfrm>
            <a:off x="11618964" y="64008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E040F21-18A7-F24A-9FFF-CA1645682805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t>‹#›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49BE8F0-75A0-A748-99AE-728CF18B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FF947-11DF-1645-95AE-F53E85B189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10800" y="75091"/>
            <a:ext cx="1828800" cy="382109"/>
          </a:xfrm>
          <a:prstGeom prst="rect">
            <a:avLst/>
          </a:prstGeom>
        </p:spPr>
      </p:pic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8" r:id="rId4"/>
    <p:sldLayoutId id="2147484119" r:id="rId5"/>
    <p:sldLayoutId id="2147484122" r:id="rId6"/>
    <p:sldLayoutId id="2147484117" r:id="rId7"/>
    <p:sldLayoutId id="2147484120" r:id="rId8"/>
    <p:sldLayoutId id="2147484121" r:id="rId9"/>
    <p:sldLayoutId id="2147484144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>
          <a:solidFill>
            <a:schemeClr val="tx1"/>
          </a:solidFill>
          <a:latin typeface="+mj-lt"/>
          <a:ea typeface="Roboto Medium" panose="02000000000000000000" pitchFamily="2" charset="0"/>
          <a:cs typeface="Roboto Medium" panose="020000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n"/>
        <a:defRPr sz="3200" b="0" i="0">
          <a:solidFill>
            <a:schemeClr val="tx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¨"/>
        <a:defRPr sz="2800" b="0" i="0">
          <a:solidFill>
            <a:schemeClr val="tx1"/>
          </a:solidFill>
          <a:latin typeface="+mj-lt"/>
          <a:ea typeface="Roboto" panose="0200000000000000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n"/>
        <a:defRPr sz="2400" b="0" i="0">
          <a:solidFill>
            <a:schemeClr val="tx1"/>
          </a:solidFill>
          <a:latin typeface="+mj-lt"/>
          <a:ea typeface="Roboto" panose="0200000000000000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¨"/>
        <a:defRPr sz="2000" b="0" i="0">
          <a:solidFill>
            <a:schemeClr val="tx1"/>
          </a:solidFill>
          <a:latin typeface="+mj-lt"/>
          <a:ea typeface="Roboto" panose="0200000000000000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 b="0" i="0">
          <a:solidFill>
            <a:schemeClr val="tx1"/>
          </a:solidFill>
          <a:latin typeface="+mj-lt"/>
          <a:ea typeface="Roboto" panose="0200000000000000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4" charset="2"/>
        <a:buChar char="§"/>
        <a:defRPr sz="2000">
          <a:solidFill>
            <a:schemeClr val="tx1"/>
          </a:solidFill>
          <a:latin typeface="+mn-lt"/>
          <a:ea typeface="ＭＳ Ｐゴシック" pitchFamily="4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4" charset="2"/>
        <a:buChar char="§"/>
        <a:defRPr sz="2000">
          <a:solidFill>
            <a:schemeClr val="tx1"/>
          </a:solidFill>
          <a:latin typeface="+mn-lt"/>
          <a:ea typeface="ＭＳ Ｐゴシック" pitchFamily="4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4" charset="2"/>
        <a:buChar char="§"/>
        <a:defRPr sz="2000">
          <a:solidFill>
            <a:schemeClr val="tx1"/>
          </a:solidFill>
          <a:latin typeface="+mn-lt"/>
          <a:ea typeface="ＭＳ Ｐゴシック" pitchFamily="4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4" charset="2"/>
        <a:buChar char="§"/>
        <a:defRPr sz="2000"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datacenter@cmqcc.or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holly@midwiferyrising.org" TargetMode="External"/><Relationship Id="rId4" Type="http://schemas.openxmlformats.org/officeDocument/2006/relationships/hyperlink" Target="mailto:csakowski@cmqcc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1357B3-1089-9E70-0CEB-9919D9EA4646}"/>
              </a:ext>
            </a:extLst>
          </p:cNvPr>
          <p:cNvSpPr txBox="1"/>
          <p:nvPr/>
        </p:nvSpPr>
        <p:spPr>
          <a:xfrm>
            <a:off x="571500" y="2133600"/>
            <a:ext cx="1104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effectLst/>
                <a:latin typeface="Avenir Book" panose="02000503020000020003" pitchFamily="2" charset="0"/>
              </a:rPr>
              <a:t>The Next Step in California's Quality Improvement Journey: </a:t>
            </a:r>
          </a:p>
          <a:p>
            <a:r>
              <a:rPr lang="en-US" sz="4500" b="1" dirty="0">
                <a:effectLst/>
                <a:latin typeface="Avenir Book" panose="02000503020000020003" pitchFamily="2" charset="0"/>
              </a:rPr>
              <a:t>Integrating Midwives, Doulas, &amp; Community-Based Birth Care</a:t>
            </a:r>
            <a:endParaRPr lang="en-US" sz="4500" dirty="0">
              <a:effectLst/>
              <a:latin typeface="Avenir Book" panose="02000503020000020003" pitchFamily="2" charset="0"/>
            </a:endParaRPr>
          </a:p>
          <a:p>
            <a:br>
              <a:rPr lang="en-US" sz="4500" dirty="0">
                <a:effectLst/>
              </a:rPr>
            </a:br>
            <a:endParaRPr lang="en-US" sz="45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45A92-2CDC-4BBE-96F7-40EB7AB563B7}"/>
              </a:ext>
            </a:extLst>
          </p:cNvPr>
          <p:cNvSpPr txBox="1"/>
          <p:nvPr/>
        </p:nvSpPr>
        <p:spPr>
          <a:xfrm>
            <a:off x="381000" y="5983010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Holly Smith, MPH, CNM, FACNM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CDA69-9D67-B85E-3B42-B5DBEEFD9021}"/>
              </a:ext>
            </a:extLst>
          </p:cNvPr>
          <p:cNvSpPr txBox="1"/>
          <p:nvPr/>
        </p:nvSpPr>
        <p:spPr>
          <a:xfrm>
            <a:off x="8413438" y="5957050"/>
            <a:ext cx="29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Nikki Schuster, MSN, CNM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4130F-C97E-5B91-16C9-EDCCD704AB0A}"/>
              </a:ext>
            </a:extLst>
          </p:cNvPr>
          <p:cNvSpPr txBox="1"/>
          <p:nvPr/>
        </p:nvSpPr>
        <p:spPr>
          <a:xfrm>
            <a:off x="4516080" y="5982102"/>
            <a:ext cx="315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Michelle Sanders, CD, CLEC</a:t>
            </a:r>
          </a:p>
        </p:txBody>
      </p:sp>
    </p:spTree>
    <p:extLst>
      <p:ext uri="{BB962C8B-B14F-4D97-AF65-F5344CB8AC3E}">
        <p14:creationId xmlns:p14="http://schemas.microsoft.com/office/powerpoint/2010/main" val="354683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B275-0A58-A58F-E1C3-54CCF46A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3632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Landscape of Cesarean Birth in California </a:t>
            </a:r>
            <a:br>
              <a:rPr lang="en-US" dirty="0"/>
            </a:br>
            <a:r>
              <a:rPr lang="en-US" sz="3300" dirty="0"/>
              <a:t>(compared to United States, pre- and post- collaborative)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EB0A71E-4C92-EDE4-4E29-9E5ABBE5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25600"/>
            <a:ext cx="8991600" cy="4900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B3E31-AE0A-EE0A-27EB-403EE7BFA59D}"/>
              </a:ext>
            </a:extLst>
          </p:cNvPr>
          <p:cNvSpPr txBox="1"/>
          <p:nvPr/>
        </p:nvSpPr>
        <p:spPr>
          <a:xfrm>
            <a:off x="0" y="6600090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215485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65D3-F9C8-8AF3-F330-714F99C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34" y="533400"/>
            <a:ext cx="10363200" cy="91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Most Frequently Utilized Interventions by Participating Hospitals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EB059AB5-844D-CD12-B835-CF0FA949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6916468" cy="549859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0DE3F9-9B15-130B-987A-C2DF3F30DB31}"/>
              </a:ext>
            </a:extLst>
          </p:cNvPr>
          <p:cNvSpPr txBox="1"/>
          <p:nvPr/>
        </p:nvSpPr>
        <p:spPr>
          <a:xfrm>
            <a:off x="4297699" y="6476333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424243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CCA6-E938-B47B-69DE-7C1FFCFB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Cesarean Disparities by Race and Ethnicity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B544490-6A20-951D-386C-8B36DF12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219200"/>
            <a:ext cx="9753600" cy="5057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6C3064-89BD-7798-0816-305ED163C3BE}"/>
              </a:ext>
            </a:extLst>
          </p:cNvPr>
          <p:cNvSpPr txBox="1"/>
          <p:nvPr/>
        </p:nvSpPr>
        <p:spPr>
          <a:xfrm>
            <a:off x="0" y="6477000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343415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8ED6-46C4-FBF2-4F2A-E18BD331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Equity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07262-71DB-A5D3-28BF-804F4B48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0" dirty="0">
                <a:solidFill>
                  <a:srgbClr val="202124"/>
                </a:solidFill>
                <a:effectLst/>
              </a:rPr>
              <a:t>“The assurance of the conditions of optimal births for all people with a willingness to address racial and social inequalities in a sustained effort.”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74074-7A8A-3090-45C8-823100023A14}"/>
              </a:ext>
            </a:extLst>
          </p:cNvPr>
          <p:cNvSpPr/>
          <p:nvPr/>
        </p:nvSpPr>
        <p:spPr bwMode="auto">
          <a:xfrm>
            <a:off x="5562600" y="4114800"/>
            <a:ext cx="5029200" cy="1219200"/>
          </a:xfrm>
          <a:prstGeom prst="rect">
            <a:avLst/>
          </a:prstGeom>
          <a:solidFill>
            <a:srgbClr val="9DC8D1"/>
          </a:solidFill>
          <a:ln w="12700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4" charset="0"/>
              </a:rPr>
              <a:t>–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effectLst/>
                <a:latin typeface="Arial" pitchFamily="4" charset="0"/>
              </a:rPr>
              <a:t>Joia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effectLst/>
                <a:latin typeface="Arial" pitchFamily="4" charset="0"/>
              </a:rPr>
              <a:t>Crear</a:t>
            </a:r>
            <a:r>
              <a:rPr kumimoji="0" lang="en-US" sz="2400" b="1" i="0" u="none" strike="noStrike" cap="none" normalizeH="0" dirty="0">
                <a:ln>
                  <a:noFill/>
                </a:ln>
                <a:effectLst/>
                <a:latin typeface="Arial" pitchFamily="4" charset="0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Perry, MD, FACOG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 Founder,</a:t>
            </a:r>
            <a:r>
              <a:rPr kumimoji="0" lang="en-US" sz="2400" b="1" i="0" u="none" strike="noStrike" cap="none" normalizeH="0" dirty="0">
                <a:ln>
                  <a:noFill/>
                </a:ln>
                <a:effectLst/>
                <a:latin typeface="Arial" pitchFamily="4" charset="0"/>
              </a:rPr>
              <a:t> National Birth Equity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>
                <a:ln>
                  <a:noFill/>
                </a:ln>
                <a:effectLst/>
                <a:latin typeface="Arial" pitchFamily="4" charset="0"/>
              </a:rPr>
              <a:t>Collaborative</a:t>
            </a:r>
            <a:endParaRPr kumimoji="0" lang="en-US" sz="2400" b="1" i="1" u="none" strike="noStrike" cap="none" normalizeH="0" baseline="0" dirty="0">
              <a:ln>
                <a:noFill/>
              </a:ln>
              <a:effectLst/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6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EA265-A032-2525-7ECC-0E3B36AD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2" y="685800"/>
            <a:ext cx="10363200" cy="914400"/>
          </a:xfrm>
        </p:spPr>
        <p:txBody>
          <a:bodyPr>
            <a:normAutofit/>
          </a:bodyPr>
          <a:lstStyle/>
          <a:p>
            <a:r>
              <a:rPr lang="en-US" dirty="0"/>
              <a:t>Achieving Birth Equity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87B7-2D45-02B1-F2EE-548C42E61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1676400"/>
            <a:ext cx="10972800" cy="3886200"/>
          </a:xfrm>
        </p:spPr>
        <p:txBody>
          <a:bodyPr/>
          <a:lstStyle/>
          <a:p>
            <a:r>
              <a:rPr lang="en-US" dirty="0"/>
              <a:t>Utilizing strategies that consider the root causes of disparities </a:t>
            </a:r>
          </a:p>
          <a:p>
            <a:r>
              <a:rPr lang="en-US" dirty="0"/>
              <a:t>Considering community needs/wants in the approach to quality improvement (patient and community-centeredness)</a:t>
            </a:r>
          </a:p>
          <a:p>
            <a:r>
              <a:rPr lang="en-US" dirty="0"/>
              <a:t>Humility to accept that what we are doing right now isn’t working for everyone </a:t>
            </a:r>
          </a:p>
          <a:p>
            <a:r>
              <a:rPr lang="en-US" dirty="0"/>
              <a:t>Bringing all quality improvement pressure points to bear; using all the tools in the toolbox </a:t>
            </a:r>
          </a:p>
        </p:txBody>
      </p:sp>
    </p:spTree>
    <p:extLst>
      <p:ext uri="{BB962C8B-B14F-4D97-AF65-F5344CB8AC3E}">
        <p14:creationId xmlns:p14="http://schemas.microsoft.com/office/powerpoint/2010/main" val="203059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B0CD-7705-569A-EB70-7ED6FB00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 Ecosystem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A21CC49-790D-80D0-CA0A-31193AAE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90" y="1676400"/>
            <a:ext cx="1023841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CE8D-EE35-1A3E-ABF5-02DB1798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Clinical</a:t>
            </a:r>
            <a:r>
              <a:rPr lang="en-US" dirty="0"/>
              <a:t> Strategies that Consider Root Causes of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95E4-D7BA-7787-7F0D-C61A853B9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Team-Based Care</a:t>
            </a:r>
          </a:p>
          <a:p>
            <a:r>
              <a:rPr lang="en-US" dirty="0"/>
              <a:t>Midwifery Integration</a:t>
            </a:r>
          </a:p>
          <a:p>
            <a:r>
              <a:rPr lang="en-US" dirty="0"/>
              <a:t>Partnering with Doulas</a:t>
            </a:r>
          </a:p>
        </p:txBody>
      </p:sp>
    </p:spTree>
    <p:extLst>
      <p:ext uri="{BB962C8B-B14F-4D97-AF65-F5344CB8AC3E}">
        <p14:creationId xmlns:p14="http://schemas.microsoft.com/office/powerpoint/2010/main" val="205918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8902-33E9-D442-B196-096A67918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2800" y="2209800"/>
            <a:ext cx="8026400" cy="2209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Team-Based Care</a:t>
            </a:r>
          </a:p>
        </p:txBody>
      </p:sp>
    </p:spTree>
    <p:extLst>
      <p:ext uri="{BB962C8B-B14F-4D97-AF65-F5344CB8AC3E}">
        <p14:creationId xmlns:p14="http://schemas.microsoft.com/office/powerpoint/2010/main" val="131575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3B16-F9FE-7D82-6B13-0C88FF8A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Team-Based Care?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41B85-11DA-FFB6-EAC0-DA6BFB853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“A team-based model of care is one that strives to meet </a:t>
            </a:r>
            <a:r>
              <a:rPr lang="en-US" sz="2600" dirty="0">
                <a:solidFill>
                  <a:srgbClr val="FF0000"/>
                </a:solidFill>
              </a:rPr>
              <a:t>patient needs and preferences</a:t>
            </a:r>
            <a:r>
              <a:rPr lang="en-US" sz="2600" dirty="0"/>
              <a:t> by actively engaging patients as full participants in their care while encouraging </a:t>
            </a:r>
            <a:r>
              <a:rPr lang="en-US" sz="2600" dirty="0">
                <a:solidFill>
                  <a:srgbClr val="FF0000"/>
                </a:solidFill>
              </a:rPr>
              <a:t>all </a:t>
            </a:r>
            <a:r>
              <a:rPr lang="en-US" sz="2600" dirty="0"/>
              <a:t>health care providers to function </a:t>
            </a:r>
            <a:r>
              <a:rPr lang="en-US" sz="2600" dirty="0">
                <a:solidFill>
                  <a:srgbClr val="FF0000"/>
                </a:solidFill>
              </a:rPr>
              <a:t>to the full extent </a:t>
            </a:r>
            <a:r>
              <a:rPr lang="en-US" sz="2600" dirty="0"/>
              <a:t>of their education, certification, and experience….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Relationships are </a:t>
            </a:r>
            <a:r>
              <a:rPr lang="en-US" sz="2600" dirty="0">
                <a:solidFill>
                  <a:srgbClr val="FF0000"/>
                </a:solidFill>
              </a:rPr>
              <a:t>governed by negotiated shared norms and visions</a:t>
            </a:r>
            <a:r>
              <a:rPr lang="en-US" sz="2600" dirty="0"/>
              <a:t>…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Each team member has knowledge and skills </a:t>
            </a:r>
            <a:r>
              <a:rPr lang="en-US" sz="2600" dirty="0"/>
              <a:t>that contribute to the work, service, and problem solving that are the purpose of the team."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DA2A8-3D6F-3E49-B92C-D502C81252E4}"/>
              </a:ext>
            </a:extLst>
          </p:cNvPr>
          <p:cNvSpPr/>
          <p:nvPr/>
        </p:nvSpPr>
        <p:spPr bwMode="auto">
          <a:xfrm>
            <a:off x="5638800" y="5867400"/>
            <a:ext cx="5499100" cy="770021"/>
          </a:xfrm>
          <a:prstGeom prst="rect">
            <a:avLst/>
          </a:prstGeom>
          <a:solidFill>
            <a:srgbClr val="9DC8D1"/>
          </a:solidFill>
          <a:ln w="12700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ACOG, </a:t>
            </a:r>
            <a:r>
              <a: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Collaboration in Practice – Implementing Team-Based Care</a:t>
            </a:r>
          </a:p>
        </p:txBody>
      </p:sp>
    </p:spTree>
    <p:extLst>
      <p:ext uri="{BB962C8B-B14F-4D97-AF65-F5344CB8AC3E}">
        <p14:creationId xmlns:p14="http://schemas.microsoft.com/office/powerpoint/2010/main" val="34247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0938-5409-B360-9517-E1EA4557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Principles of Team-Based Care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15AFA-D18F-3695-7459-5E28C33C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752600"/>
            <a:ext cx="6356684" cy="4876800"/>
          </a:xfrm>
        </p:spPr>
        <p:txBody>
          <a:bodyPr/>
          <a:lstStyle/>
          <a:p>
            <a:r>
              <a:rPr lang="en-US" sz="2600" dirty="0"/>
              <a:t>Patients and families are at the center and are integral parts of the team</a:t>
            </a:r>
          </a:p>
          <a:p>
            <a:r>
              <a:rPr lang="en-US" sz="2600" dirty="0"/>
              <a:t>The team has a shared vision</a:t>
            </a:r>
          </a:p>
          <a:p>
            <a:r>
              <a:rPr lang="en-US" sz="2600" dirty="0"/>
              <a:t>Role clarity is essential to optimal team functioning</a:t>
            </a:r>
          </a:p>
          <a:p>
            <a:r>
              <a:rPr lang="en-US" sz="2600" dirty="0"/>
              <a:t>All team members are accountable for their own practice and to the team</a:t>
            </a:r>
          </a:p>
          <a:p>
            <a:r>
              <a:rPr lang="en-US" sz="2600" dirty="0"/>
              <a:t>Effective communication is key</a:t>
            </a:r>
          </a:p>
          <a:p>
            <a:r>
              <a:rPr lang="en-US" sz="2600" dirty="0"/>
              <a:t>Team leadership is situational and dynamic </a:t>
            </a:r>
          </a:p>
          <a:p>
            <a:endParaRPr lang="en-US" sz="1600" dirty="0"/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86554F7-B792-F5F0-240D-7E467A62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752599"/>
            <a:ext cx="3812322" cy="48768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1473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C4A6-78DE-7281-F817-A8BE91CD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9A94-DCD2-9B44-B5C1-91AF79EF0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</a:pPr>
            <a:r>
              <a:rPr lang="en-US" sz="3200" dirty="0"/>
              <a:t>You are welcome to use any of the slides provided for educational purposes</a:t>
            </a:r>
            <a:endParaRPr lang="en-US" sz="3200" dirty="0">
              <a:cs typeface="Calibri Light"/>
            </a:endParaRP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</a:pPr>
            <a:r>
              <a:rPr lang="en-US" sz="3200" dirty="0"/>
              <a:t>If you modify or add a slide, please substitute your institutional logo and </a:t>
            </a:r>
            <a:r>
              <a:rPr lang="en-US" sz="3200" i="1" dirty="0"/>
              <a:t>do not use </a:t>
            </a:r>
            <a:r>
              <a:rPr lang="en-US" sz="3200" dirty="0"/>
              <a:t>the CMQCC logos</a:t>
            </a:r>
            <a:endParaRPr lang="en-US" sz="3200" dirty="0">
              <a:cs typeface="Calibri Light"/>
            </a:endParaRP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</a:pPr>
            <a:r>
              <a:rPr lang="en-US" sz="3200" dirty="0"/>
              <a:t>We welcome your feedback and recommendations for improving the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8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8902-33E9-D442-B196-096A67918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2800" y="2215716"/>
            <a:ext cx="8026400" cy="2209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Systemwide Integration of Midwifery and Doula Care</a:t>
            </a:r>
          </a:p>
        </p:txBody>
      </p:sp>
    </p:spTree>
    <p:extLst>
      <p:ext uri="{BB962C8B-B14F-4D97-AF65-F5344CB8AC3E}">
        <p14:creationId xmlns:p14="http://schemas.microsoft.com/office/powerpoint/2010/main" val="323385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023A-2070-76E3-4127-30F2F50F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363200" cy="914400"/>
          </a:xfrm>
        </p:spPr>
        <p:txBody>
          <a:bodyPr/>
          <a:lstStyle/>
          <a:p>
            <a:r>
              <a:rPr lang="en-US" dirty="0"/>
              <a:t>Midwifery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A4568-7644-C0B0-72BA-7DE7F7A2F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6019800"/>
          </a:xfrm>
        </p:spPr>
        <p:txBody>
          <a:bodyPr/>
          <a:lstStyle/>
          <a:p>
            <a:r>
              <a:rPr lang="en-US" sz="3000" dirty="0"/>
              <a:t>The midwifery model of care is standard in all countries that have better birth outcomes  </a:t>
            </a:r>
          </a:p>
          <a:p>
            <a:r>
              <a:rPr lang="en-US" sz="3000" dirty="0"/>
              <a:t>Patient empowerment is a central theme of midwifery care</a:t>
            </a:r>
          </a:p>
          <a:p>
            <a:r>
              <a:rPr lang="en-US" sz="3000" dirty="0"/>
              <a:t>“Whole-person” care that considers all the patient’s needs  (physical, emotional, SDOH, personal values, cultural needs)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56C40-0F54-AEE9-CD1C-70D95EF89852}"/>
              </a:ext>
            </a:extLst>
          </p:cNvPr>
          <p:cNvSpPr/>
          <p:nvPr/>
        </p:nvSpPr>
        <p:spPr bwMode="auto">
          <a:xfrm>
            <a:off x="199868" y="4453513"/>
            <a:ext cx="11792263" cy="2282118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0" i="0" dirty="0">
                <a:solidFill>
                  <a:srgbClr val="DA632C"/>
                </a:solidFill>
                <a:effectLst/>
                <a:latin typeface="Arial" panose="020B0604020202020204" pitchFamily="34" charset="0"/>
              </a:rPr>
              <a:t>Midwifery is defined as “skilled, knowledgeable and compassionate care for childbearing women, newborn infants and families across the continuum from </a:t>
            </a:r>
            <a:r>
              <a:rPr lang="en-US" sz="2600" b="0" i="0" dirty="0" err="1">
                <a:solidFill>
                  <a:srgbClr val="DA632C"/>
                </a:solidFill>
                <a:effectLst/>
                <a:latin typeface="Arial" panose="020B0604020202020204" pitchFamily="34" charset="0"/>
              </a:rPr>
              <a:t>prepregnancy</a:t>
            </a:r>
            <a:r>
              <a:rPr lang="en-US" sz="2600" b="0" i="0" dirty="0">
                <a:solidFill>
                  <a:srgbClr val="DA632C"/>
                </a:solidFill>
                <a:effectLst/>
                <a:latin typeface="Arial" panose="020B0604020202020204" pitchFamily="34" charset="0"/>
              </a:rPr>
              <a:t>, pregnancy, birth, postpartum and the early weeks of life.”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rgbClr val="DA632C"/>
                </a:solidFill>
                <a:latin typeface="Arial" panose="020B0604020202020204" pitchFamily="34" charset="0"/>
              </a:rPr>
              <a:t>			</a:t>
            </a:r>
            <a:r>
              <a:rPr kumimoji="0" lang="en-US" sz="2600" u="none" strike="noStrike" cap="none" normalizeH="0" baseline="0" dirty="0">
                <a:ln>
                  <a:noFill/>
                </a:ln>
                <a:solidFill>
                  <a:srgbClr val="DA632C"/>
                </a:solidFill>
                <a:latin typeface="Arial" panose="020B0604020202020204" pitchFamily="34" charset="0"/>
              </a:rPr>
              <a:t>– Worl</a:t>
            </a:r>
            <a:r>
              <a:rPr lang="en-US" sz="2600" dirty="0">
                <a:solidFill>
                  <a:srgbClr val="DA632C"/>
                </a:solidFill>
                <a:latin typeface="Arial" panose="020B0604020202020204" pitchFamily="34" charset="0"/>
              </a:rPr>
              <a:t>d Health Organization 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rgbClr val="DA632C"/>
              </a:solidFill>
              <a:effectLst/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2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AA9-013A-98F2-5E17-613E8F20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71523"/>
            <a:ext cx="10363200" cy="914400"/>
          </a:xfrm>
        </p:spPr>
        <p:txBody>
          <a:bodyPr/>
          <a:lstStyle/>
          <a:p>
            <a:r>
              <a:rPr lang="en-US" dirty="0"/>
              <a:t>Midwifery Around the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D125F-B928-69F8-B6EE-010BE72B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46182"/>
            <a:ext cx="11549979" cy="4064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033B9-6A3C-1C61-6DB6-DE7FBA1C954D}"/>
              </a:ext>
            </a:extLst>
          </p:cNvPr>
          <p:cNvSpPr txBox="1"/>
          <p:nvPr/>
        </p:nvSpPr>
        <p:spPr>
          <a:xfrm>
            <a:off x="200025" y="6583204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1187651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4DF3-11C2-C2BF-35AB-01539C37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7900"/>
            <a:ext cx="10363200" cy="914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DA632C"/>
                </a:solidFill>
              </a:rPr>
              <a:t>The Secret Sauce…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F83-449D-428C-F1FA-67B8268CA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3886200"/>
          </a:xfrm>
        </p:spPr>
        <p:txBody>
          <a:bodyPr/>
          <a:lstStyle/>
          <a:p>
            <a:pPr marL="0" indent="0" algn="l">
              <a:buClr>
                <a:srgbClr val="DA632C"/>
              </a:buClr>
              <a:buNone/>
            </a:pPr>
            <a:r>
              <a:rPr lang="en-US" dirty="0"/>
              <a:t>Midwifery philosophy has long preserved three immutable elements </a:t>
            </a:r>
          </a:p>
          <a:p>
            <a:pPr algn="l">
              <a:buClr>
                <a:srgbClr val="DA632C"/>
              </a:buClr>
            </a:pPr>
            <a:r>
              <a:rPr lang="en-US" dirty="0"/>
              <a:t>Patient-centeredness, </a:t>
            </a:r>
          </a:p>
          <a:p>
            <a:pPr algn="l">
              <a:buClr>
                <a:srgbClr val="DA632C"/>
              </a:buClr>
            </a:pPr>
            <a:r>
              <a:rPr lang="en-US" dirty="0"/>
              <a:t>“The therapeutic use of the human presence”</a:t>
            </a:r>
            <a:r>
              <a:rPr lang="en-US" baseline="30000" dirty="0"/>
              <a:t>1</a:t>
            </a:r>
          </a:p>
          <a:p>
            <a:pPr algn="l">
              <a:buClr>
                <a:srgbClr val="DA632C"/>
              </a:buClr>
            </a:pPr>
            <a:r>
              <a:rPr lang="en-US" dirty="0"/>
              <a:t>Nonintervention unless necessary for the health and </a:t>
            </a:r>
          </a:p>
          <a:p>
            <a:pPr marL="0" indent="0" algn="l">
              <a:buClr>
                <a:srgbClr val="DA632C"/>
              </a:buClr>
              <a:buNone/>
            </a:pPr>
            <a:r>
              <a:rPr lang="en-US" dirty="0"/>
              <a:t>   well-being of the pregnant person and/or fetus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8C136-2229-6130-E7BC-B7FB9C29C092}"/>
              </a:ext>
            </a:extLst>
          </p:cNvPr>
          <p:cNvSpPr txBox="1"/>
          <p:nvPr/>
        </p:nvSpPr>
        <p:spPr>
          <a:xfrm>
            <a:off x="762000" y="6074946"/>
            <a:ext cx="845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1. </a:t>
            </a:r>
            <a:r>
              <a:rPr lang="en-US" sz="1000" dirty="0" err="1"/>
              <a:t>Akileswaran</a:t>
            </a:r>
            <a:r>
              <a:rPr lang="en-US" sz="1000" dirty="0"/>
              <a:t> CP, Hutchison MS. Making Room at the Table for Obstetrics, Midwifery, and a Culture of Normalcy Within Maternity Care. </a:t>
            </a:r>
            <a:r>
              <a:rPr lang="en-US" sz="1000" dirty="0" err="1"/>
              <a:t>Obstet</a:t>
            </a:r>
            <a:r>
              <a:rPr lang="en-US" sz="1000" dirty="0"/>
              <a:t> Gynecol. Jul 2016;128(1):176-80. doi:10.1097/aog.0000000000001493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4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28CB-01C7-1F26-52D2-8BD0EE6C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Midwifery Care 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209B11A-DC34-0121-34A9-4DBC59AB5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752600"/>
            <a:ext cx="10287000" cy="460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DA385B-85B4-F126-24DF-22EA23C20531}"/>
              </a:ext>
            </a:extLst>
          </p:cNvPr>
          <p:cNvSpPr txBox="1"/>
          <p:nvPr/>
        </p:nvSpPr>
        <p:spPr>
          <a:xfrm>
            <a:off x="609600" y="6353338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3449107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C8D5-5C52-FB34-FA7A-F04F906E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Midwifery Certification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038A7-F932-BBD5-2AEC-0BC5687440E6}"/>
              </a:ext>
            </a:extLst>
          </p:cNvPr>
          <p:cNvSpPr/>
          <p:nvPr/>
        </p:nvSpPr>
        <p:spPr bwMode="auto">
          <a:xfrm>
            <a:off x="1208148" y="2723641"/>
            <a:ext cx="3038982" cy="914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Certified Nurse-Midwife (CNM)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B012B-2350-DAB4-4C9B-8AAA97392D6D}"/>
              </a:ext>
            </a:extLst>
          </p:cNvPr>
          <p:cNvSpPr/>
          <p:nvPr/>
        </p:nvSpPr>
        <p:spPr bwMode="auto">
          <a:xfrm>
            <a:off x="1233548" y="3790441"/>
            <a:ext cx="3013582" cy="914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/>
          </a:p>
          <a:p>
            <a:r>
              <a:rPr lang="en-US" dirty="0"/>
              <a:t>Certified Midwife (CM)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BAA81-DD18-2088-5FD6-9A3785434C1E}"/>
              </a:ext>
            </a:extLst>
          </p:cNvPr>
          <p:cNvSpPr/>
          <p:nvPr/>
        </p:nvSpPr>
        <p:spPr bwMode="auto">
          <a:xfrm>
            <a:off x="1233548" y="4933441"/>
            <a:ext cx="3038982" cy="914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Certified Professional Midwife (CPM)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72D220-D7C0-10B9-C88F-ADC798FC7796}"/>
              </a:ext>
            </a:extLst>
          </p:cNvPr>
          <p:cNvCxnSpPr>
            <a:cxnSpLocks/>
          </p:cNvCxnSpPr>
          <p:nvPr/>
        </p:nvCxnSpPr>
        <p:spPr bwMode="auto">
          <a:xfrm>
            <a:off x="3962400" y="4254331"/>
            <a:ext cx="6386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E66F65-8AF5-67C6-5FF9-CD0A73773F69}"/>
              </a:ext>
            </a:extLst>
          </p:cNvPr>
          <p:cNvCxnSpPr>
            <a:cxnSpLocks/>
          </p:cNvCxnSpPr>
          <p:nvPr/>
        </p:nvCxnSpPr>
        <p:spPr bwMode="auto">
          <a:xfrm>
            <a:off x="3962400" y="5321131"/>
            <a:ext cx="6386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16885D-587B-A3BE-A488-D183059A4A6D}"/>
              </a:ext>
            </a:extLst>
          </p:cNvPr>
          <p:cNvSpPr txBox="1"/>
          <p:nvPr/>
        </p:nvSpPr>
        <p:spPr>
          <a:xfrm>
            <a:off x="4691629" y="2857675"/>
            <a:ext cx="2510918" cy="646331"/>
          </a:xfrm>
          <a:prstGeom prst="rect">
            <a:avLst/>
          </a:prstGeom>
          <a:noFill/>
          <a:ln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Nursing then </a:t>
            </a:r>
          </a:p>
          <a:p>
            <a:r>
              <a:rPr lang="en-US" dirty="0"/>
              <a:t>midwifery training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93E28-8363-E0F3-18A5-7621CC0F2876}"/>
              </a:ext>
            </a:extLst>
          </p:cNvPr>
          <p:cNvSpPr txBox="1"/>
          <p:nvPr/>
        </p:nvSpPr>
        <p:spPr>
          <a:xfrm>
            <a:off x="4705603" y="3941098"/>
            <a:ext cx="2510918" cy="646331"/>
          </a:xfrm>
          <a:prstGeom prst="rect">
            <a:avLst/>
          </a:prstGeom>
          <a:noFill/>
          <a:ln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Direct to midwifery training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EC0F71-3E70-959C-D393-B3E7831A5A1E}"/>
              </a:ext>
            </a:extLst>
          </p:cNvPr>
          <p:cNvCxnSpPr>
            <a:cxnSpLocks/>
          </p:cNvCxnSpPr>
          <p:nvPr/>
        </p:nvCxnSpPr>
        <p:spPr bwMode="auto">
          <a:xfrm>
            <a:off x="7098024" y="3199382"/>
            <a:ext cx="6228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9D36A8-8418-867F-02EE-889F5125A481}"/>
              </a:ext>
            </a:extLst>
          </p:cNvPr>
          <p:cNvSpPr txBox="1"/>
          <p:nvPr/>
        </p:nvSpPr>
        <p:spPr>
          <a:xfrm>
            <a:off x="4705603" y="4997965"/>
            <a:ext cx="2522343" cy="646331"/>
          </a:xfrm>
          <a:prstGeom prst="rect">
            <a:avLst/>
          </a:prstGeom>
          <a:noFill/>
          <a:ln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Direct to midwifery training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6F0578-3E12-0D38-7127-086EEF9D469E}"/>
              </a:ext>
            </a:extLst>
          </p:cNvPr>
          <p:cNvSpPr/>
          <p:nvPr/>
        </p:nvSpPr>
        <p:spPr bwMode="auto">
          <a:xfrm>
            <a:off x="7825355" y="5000046"/>
            <a:ext cx="3133098" cy="847794"/>
          </a:xfrm>
          <a:prstGeom prst="rect">
            <a:avLst/>
          </a:prstGeom>
          <a:solidFill>
            <a:srgbClr val="DA63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North American Registry of Midwives (NARM)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8C12DC-413F-E258-E3CC-664588388CE0}"/>
              </a:ext>
            </a:extLst>
          </p:cNvPr>
          <p:cNvSpPr/>
          <p:nvPr/>
        </p:nvSpPr>
        <p:spPr bwMode="auto">
          <a:xfrm>
            <a:off x="1208148" y="2008491"/>
            <a:ext cx="3051682" cy="397133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Certification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109D90-8814-4FAB-9F7A-E6694FD7C8D7}"/>
              </a:ext>
            </a:extLst>
          </p:cNvPr>
          <p:cNvSpPr/>
          <p:nvPr/>
        </p:nvSpPr>
        <p:spPr bwMode="auto">
          <a:xfrm>
            <a:off x="7812654" y="2684763"/>
            <a:ext cx="3171198" cy="914400"/>
          </a:xfrm>
          <a:prstGeom prst="rect">
            <a:avLst/>
          </a:prstGeom>
          <a:solidFill>
            <a:srgbClr val="DA63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American Midwifery Certification Board 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>
                <a:latin typeface="Arial" pitchFamily="4" charset="0"/>
              </a:rPr>
              <a:t>(AMCB)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C22E39-691D-04BD-486A-D74069C00951}"/>
              </a:ext>
            </a:extLst>
          </p:cNvPr>
          <p:cNvSpPr/>
          <p:nvPr/>
        </p:nvSpPr>
        <p:spPr bwMode="auto">
          <a:xfrm>
            <a:off x="4717027" y="2008491"/>
            <a:ext cx="2510919" cy="397133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Training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4C824C-8169-DABF-C69F-8AD28D4B697D}"/>
              </a:ext>
            </a:extLst>
          </p:cNvPr>
          <p:cNvSpPr/>
          <p:nvPr/>
        </p:nvSpPr>
        <p:spPr bwMode="auto">
          <a:xfrm>
            <a:off x="7825354" y="3837837"/>
            <a:ext cx="3147446" cy="914400"/>
          </a:xfrm>
          <a:prstGeom prst="rect">
            <a:avLst/>
          </a:prstGeom>
          <a:solidFill>
            <a:srgbClr val="DA63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American Midwifery Certification Board 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>
                <a:latin typeface="Arial" pitchFamily="4" charset="0"/>
              </a:rPr>
              <a:t>(AMCB)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5C2FAC-7045-1650-233B-33BC9B52A311}"/>
              </a:ext>
            </a:extLst>
          </p:cNvPr>
          <p:cNvSpPr/>
          <p:nvPr/>
        </p:nvSpPr>
        <p:spPr bwMode="auto">
          <a:xfrm>
            <a:off x="7825354" y="2011754"/>
            <a:ext cx="3158498" cy="397133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itchFamily="4" charset="0"/>
              </a:rPr>
              <a:t>Certifying Board/Agency 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256F8A6-30D5-8666-7C8E-241D8A880CE5}"/>
              </a:ext>
            </a:extLst>
          </p:cNvPr>
          <p:cNvCxnSpPr>
            <a:cxnSpLocks/>
          </p:cNvCxnSpPr>
          <p:nvPr/>
        </p:nvCxnSpPr>
        <p:spPr bwMode="auto">
          <a:xfrm>
            <a:off x="3962400" y="3213104"/>
            <a:ext cx="729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BE5360-222D-2961-5D58-45E3896717A5}"/>
              </a:ext>
            </a:extLst>
          </p:cNvPr>
          <p:cNvCxnSpPr>
            <a:cxnSpLocks/>
          </p:cNvCxnSpPr>
          <p:nvPr/>
        </p:nvCxnSpPr>
        <p:spPr bwMode="auto">
          <a:xfrm>
            <a:off x="7098026" y="4414450"/>
            <a:ext cx="6228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F1B1EEC-6D54-0E5E-2EA1-6C166B6F88BE}"/>
              </a:ext>
            </a:extLst>
          </p:cNvPr>
          <p:cNvCxnSpPr>
            <a:cxnSpLocks/>
          </p:cNvCxnSpPr>
          <p:nvPr/>
        </p:nvCxnSpPr>
        <p:spPr bwMode="auto">
          <a:xfrm>
            <a:off x="7098025" y="5321131"/>
            <a:ext cx="6228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06928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AD36-3632-640B-8656-258360E5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 for Understanding Midwives in the U.S. and California –  Available in Toolkit 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8F34978-AB8C-FC0C-8D37-94A8E9539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90701"/>
            <a:ext cx="9982200" cy="4446615"/>
          </a:xfrm>
          <a:prstGeom prst="rect">
            <a:avLst/>
          </a:prstGeom>
          <a:ln>
            <a:solidFill>
              <a:srgbClr val="00919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EB252-CFF5-D10A-46DF-53C74251C47F}"/>
              </a:ext>
            </a:extLst>
          </p:cNvPr>
          <p:cNvSpPr txBox="1"/>
          <p:nvPr/>
        </p:nvSpPr>
        <p:spPr>
          <a:xfrm>
            <a:off x="152400" y="64770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875460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ED2C-572D-7624-F8A1-4463107C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363200" cy="914400"/>
          </a:xfrm>
        </p:spPr>
        <p:txBody>
          <a:bodyPr/>
          <a:lstStyle/>
          <a:p>
            <a:r>
              <a:rPr lang="en-US" dirty="0"/>
              <a:t>Community Birth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74CD-9668-E1D8-C8FD-6B87E36E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900"/>
            <a:ext cx="10972800" cy="3886200"/>
          </a:xfrm>
        </p:spPr>
        <p:txBody>
          <a:bodyPr/>
          <a:lstStyle/>
          <a:p>
            <a:r>
              <a:rPr lang="en-US" dirty="0"/>
              <a:t>Home Birth and birth in freestanding birth centers</a:t>
            </a:r>
          </a:p>
          <a:p>
            <a:r>
              <a:rPr lang="en-US" dirty="0"/>
              <a:t>People who choose community birth do so for variety of reasons </a:t>
            </a:r>
          </a:p>
          <a:p>
            <a:r>
              <a:rPr lang="en-US" dirty="0"/>
              <a:t>The safety of community birth is </a:t>
            </a:r>
            <a:r>
              <a:rPr lang="en-US" b="1" dirty="0"/>
              <a:t>well-documented</a:t>
            </a:r>
          </a:p>
          <a:p>
            <a:pPr lvl="1"/>
            <a:r>
              <a:rPr lang="en-US" dirty="0"/>
              <a:t>Safety studies of community birth in the US are complicated by study quality and difficulty of interpretation</a:t>
            </a:r>
          </a:p>
          <a:p>
            <a:pPr lvl="1"/>
            <a:r>
              <a:rPr lang="en-US" dirty="0"/>
              <a:t>Professional viewpoints on community birth informed by certain </a:t>
            </a:r>
            <a:r>
              <a:rPr lang="en-US" b="1" dirty="0"/>
              <a:t>lower-quality</a:t>
            </a:r>
            <a:r>
              <a:rPr lang="en-US" dirty="0"/>
              <a:t> and older studies that formed the basis of ACOG and AAP position statements on homebirth </a:t>
            </a:r>
          </a:p>
        </p:txBody>
      </p:sp>
    </p:spTree>
    <p:extLst>
      <p:ext uri="{BB962C8B-B14F-4D97-AF65-F5344CB8AC3E}">
        <p14:creationId xmlns:p14="http://schemas.microsoft.com/office/powerpoint/2010/main" val="39921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0DC6-0A7B-1C50-85CD-0F7E2FBC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Birth is Safe When: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A85B4-4C07-E837-76CA-C4652DF3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3886200"/>
          </a:xfrm>
        </p:spPr>
        <p:txBody>
          <a:bodyPr/>
          <a:lstStyle/>
          <a:p>
            <a:r>
              <a:rPr lang="en-US" dirty="0"/>
              <a:t>Appropriate risk selection and ongoing assessment</a:t>
            </a:r>
          </a:p>
          <a:p>
            <a:r>
              <a:rPr lang="en-US" dirty="0"/>
              <a:t>Well-integrated system of maternity care  between birth settings</a:t>
            </a:r>
          </a:p>
          <a:p>
            <a:pPr lvl="1"/>
            <a:r>
              <a:rPr lang="en-US" dirty="0"/>
              <a:t>Easy access to consultation and collaboration as needed when a higher level of care is needed </a:t>
            </a:r>
          </a:p>
          <a:p>
            <a:pPr lvl="1"/>
            <a:r>
              <a:rPr lang="en-US" dirty="0"/>
              <a:t>Transfer that is efficient, respectful, and seamless across birth settings </a:t>
            </a:r>
          </a:p>
          <a:p>
            <a:r>
              <a:rPr lang="en-US" dirty="0"/>
              <a:t>Birth attendant meets training and competency standards of the International Confederation of Midwives (ICM)</a:t>
            </a:r>
          </a:p>
        </p:txBody>
      </p:sp>
    </p:spTree>
    <p:extLst>
      <p:ext uri="{BB962C8B-B14F-4D97-AF65-F5344CB8AC3E}">
        <p14:creationId xmlns:p14="http://schemas.microsoft.com/office/powerpoint/2010/main" val="3158399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C0BF-85A9-6C2A-00F7-253F6DE6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Toolkit Includes Many Community Birth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F400-40F4-7707-92A7-DC93D158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36" y="2133600"/>
            <a:ext cx="10972800" cy="3886200"/>
          </a:xfrm>
        </p:spPr>
        <p:txBody>
          <a:bodyPr/>
          <a:lstStyle/>
          <a:p>
            <a:r>
              <a:rPr lang="en-US" dirty="0"/>
              <a:t>Integration improvement resources</a:t>
            </a:r>
          </a:p>
          <a:p>
            <a:r>
              <a:rPr lang="en-US" dirty="0"/>
              <a:t>Transfer improvement resources</a:t>
            </a:r>
          </a:p>
          <a:p>
            <a:r>
              <a:rPr lang="en-US" dirty="0"/>
              <a:t>Links to CEs for improved community birth integration and safety</a:t>
            </a:r>
          </a:p>
          <a:p>
            <a:r>
              <a:rPr lang="en-US" dirty="0"/>
              <a:t>Real clinical stories and vignettes that amplify the strategies outlined in the toolkit </a:t>
            </a:r>
          </a:p>
        </p:txBody>
      </p:sp>
    </p:spTree>
    <p:extLst>
      <p:ext uri="{BB962C8B-B14F-4D97-AF65-F5344CB8AC3E}">
        <p14:creationId xmlns:p14="http://schemas.microsoft.com/office/powerpoint/2010/main" val="184519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431E-9C8E-1043-9275-10897F23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914400"/>
          </a:xfrm>
        </p:spPr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5D9A2-281B-B84D-98DF-159C785A0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Specific Objectives:</a:t>
            </a:r>
          </a:p>
          <a:p>
            <a:r>
              <a:rPr lang="en-US" b="0" i="0" dirty="0">
                <a:solidFill>
                  <a:srgbClr val="232333"/>
                </a:solidFill>
                <a:effectLst/>
              </a:rPr>
              <a:t>Introduce the </a:t>
            </a:r>
            <a:r>
              <a:rPr lang="en-US" b="0" i="0" dirty="0">
                <a:solidFill>
                  <a:srgbClr val="DA632C"/>
                </a:solidFill>
                <a:effectLst/>
              </a:rPr>
              <a:t>NEW </a:t>
            </a:r>
            <a:r>
              <a:rPr lang="en-US" b="0" i="0" dirty="0">
                <a:effectLst/>
              </a:rPr>
              <a:t>content </a:t>
            </a:r>
            <a:r>
              <a:rPr lang="en-US" dirty="0">
                <a:solidFill>
                  <a:srgbClr val="232333"/>
                </a:solidFill>
              </a:rPr>
              <a:t>(</a:t>
            </a:r>
            <a:r>
              <a:rPr lang="en-US" b="0" i="0" dirty="0">
                <a:solidFill>
                  <a:srgbClr val="DA632C"/>
                </a:solidFill>
                <a:effectLst/>
              </a:rPr>
              <a:t>Part V</a:t>
            </a:r>
            <a:r>
              <a:rPr lang="en-US" b="0" i="0" dirty="0">
                <a:solidFill>
                  <a:srgbClr val="232333"/>
                </a:solidFill>
                <a:effectLst/>
              </a:rPr>
              <a:t>) of the </a:t>
            </a:r>
            <a:r>
              <a:rPr lang="en-US" b="0" dirty="0">
                <a:solidFill>
                  <a:srgbClr val="232333"/>
                </a:solidFill>
                <a:effectLst/>
              </a:rPr>
              <a:t>Toolkit to Support Vaginal Birth and Reduce Primary Cesareans</a:t>
            </a:r>
          </a:p>
          <a:p>
            <a:pPr lvl="1"/>
            <a:r>
              <a:rPr lang="en-US" b="0" i="0" dirty="0">
                <a:solidFill>
                  <a:srgbClr val="232333"/>
                </a:solidFill>
                <a:effectLst/>
              </a:rPr>
              <a:t>Describe team-based care and its potential for improving patient experience and birth outcomes</a:t>
            </a:r>
          </a:p>
          <a:p>
            <a:pPr lvl="1"/>
            <a:r>
              <a:rPr lang="en-US" b="0" i="0" dirty="0">
                <a:solidFill>
                  <a:srgbClr val="232333"/>
                </a:solidFill>
                <a:effectLst/>
              </a:rPr>
              <a:t>Explain the benefit of integrating midwives and doulas as a necessary component of pregnancy and birth care (and the strategies to accomplish this).</a:t>
            </a:r>
          </a:p>
          <a:p>
            <a:pPr lvl="1"/>
            <a:r>
              <a:rPr lang="en-US" b="0" i="0" dirty="0">
                <a:solidFill>
                  <a:srgbClr val="232333"/>
                </a:solidFill>
                <a:effectLst/>
              </a:rPr>
              <a:t>Describe the value of community birth and how to promote safe, respectful transfer.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10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F88C-B660-2494-510F-33ECDA72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Resources from Our Partners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075241-2AB0-C480-D11C-2ADD9E4E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18" y="2365377"/>
            <a:ext cx="5549900" cy="2578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F1F1F7-E95D-AB9C-A325-99AD90ED122F}"/>
              </a:ext>
            </a:extLst>
          </p:cNvPr>
          <p:cNvSpPr/>
          <p:nvPr/>
        </p:nvSpPr>
        <p:spPr bwMode="auto">
          <a:xfrm>
            <a:off x="788194" y="4165601"/>
            <a:ext cx="5103812" cy="958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https://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www.pbgh.org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/program/transform-maternity-care/</a:t>
            </a:r>
          </a:p>
        </p:txBody>
      </p:sp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8A306D-9402-9298-CB46-FFA3B845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303464"/>
            <a:ext cx="5308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0729-ACA7-F1ED-BC71-4FDCA41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54566"/>
            <a:ext cx="10363200" cy="914400"/>
          </a:xfrm>
        </p:spPr>
        <p:txBody>
          <a:bodyPr/>
          <a:lstStyle/>
          <a:p>
            <a:r>
              <a:rPr lang="en-US" dirty="0" err="1"/>
              <a:t>HiveCE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68570-E0D9-EF1A-70C4-563B657061C8}"/>
              </a:ext>
            </a:extLst>
          </p:cNvPr>
          <p:cNvSpPr txBox="1"/>
          <p:nvPr/>
        </p:nvSpPr>
        <p:spPr>
          <a:xfrm>
            <a:off x="2286000" y="9271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www.hivece.com</a:t>
            </a:r>
            <a:r>
              <a:rPr lang="en-US" dirty="0"/>
              <a:t>/pages/</a:t>
            </a:r>
            <a:r>
              <a:rPr lang="en-US" dirty="0" err="1"/>
              <a:t>ipe</a:t>
            </a:r>
            <a:r>
              <a:rPr lang="en-US" dirty="0"/>
              <a:t>-for-community-birth-transfers</a:t>
            </a:r>
          </a:p>
        </p:txBody>
      </p:sp>
      <p:pic>
        <p:nvPicPr>
          <p:cNvPr id="11" name="Picture 10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1D3526D9-BE8E-20B4-3414-FBDE2651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86457"/>
            <a:ext cx="6400800" cy="436681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3990E5-A645-0C04-FD16-CD1DBE3B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800" y="1568966"/>
            <a:ext cx="2959100" cy="2425700"/>
          </a:xfrm>
          <a:prstGeom prst="rect">
            <a:avLst/>
          </a:prstGeom>
        </p:spPr>
      </p:pic>
      <p:pic>
        <p:nvPicPr>
          <p:cNvPr id="15" name="Picture 14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B11AA759-3DC1-FCB1-0B8C-9C2704F08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00" y="4045993"/>
            <a:ext cx="3009900" cy="24511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A02A0C-3B03-EECD-7033-A5099B620352}"/>
              </a:ext>
            </a:extLst>
          </p:cNvPr>
          <p:cNvCxnSpPr>
            <a:cxnSpLocks/>
          </p:cNvCxnSpPr>
          <p:nvPr/>
        </p:nvCxnSpPr>
        <p:spPr bwMode="auto">
          <a:xfrm flipV="1">
            <a:off x="6764725" y="3124200"/>
            <a:ext cx="730675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28BB34-8CC4-3247-AE47-91E7E61EEEBD}"/>
              </a:ext>
            </a:extLst>
          </p:cNvPr>
          <p:cNvCxnSpPr>
            <a:cxnSpLocks/>
          </p:cNvCxnSpPr>
          <p:nvPr/>
        </p:nvCxnSpPr>
        <p:spPr bwMode="auto">
          <a:xfrm>
            <a:off x="6764725" y="4495800"/>
            <a:ext cx="696525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0FA87F-9594-9658-3E66-22C60F61AD6B}"/>
              </a:ext>
            </a:extLst>
          </p:cNvPr>
          <p:cNvSpPr txBox="1"/>
          <p:nvPr/>
        </p:nvSpPr>
        <p:spPr>
          <a:xfrm>
            <a:off x="-95239" y="6150638"/>
            <a:ext cx="71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 of resource in toolkit for CEs related to community birth transfer</a:t>
            </a:r>
          </a:p>
        </p:txBody>
      </p:sp>
    </p:spTree>
    <p:extLst>
      <p:ext uri="{BB962C8B-B14F-4D97-AF65-F5344CB8AC3E}">
        <p14:creationId xmlns:p14="http://schemas.microsoft.com/office/powerpoint/2010/main" val="2499857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E9E-CCF1-E8D3-402F-C04FB36F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10363200" cy="914400"/>
          </a:xfrm>
        </p:spPr>
        <p:txBody>
          <a:bodyPr/>
          <a:lstStyle/>
          <a:p>
            <a:r>
              <a:rPr lang="en-US" dirty="0"/>
              <a:t>What Does Midwifery Integration Look Like?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42E83-97FC-943D-9467-A87463F184CF}"/>
              </a:ext>
            </a:extLst>
          </p:cNvPr>
          <p:cNvSpPr/>
          <p:nvPr/>
        </p:nvSpPr>
        <p:spPr bwMode="auto">
          <a:xfrm>
            <a:off x="836612" y="1371600"/>
            <a:ext cx="5178425" cy="5181600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Culture of interprofessional partnership (easy access to physician consultation and collaboration)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Valuing midwifery and physician care as equals (right care at the right time philosophy)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All midwifery credential types recognized in your state and regulated according to the standards of the International Confederation of Midwives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Guidelines for safe, efficient, respectful transfer exist and are created through a collaborative process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Birth centers are licensed, accredited, or meet equivalent standards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Professional midwifery associations are well-established, respected, and interact collegially with medical associations toward joint goals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Birth outcomes data are readily accessible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1A15C-1F62-A3E0-895F-211BF103962E}"/>
              </a:ext>
            </a:extLst>
          </p:cNvPr>
          <p:cNvSpPr/>
          <p:nvPr/>
        </p:nvSpPr>
        <p:spPr bwMode="auto">
          <a:xfrm>
            <a:off x="6176963" y="1371600"/>
            <a:ext cx="5178425" cy="5181600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Community and hospital midwives are both represented in the state perinatal collaborative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Midwives can prescribe according to thei</a:t>
            </a:r>
            <a:r>
              <a:rPr lang="en-US" dirty="0">
                <a:latin typeface="Arial" pitchFamily="4" charset="0"/>
              </a:rPr>
              <a:t>r education and training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State scope of</a:t>
            </a:r>
            <a:r>
              <a:rPr lang="en-US" dirty="0">
                <a:latin typeface="Arial" pitchFamily="4" charset="0"/>
              </a:rPr>
              <a:t> practice laws allow for midwives to practice to full extent of education and training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Midwives have admission and discharge privileges and/or medical staff membership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All midwives trained to the highest standards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Midwifery education is accessible and attainable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Sustained growth of community midwives, BIPOC midwives, and midwives committed to serving in geographic areas of need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Reimbursement is equal across provider types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Equitable coverage for midwives and birth centers by all payers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dirty="0">
              <a:latin typeface="Arial" pitchFamily="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6FCF1-7117-3317-CAC4-F6237597B414}"/>
              </a:ext>
            </a:extLst>
          </p:cNvPr>
          <p:cNvSpPr txBox="1"/>
          <p:nvPr/>
        </p:nvSpPr>
        <p:spPr>
          <a:xfrm>
            <a:off x="736963" y="6611779"/>
            <a:ext cx="4724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CMQCC Toolkit to Support Vaginal Birth and Reduce Primary Cesarean</a:t>
            </a:r>
          </a:p>
        </p:txBody>
      </p:sp>
    </p:spTree>
    <p:extLst>
      <p:ext uri="{BB962C8B-B14F-4D97-AF65-F5344CB8AC3E}">
        <p14:creationId xmlns:p14="http://schemas.microsoft.com/office/powerpoint/2010/main" val="1155548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61EA-6F92-27EC-6C69-1736CFF0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914400"/>
          </a:xfrm>
        </p:spPr>
        <p:txBody>
          <a:bodyPr>
            <a:normAutofit/>
          </a:bodyPr>
          <a:lstStyle/>
          <a:p>
            <a:r>
              <a:rPr lang="en-US" dirty="0"/>
              <a:t>Midwifery Integration HASN’T Been Achieved If….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53C4F-9544-DBAA-AE36-AA67EB052A02}"/>
              </a:ext>
            </a:extLst>
          </p:cNvPr>
          <p:cNvSpPr/>
          <p:nvPr/>
        </p:nvSpPr>
        <p:spPr bwMode="auto">
          <a:xfrm>
            <a:off x="836611" y="1295400"/>
            <a:ext cx="5178425" cy="5181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Midwives in your region have a restricted scope of practice below their actual education and training</a:t>
            </a: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State agencies do not meet the licensing and regulatory standards of the International Confederation of Midwives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Midwives are privileged at your facility but function as an extension of physicians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Hospitals in your region refuse community birth transfers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CNMs are licensed in your state but not CPMs and CMs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Valuing </a:t>
            </a:r>
            <a:r>
              <a:rPr lang="en-US" dirty="0">
                <a:latin typeface="Arial" pitchFamily="4" charset="0"/>
              </a:rPr>
              <a:t>or trusting one midwifery licensure type over another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Ok with hospital midwifery but uncomfortable with community midwifery </a:t>
            </a:r>
            <a:endParaRPr kumimoji="0" lang="en-US" i="0" u="none" strike="noStrike" cap="none" normalizeH="0" baseline="0" dirty="0">
              <a:ln>
                <a:noFill/>
              </a:ln>
              <a:effectLst/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Policy and practice founded on supervision rather than collaboration among colleagues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30087-6573-B1CF-7A25-916223BBB92D}"/>
              </a:ext>
            </a:extLst>
          </p:cNvPr>
          <p:cNvSpPr/>
          <p:nvPr/>
        </p:nvSpPr>
        <p:spPr bwMode="auto">
          <a:xfrm>
            <a:off x="6158128" y="1295400"/>
            <a:ext cx="5026025" cy="5181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Refusal to believe that diverse care models are critical to addressing the root causes of health care disparities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Midwives can’t admit or discharge their own patients, and/or require notes to be co-signed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Midwives can’t be members of organized medical staff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Patients receive disrespectful care or judgment when transferring to hospital from community birth setting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Home birth transfers are viewed as “failed home births”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Arial" pitchFamily="4" charset="0"/>
              </a:rPr>
              <a:t>Insurers don’t cover community birth (midwives are not easily accessible to the public)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dirty="0">
                <a:latin typeface="Arial" pitchFamily="4" charset="0"/>
              </a:rPr>
              <a:t>Midwives can’t prescribe or access the medications they need to provide safe care</a:t>
            </a:r>
            <a:endParaRPr kumimoji="0" lang="en-US" i="0" u="none" strike="noStrike" cap="none" normalizeH="0" baseline="0" dirty="0">
              <a:ln>
                <a:noFill/>
              </a:ln>
              <a:effectLst/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1B41A-DD47-AD11-4724-EE2868CAB09D}"/>
              </a:ext>
            </a:extLst>
          </p:cNvPr>
          <p:cNvSpPr txBox="1"/>
          <p:nvPr/>
        </p:nvSpPr>
        <p:spPr>
          <a:xfrm>
            <a:off x="762000" y="6505184"/>
            <a:ext cx="4724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CMQCC Toolkit to Support Vaginal Birth and Reduce Primary Cesarean</a:t>
            </a:r>
          </a:p>
        </p:txBody>
      </p:sp>
    </p:spTree>
    <p:extLst>
      <p:ext uri="{BB962C8B-B14F-4D97-AF65-F5344CB8AC3E}">
        <p14:creationId xmlns:p14="http://schemas.microsoft.com/office/powerpoint/2010/main" val="4207413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9BA2-6A29-2629-7AF4-B657613D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Strategies for Midwifery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5E2DE-1043-5557-69E4-C3D5D8935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Hospital Based Providers, Nurses, and Administrators</a:t>
            </a:r>
          </a:p>
          <a:p>
            <a:r>
              <a:rPr lang="en-US" dirty="0"/>
              <a:t>Divided into </a:t>
            </a:r>
            <a:r>
              <a:rPr lang="en-US" b="1" dirty="0"/>
              <a:t>Administrative, Educational, and Clinical Strategies</a:t>
            </a:r>
            <a:r>
              <a:rPr lang="en-US" dirty="0"/>
              <a:t> for your setting</a:t>
            </a:r>
          </a:p>
          <a:p>
            <a:r>
              <a:rPr lang="en-US" dirty="0"/>
              <a:t>Found in Table 42, Part V of Toolkit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023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09D3-27C3-28CB-4FE0-D0F24FE1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Integration and Improved Safety Across Birth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60585-EFB1-92B1-84FC-73E0DD194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Utilized the expertise of our taskforce members and a variety of state resources from other perinatal collaboratives and community birth organizations </a:t>
            </a:r>
          </a:p>
          <a:p>
            <a:r>
              <a:rPr lang="en-US" sz="3000" dirty="0"/>
              <a:t>Table 43, Part V of Toolkit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0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D17C-E3FB-C20E-EA3F-B692F9EB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60768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Profile of Santa Rosa Birth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7DAC9-F9B0-C606-EF06-3D72AADBAECE}"/>
              </a:ext>
            </a:extLst>
          </p:cNvPr>
          <p:cNvSpPr txBox="1"/>
          <p:nvPr/>
        </p:nvSpPr>
        <p:spPr>
          <a:xfrm>
            <a:off x="6878991" y="561502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Nikki Schuster, CNM, MSN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182A666-EF55-2D7D-EE38-412DE461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46" y="2123732"/>
            <a:ext cx="3557963" cy="3549650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425120D-4B26-9756-E616-F2D0809F7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813" y="2123732"/>
            <a:ext cx="3776373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8902-33E9-D442-B196-096A67918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2800" y="2215716"/>
            <a:ext cx="8026400" cy="2209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Partnering with Doulas </a:t>
            </a:r>
          </a:p>
        </p:txBody>
      </p:sp>
    </p:spTree>
    <p:extLst>
      <p:ext uri="{BB962C8B-B14F-4D97-AF65-F5344CB8AC3E}">
        <p14:creationId xmlns:p14="http://schemas.microsoft.com/office/powerpoint/2010/main" val="4114361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08A2-D551-E1BF-6075-1E99C5C4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Doula?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22D6-5763-221C-8BD1-8ADE391E0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3886200"/>
          </a:xfrm>
        </p:spPr>
        <p:txBody>
          <a:bodyPr/>
          <a:lstStyle/>
          <a:p>
            <a:r>
              <a:rPr lang="en-US" dirty="0"/>
              <a:t>A doula is a trained, non-medical professional who supports and protects the patients physical, emotional, and informational needs during labor</a:t>
            </a:r>
          </a:p>
          <a:p>
            <a:r>
              <a:rPr lang="en-US" dirty="0"/>
              <a:t>Doulas also have an important role during pregnancy and postpartum</a:t>
            </a:r>
          </a:p>
          <a:p>
            <a:r>
              <a:rPr lang="en-US" dirty="0"/>
              <a:t>Some doulas provide support during/after miscarriage or abortion</a:t>
            </a:r>
          </a:p>
          <a:p>
            <a:r>
              <a:rPr lang="en-US" dirty="0"/>
              <a:t>There are even “end-of-life doulas” who support people in hospice or other times as they prepare for end-of-life</a:t>
            </a:r>
          </a:p>
        </p:txBody>
      </p:sp>
    </p:spTree>
    <p:extLst>
      <p:ext uri="{BB962C8B-B14F-4D97-AF65-F5344CB8AC3E}">
        <p14:creationId xmlns:p14="http://schemas.microsoft.com/office/powerpoint/2010/main" val="204178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28CB-01C7-1F26-52D2-8BD0EE6C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382"/>
            <a:ext cx="10363200" cy="914400"/>
          </a:xfrm>
        </p:spPr>
        <p:txBody>
          <a:bodyPr/>
          <a:lstStyle/>
          <a:p>
            <a:r>
              <a:rPr lang="en-US" dirty="0"/>
              <a:t>Benefits of Doula Care</a:t>
            </a:r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2E724F00-1F0D-90D8-4780-9599A2EA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3" y="1417174"/>
            <a:ext cx="12046527" cy="3114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63B8C-2047-5E7A-3FFA-B29D413140EC}"/>
              </a:ext>
            </a:extLst>
          </p:cNvPr>
          <p:cNvSpPr txBox="1"/>
          <p:nvPr/>
        </p:nvSpPr>
        <p:spPr>
          <a:xfrm>
            <a:off x="228600" y="6400800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/>
              <a:t>Image source: CMQCC Toolkit to Support Vaginal Birth and Reduce Primary Cesareans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7063A57-7C13-2034-6DC8-8226AFEB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94" y="4532106"/>
            <a:ext cx="11767288" cy="14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CF5B-1437-FBCF-A6DE-10CE77C9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363200" cy="914400"/>
          </a:xfrm>
        </p:spPr>
        <p:txBody>
          <a:bodyPr/>
          <a:lstStyle/>
          <a:p>
            <a:r>
              <a:rPr lang="en-US" dirty="0"/>
              <a:t>Midwifery and Doula Integration Task Force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D7ED6-24C4-819B-AB39-DF2B0CB7FACE}"/>
              </a:ext>
            </a:extLst>
          </p:cNvPr>
          <p:cNvSpPr txBox="1"/>
          <p:nvPr/>
        </p:nvSpPr>
        <p:spPr>
          <a:xfrm>
            <a:off x="623455" y="1517073"/>
            <a:ext cx="1013460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Cynthia Banks,MSN, CNM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Priya Batra, MD, MS, FACOG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Darynée Blount, LM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Theresa Cunningham, MA, PHR</a:t>
            </a: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Martha Franco, CD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Ann Fulcher, CLE, CD(DONA)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 err="1">
                <a:effectLst/>
              </a:rPr>
              <a:t>Mashariki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Kudumu</a:t>
            </a:r>
            <a:r>
              <a:rPr lang="en-US" sz="2400" dirty="0">
                <a:effectLst/>
              </a:rPr>
              <a:t>, MPH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Emily McCormick, MPH,  RNC-MNN, C-ONQS, IBCLC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 err="1">
                <a:effectLst/>
              </a:rPr>
              <a:t>Samsarah</a:t>
            </a:r>
            <a:r>
              <a:rPr lang="en-US" sz="2400" dirty="0">
                <a:effectLst/>
              </a:rPr>
              <a:t> Morgan, CD, DD, LC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Eva </a:t>
            </a:r>
            <a:r>
              <a:rPr lang="en-US" sz="2400" dirty="0" err="1">
                <a:effectLst/>
              </a:rPr>
              <a:t>Goodfriend-Reaño</a:t>
            </a:r>
            <a:r>
              <a:rPr lang="en-US" sz="2400" dirty="0">
                <a:effectLst/>
              </a:rPr>
              <a:t>, CNM, WHNP, IBCLC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Christa </a:t>
            </a:r>
            <a:r>
              <a:rPr lang="en-US" sz="2400" dirty="0" err="1">
                <a:effectLst/>
              </a:rPr>
              <a:t>Sakowski</a:t>
            </a:r>
            <a:r>
              <a:rPr lang="en-US" sz="2400" dirty="0">
                <a:effectLst/>
              </a:rPr>
              <a:t>, MSN, RN, C-ONQS, C-EFM, CLE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Michelle Sanders, CD, CLEC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Madeleine Wisner, LM, CPM</a:t>
            </a: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2400" dirty="0">
                <a:effectLst/>
              </a:rPr>
              <a:t>Mayra Lizzette </a:t>
            </a:r>
            <a:r>
              <a:rPr lang="en-US" sz="2400" dirty="0" err="1">
                <a:effectLst/>
              </a:rPr>
              <a:t>Yñiguez</a:t>
            </a:r>
            <a:r>
              <a:rPr lang="en-US" sz="2400" dirty="0">
                <a:effectLst/>
              </a:rPr>
              <a:t>, MPH, MSN, CNM, WHNP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DA632C"/>
              </a:solidFill>
              <a:effectLst/>
            </a:endParaRPr>
          </a:p>
          <a:p>
            <a:pPr marL="342900" indent="-342900" algn="l">
              <a:buClr>
                <a:srgbClr val="DA632C"/>
              </a:buClr>
              <a:buFont typeface="Wingdings" pitchFamily="2" charset="2"/>
              <a:buChar char="§"/>
            </a:pPr>
            <a:endParaRPr lang="en-US" sz="2400" dirty="0">
              <a:solidFill>
                <a:srgbClr val="DA632C"/>
              </a:solidFill>
              <a:effectLst/>
            </a:endParaRPr>
          </a:p>
          <a:p>
            <a:r>
              <a:rPr lang="en-US" sz="2400" dirty="0">
                <a:solidFill>
                  <a:srgbClr val="DA632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DA632C"/>
                </a:solidFill>
                <a:effectLst/>
              </a:rPr>
              <a:t> </a:t>
            </a:r>
            <a:endParaRPr lang="en-US" sz="24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DA632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6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64AC0-28AE-5727-3CFC-D079055CC08A}"/>
              </a:ext>
            </a:extLst>
          </p:cNvPr>
          <p:cNvSpPr/>
          <p:nvPr/>
        </p:nvSpPr>
        <p:spPr bwMode="auto">
          <a:xfrm>
            <a:off x="844550" y="1778000"/>
            <a:ext cx="5708650" cy="5003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Prenatal teaching &amp; childbirth ed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Comfort care &amp; physical support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Culturally congruent advocacy &amp; informational assistance 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Preserve &amp; support respectful care, privacy, and dignity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Support </a:t>
            </a:r>
            <a:r>
              <a:rPr lang="en-US" sz="1500" dirty="0">
                <a:latin typeface="Arial" pitchFamily="4" charset="0"/>
              </a:rPr>
              <a:t>for </a:t>
            </a: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epidural &amp; give comfort care for breakthrough pain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Patient positioning to assist fetal descent and rotation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Support for lactation durin</a:t>
            </a:r>
            <a:r>
              <a:rPr lang="en-US" sz="1500" dirty="0">
                <a:latin typeface="Arial" pitchFamily="4" charset="0"/>
              </a:rPr>
              <a:t>g “Golden Hour”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Typically remain with the patient throughout labor &amp; “Golden Hour”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</a:rPr>
              <a:t>Pos</a:t>
            </a:r>
            <a:r>
              <a:rPr lang="en-US" sz="1500" dirty="0">
                <a:latin typeface="Arial" pitchFamily="4" charset="0"/>
              </a:rPr>
              <a:t>tpartum support (infant feeding &amp; infant care; recognition of postpartum symptoms that need attention)</a:t>
            </a:r>
          </a:p>
          <a:p>
            <a:pPr algn="l">
              <a:buClr>
                <a:srgbClr val="DA632C"/>
              </a:buClr>
            </a:pPr>
            <a:endParaRPr lang="en-US" sz="1500" dirty="0">
              <a:latin typeface="Arial" pitchFamily="4" charset="0"/>
            </a:endParaRP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1500" dirty="0">
                <a:latin typeface="Arial" pitchFamily="4" charset="0"/>
              </a:rPr>
              <a:t>Connection to social resources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402288C-3230-F529-90D1-48791AB79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406400"/>
            <a:ext cx="10363200" cy="914400"/>
          </a:xfrm>
        </p:spPr>
        <p:txBody>
          <a:bodyPr/>
          <a:lstStyle/>
          <a:p>
            <a:r>
              <a:rPr lang="en-US" dirty="0"/>
              <a:t>Doula Care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5AEC95-AA17-9137-F03F-78AB44CC95B4}"/>
              </a:ext>
            </a:extLst>
          </p:cNvPr>
          <p:cNvSpPr/>
          <p:nvPr/>
        </p:nvSpPr>
        <p:spPr bwMode="auto">
          <a:xfrm>
            <a:off x="844550" y="1295400"/>
            <a:ext cx="5708650" cy="482600"/>
          </a:xfrm>
          <a:prstGeom prst="rect">
            <a:avLst/>
          </a:prstGeom>
          <a:solidFill>
            <a:srgbClr val="9DC8D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4" charset="0"/>
              </a:rPr>
              <a:t>What Doulas Do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B5E061-E9EB-3443-2774-ADF2449ABE52}"/>
              </a:ext>
            </a:extLst>
          </p:cNvPr>
          <p:cNvSpPr/>
          <p:nvPr/>
        </p:nvSpPr>
        <p:spPr bwMode="auto">
          <a:xfrm>
            <a:off x="6858000" y="1295400"/>
            <a:ext cx="4724400" cy="482600"/>
          </a:xfrm>
          <a:prstGeom prst="rect">
            <a:avLst/>
          </a:prstGeom>
          <a:solidFill>
            <a:srgbClr val="DA63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4" charset="0"/>
              </a:rPr>
              <a:t>What Doulas Do Not Do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0CB0DF-7FC8-55BF-9E9C-A32572393CA3}"/>
              </a:ext>
            </a:extLst>
          </p:cNvPr>
          <p:cNvSpPr/>
          <p:nvPr/>
        </p:nvSpPr>
        <p:spPr bwMode="auto">
          <a:xfrm>
            <a:off x="6858000" y="1778000"/>
            <a:ext cx="4724400" cy="5003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Clinical care such as physical assessments or “catching” the baby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Nursing care such as fetal monitoring or medication administration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Diagnose conditions or give medical advice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tabLst/>
            </a:pPr>
            <a:endParaRPr lang="en-US" sz="1500" dirty="0">
              <a:latin typeface="Arial" pitchFamily="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A632C"/>
              </a:buClr>
              <a:buSzTx/>
              <a:buFont typeface="Wingdings" pitchFamily="2" charset="2"/>
              <a:buChar char="§"/>
              <a:tabLst/>
            </a:pPr>
            <a:r>
              <a:rPr lang="en-US" sz="1500" dirty="0">
                <a:latin typeface="Arial" pitchFamily="4" charset="0"/>
              </a:rPr>
              <a:t>Make decisions for the patient or pressure the patient into certain decisions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C7ED6-A87E-3783-FA4C-A07E0261D98D}"/>
              </a:ext>
            </a:extLst>
          </p:cNvPr>
          <p:cNvSpPr txBox="1"/>
          <p:nvPr/>
        </p:nvSpPr>
        <p:spPr>
          <a:xfrm>
            <a:off x="7086600" y="6451601"/>
            <a:ext cx="4260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CMQCC Toolkit to Support Vaginal Birth and Reduce Primary Cesarean</a:t>
            </a:r>
          </a:p>
        </p:txBody>
      </p:sp>
    </p:spTree>
    <p:extLst>
      <p:ext uri="{BB962C8B-B14F-4D97-AF65-F5344CB8AC3E}">
        <p14:creationId xmlns:p14="http://schemas.microsoft.com/office/powerpoint/2010/main" val="466213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BFBA-31C3-9E28-6587-8F70F744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Doula 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FD08-13A0-ADDA-852F-E5FE78F6A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Hospital-Based Doulas                Community Doulas</a:t>
            </a:r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8A2069E2-1979-EFE2-A1D6-0EBF363E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83" y="2825713"/>
            <a:ext cx="4017818" cy="22098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31906F6-BD2C-89E4-9B42-BE7D5DD8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755974"/>
            <a:ext cx="3636365" cy="3632051"/>
          </a:xfrm>
          <a:prstGeom prst="rect">
            <a:avLst/>
          </a:prstGeom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C4A59-4828-CA1F-5151-752EE371ED2C}"/>
              </a:ext>
            </a:extLst>
          </p:cNvPr>
          <p:cNvCxnSpPr>
            <a:cxnSpLocks/>
          </p:cNvCxnSpPr>
          <p:nvPr/>
        </p:nvCxnSpPr>
        <p:spPr bwMode="auto">
          <a:xfrm>
            <a:off x="5791200" y="1981200"/>
            <a:ext cx="0" cy="457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5828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2F4F-9FC8-44F1-CAA4-708F9C52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Partnering with Doulas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145644-675E-AEEA-6CD5-2FB9AF5F2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r>
              <a:rPr lang="en-US" dirty="0"/>
              <a:t>For Hospital Based Providers, Nurses, and Administrators</a:t>
            </a:r>
          </a:p>
          <a:p>
            <a:r>
              <a:rPr lang="en-US" dirty="0"/>
              <a:t>Divided into </a:t>
            </a:r>
            <a:r>
              <a:rPr lang="en-US" b="1" dirty="0"/>
              <a:t>Administrative, Educational, and Clinical Strategies</a:t>
            </a:r>
            <a:r>
              <a:rPr lang="en-US" dirty="0"/>
              <a:t> for your setting</a:t>
            </a:r>
          </a:p>
          <a:p>
            <a:r>
              <a:rPr lang="en-US" dirty="0"/>
              <a:t>In Table 45, Part V of Toolkit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37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3579-AEA2-3683-0FE3-5BA76BFC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of AAIMM Community Doula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F0D3-5C24-DCD9-64EA-5044038CA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 Angeles County African American Infant and Maternal Mortality (AAIMM) Prevention Project</a:t>
            </a:r>
          </a:p>
        </p:txBody>
      </p:sp>
      <p:pic>
        <p:nvPicPr>
          <p:cNvPr id="6" name="Content Placeholder 5" descr="A picture containing person, wall, smiling, hairpiece&#10;&#10;Description automatically generated">
            <a:extLst>
              <a:ext uri="{FF2B5EF4-FFF2-40B4-BE49-F238E27FC236}">
                <a16:creationId xmlns:a16="http://schemas.microsoft.com/office/drawing/2014/main" id="{4EDAEE9D-4B81-5CCE-98CE-F2151ABA12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516257" y="1990555"/>
            <a:ext cx="3810000" cy="38768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4B9E7D-A754-1625-8F28-5DB7C9A6B74E}"/>
              </a:ext>
            </a:extLst>
          </p:cNvPr>
          <p:cNvSpPr txBox="1"/>
          <p:nvPr/>
        </p:nvSpPr>
        <p:spPr>
          <a:xfrm>
            <a:off x="6400800" y="6092655"/>
            <a:ext cx="435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Michelle Sanders, Certified Doula, CLEC</a:t>
            </a:r>
          </a:p>
        </p:txBody>
      </p:sp>
    </p:spTree>
    <p:extLst>
      <p:ext uri="{BB962C8B-B14F-4D97-AF65-F5344CB8AC3E}">
        <p14:creationId xmlns:p14="http://schemas.microsoft.com/office/powerpoint/2010/main" val="28134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B0F5-4D01-A64A-A530-8600E7E4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3632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CMQCC clinical leads and data center </a:t>
            </a:r>
          </a:p>
        </p:txBody>
      </p:sp>
      <p:pic>
        <p:nvPicPr>
          <p:cNvPr id="5" name="Picture 4" descr="A picture containing person, indoor, people, game&#10;&#10;Description automatically generated">
            <a:extLst>
              <a:ext uri="{FF2B5EF4-FFF2-40B4-BE49-F238E27FC236}">
                <a16:creationId xmlns:a16="http://schemas.microsoft.com/office/drawing/2014/main" id="{013A18EF-5091-FB47-9C1B-FC8BF658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2" r="13964" b="2"/>
          <a:stretch/>
        </p:blipFill>
        <p:spPr>
          <a:xfrm>
            <a:off x="609600" y="1981200"/>
            <a:ext cx="5080000" cy="38862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FB7D-7693-AA48-8E44-63B5FB6FDE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7600" y="1981200"/>
            <a:ext cx="5537200" cy="3886200"/>
          </a:xfrm>
        </p:spPr>
        <p:txBody>
          <a:bodyPr wrap="square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Data questions</a:t>
            </a:r>
          </a:p>
          <a:p>
            <a:r>
              <a:rPr lang="en-US" dirty="0">
                <a:hlinkClick r:id="rId3"/>
              </a:rPr>
              <a:t>datacenter@cmqcc.org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Clinical improvement questions or questions about toolkit</a:t>
            </a:r>
          </a:p>
          <a:p>
            <a:r>
              <a:rPr lang="en-US" dirty="0">
                <a:hlinkClick r:id="rId4"/>
              </a:rPr>
              <a:t>csakowski@cmqcc.org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Questions about midwifery and doula care in California</a:t>
            </a:r>
          </a:p>
          <a:p>
            <a:r>
              <a:rPr lang="en-US" dirty="0">
                <a:hlinkClick r:id="rId5"/>
              </a:rPr>
              <a:t>holly@midwiferyrising.org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20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431E-9C8E-1043-9275-10897F23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914400"/>
          </a:xfrm>
        </p:spPr>
        <p:txBody>
          <a:bodyPr/>
          <a:lstStyle/>
          <a:p>
            <a:pPr algn="ctr"/>
            <a:r>
              <a:rPr lang="en-US" dirty="0"/>
              <a:t>The Elephant in the Zoom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4A2A7-88DA-B79C-BB05-98C95092D2BD}"/>
              </a:ext>
            </a:extLst>
          </p:cNvPr>
          <p:cNvSpPr txBox="1"/>
          <p:nvPr/>
        </p:nvSpPr>
        <p:spPr>
          <a:xfrm>
            <a:off x="4370175" y="4276296"/>
            <a:ext cx="7299752" cy="1415772"/>
          </a:xfrm>
          <a:prstGeom prst="rect">
            <a:avLst/>
          </a:prstGeom>
          <a:solidFill>
            <a:srgbClr val="FFC000"/>
          </a:solidFill>
          <a:ln w="12700"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Community birth is safe:</a:t>
            </a: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1700" dirty="0"/>
              <a:t>provided by trained, skilled providers </a:t>
            </a: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1700" dirty="0"/>
              <a:t>risk assessment is ongoing</a:t>
            </a:r>
          </a:p>
          <a:p>
            <a:pPr marL="285750" indent="-285750" algn="l">
              <a:buClr>
                <a:srgbClr val="DA632C"/>
              </a:buClr>
              <a:buFont typeface="Wingdings" pitchFamily="2" charset="2"/>
              <a:buChar char="§"/>
            </a:pPr>
            <a:r>
              <a:rPr lang="en-US" sz="1700" dirty="0"/>
              <a:t>within an integrated system of care where higher levels of care and medical consultation is easily accessible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FAC3E-A13F-318E-0919-8870368F954E}"/>
              </a:ext>
            </a:extLst>
          </p:cNvPr>
          <p:cNvSpPr txBox="1"/>
          <p:nvPr/>
        </p:nvSpPr>
        <p:spPr>
          <a:xfrm>
            <a:off x="228600" y="131169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values “check-in” around midwives, doulas, and community birth</a:t>
            </a:r>
          </a:p>
          <a:p>
            <a:pPr algn="l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Patient-Centered Care: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Providing care that is respectful of and responsive to individual patient preferences, needs, and values and ensuring that patient values guide all clinical decisions.” </a:t>
            </a:r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– Institute of Medicine | Institute for Health Care Improvement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A5C0C-29E5-B151-AD92-55DB578FCBF2}"/>
              </a:ext>
            </a:extLst>
          </p:cNvPr>
          <p:cNvSpPr txBox="1"/>
          <p:nvPr/>
        </p:nvSpPr>
        <p:spPr>
          <a:xfrm>
            <a:off x="4370174" y="3489444"/>
            <a:ext cx="7299752" cy="646331"/>
          </a:xfrm>
          <a:prstGeom prst="rect">
            <a:avLst/>
          </a:prstGeom>
          <a:solidFill>
            <a:srgbClr val="9DC8D1"/>
          </a:solidFill>
          <a:ln w="12700"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Midwifery training for CPMs and CNMs in the US meets or exceeds International Confederation of Midwives (ICM) standards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7331F-E061-52B1-6D3C-578AAB560345}"/>
              </a:ext>
            </a:extLst>
          </p:cNvPr>
          <p:cNvSpPr txBox="1"/>
          <p:nvPr/>
        </p:nvSpPr>
        <p:spPr>
          <a:xfrm>
            <a:off x="4370174" y="5803510"/>
            <a:ext cx="7299752" cy="923330"/>
          </a:xfrm>
          <a:prstGeom prst="rect">
            <a:avLst/>
          </a:prstGeom>
          <a:solidFill>
            <a:srgbClr val="DDECF8"/>
          </a:solidFill>
          <a:ln w="12700"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Doulas are patient advocates and connectors to services in addition to supportive care givers; their expertise is desperately needed in a system where disparate outcomes are the norm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C12DF-CBBE-359E-E780-53E98C3CF8AE}"/>
              </a:ext>
            </a:extLst>
          </p:cNvPr>
          <p:cNvSpPr txBox="1"/>
          <p:nvPr/>
        </p:nvSpPr>
        <p:spPr>
          <a:xfrm>
            <a:off x="4357819" y="2731671"/>
            <a:ext cx="7312107" cy="646331"/>
          </a:xfrm>
          <a:prstGeom prst="rect">
            <a:avLst/>
          </a:prstGeom>
          <a:solidFill>
            <a:srgbClr val="DBFFFE"/>
          </a:solidFill>
          <a:ln w="12700">
            <a:solidFill>
              <a:srgbClr val="DA632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There is no singular intervention that will reduce CS rates or eliminate birth disparities – we must utilize all the tools in the toolbox </a:t>
            </a:r>
          </a:p>
        </p:txBody>
      </p:sp>
      <p:pic>
        <p:nvPicPr>
          <p:cNvPr id="21" name="Picture 2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95B1A56-2C51-AEE2-24B9-46F0F24B1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6" y="2865098"/>
            <a:ext cx="3951074" cy="2543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87FBA0-B712-0DB2-82F2-994154C4F5D7}"/>
              </a:ext>
            </a:extLst>
          </p:cNvPr>
          <p:cNvSpPr txBox="1"/>
          <p:nvPr/>
        </p:nvSpPr>
        <p:spPr>
          <a:xfrm>
            <a:off x="204319" y="5546310"/>
            <a:ext cx="402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632C"/>
              </a:buClr>
            </a:pPr>
            <a:r>
              <a:rPr lang="en-US" b="1" dirty="0"/>
              <a:t>Respectful maternity care </a:t>
            </a:r>
          </a:p>
          <a:p>
            <a:pPr>
              <a:buClr>
                <a:srgbClr val="DA632C"/>
              </a:buClr>
            </a:pPr>
            <a:r>
              <a:rPr lang="en-US" b="1" dirty="0"/>
              <a:t>IS A CHOICE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9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BED1-9824-5B20-739F-97283A9D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389910"/>
            <a:ext cx="5029200" cy="609600"/>
          </a:xfrm>
        </p:spPr>
        <p:txBody>
          <a:bodyPr>
            <a:noAutofit/>
          </a:bodyPr>
          <a:lstStyle/>
          <a:p>
            <a:r>
              <a:rPr lang="en-US" sz="3000" dirty="0"/>
              <a:t>Cesarean Birth in California (2014)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A70EE8-EB6C-559E-623F-FF36CC00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1"/>
            <a:ext cx="5570317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31002-72DA-D92E-8740-875F60EA3774}"/>
              </a:ext>
            </a:extLst>
          </p:cNvPr>
          <p:cNvSpPr txBox="1"/>
          <p:nvPr/>
        </p:nvSpPr>
        <p:spPr>
          <a:xfrm>
            <a:off x="1066800" y="6611779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/>
              <a:t>Image source: CMQCC Toolkit to Support Vaginal Birth and Reduce Primary Cesareans</a:t>
            </a:r>
          </a:p>
        </p:txBody>
      </p:sp>
    </p:spTree>
    <p:extLst>
      <p:ext uri="{BB962C8B-B14F-4D97-AF65-F5344CB8AC3E}">
        <p14:creationId xmlns:p14="http://schemas.microsoft.com/office/powerpoint/2010/main" val="351199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A3AB-D2DE-5500-2221-66D44E5F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66800"/>
            <a:ext cx="10363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Toolkit to Support Vaginal Birth and Reduce Primary Cesareans – </a:t>
            </a:r>
            <a:r>
              <a:rPr lang="en-US" sz="3600" dirty="0"/>
              <a:t>Published in 2016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5" name="Picture 4" descr="Two people holding a baby&#10;&#10;Description automatically generated with medium confidence">
            <a:extLst>
              <a:ext uri="{FF2B5EF4-FFF2-40B4-BE49-F238E27FC236}">
                <a16:creationId xmlns:a16="http://schemas.microsoft.com/office/drawing/2014/main" id="{AF2F077B-B704-AC43-2D8D-8F10F30E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33600"/>
            <a:ext cx="3352800" cy="42166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336E16D-7CDC-83C2-6081-B9C132EF5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133600"/>
            <a:ext cx="5918200" cy="4140200"/>
          </a:xfrm>
          <a:prstGeom prst="rect">
            <a:avLst/>
          </a:prstGeom>
          <a:ln>
            <a:solidFill>
              <a:srgbClr val="DA632C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B275DF32-5B42-3F13-3D7A-0DFC094D2333}"/>
              </a:ext>
            </a:extLst>
          </p:cNvPr>
          <p:cNvSpPr/>
          <p:nvPr/>
        </p:nvSpPr>
        <p:spPr bwMode="auto">
          <a:xfrm>
            <a:off x="4507992" y="3828704"/>
            <a:ext cx="800608" cy="358954"/>
          </a:xfrm>
          <a:prstGeom prst="rightArrow">
            <a:avLst/>
          </a:prstGeom>
          <a:solidFill>
            <a:srgbClr val="9DC8D1"/>
          </a:solidFill>
          <a:ln w="9525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3497-AC65-E9A5-2887-284ACA91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38200"/>
            <a:ext cx="11277600" cy="914400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Statewide Hospital Collaborative to Support Vaginal Birth 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1F3C71B-C15F-7799-00FA-2FBDF9671EDE}"/>
              </a:ext>
            </a:extLst>
          </p:cNvPr>
          <p:cNvSpPr/>
          <p:nvPr/>
        </p:nvSpPr>
        <p:spPr bwMode="auto">
          <a:xfrm>
            <a:off x="1609753" y="1793935"/>
            <a:ext cx="3521440" cy="1780059"/>
          </a:xfrm>
          <a:prstGeom prst="rightArrow">
            <a:avLst/>
          </a:prstGeom>
          <a:solidFill>
            <a:srgbClr val="9DC8D1"/>
          </a:solidFill>
          <a:ln w="19050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4" charset="0"/>
              </a:rPr>
              <a:t>24 Hospitals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B1D9D-81C2-C8C1-6934-7F7CF423799C}"/>
              </a:ext>
            </a:extLst>
          </p:cNvPr>
          <p:cNvSpPr txBox="1"/>
          <p:nvPr/>
        </p:nvSpPr>
        <p:spPr>
          <a:xfrm>
            <a:off x="1579544" y="3185547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May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9ACB6-3DAA-D211-1F90-094A0643037B}"/>
              </a:ext>
            </a:extLst>
          </p:cNvPr>
          <p:cNvSpPr txBox="1"/>
          <p:nvPr/>
        </p:nvSpPr>
        <p:spPr>
          <a:xfrm>
            <a:off x="3360855" y="3185546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Oct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7FA38-821E-1558-65F7-3E0E079770D6}"/>
              </a:ext>
            </a:extLst>
          </p:cNvPr>
          <p:cNvSpPr txBox="1"/>
          <p:nvPr/>
        </p:nvSpPr>
        <p:spPr>
          <a:xfrm>
            <a:off x="455517" y="2468520"/>
            <a:ext cx="1124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Ink Free" panose="03080402000500000000" pitchFamily="66" charset="0"/>
              </a:rPr>
              <a:t>Group 1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4ADF2BD-42F1-7121-B945-DACB20C6D562}"/>
              </a:ext>
            </a:extLst>
          </p:cNvPr>
          <p:cNvSpPr/>
          <p:nvPr/>
        </p:nvSpPr>
        <p:spPr bwMode="auto">
          <a:xfrm>
            <a:off x="4279900" y="3339436"/>
            <a:ext cx="3483984" cy="1808977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4" charset="0"/>
              </a:rPr>
              <a:t>42 Hospitals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ADC9B-0E7C-1C2B-ED9B-08323152376C}"/>
              </a:ext>
            </a:extLst>
          </p:cNvPr>
          <p:cNvSpPr txBox="1"/>
          <p:nvPr/>
        </p:nvSpPr>
        <p:spPr>
          <a:xfrm>
            <a:off x="4105182" y="4800190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Jan 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F4118-849B-C78C-0744-B330E769A808}"/>
              </a:ext>
            </a:extLst>
          </p:cNvPr>
          <p:cNvSpPr txBox="1"/>
          <p:nvPr/>
        </p:nvSpPr>
        <p:spPr>
          <a:xfrm>
            <a:off x="5924915" y="4800189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Jun 2018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039DFF1-F60A-CD1D-BFC8-910E7BB875E8}"/>
              </a:ext>
            </a:extLst>
          </p:cNvPr>
          <p:cNvSpPr/>
          <p:nvPr/>
        </p:nvSpPr>
        <p:spPr bwMode="auto">
          <a:xfrm>
            <a:off x="6874214" y="4806287"/>
            <a:ext cx="3560937" cy="1928962"/>
          </a:xfrm>
          <a:prstGeom prst="rightArrow">
            <a:avLst/>
          </a:prstGeom>
          <a:solidFill>
            <a:srgbClr val="DA632C"/>
          </a:solidFill>
          <a:ln w="19050" cap="flat" cmpd="sng" algn="ctr">
            <a:solidFill>
              <a:srgbClr val="0091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4" charset="0"/>
              </a:rPr>
              <a:t>25 Hospitals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7E306-7C51-D191-81C2-C636EE23E1AB}"/>
              </a:ext>
            </a:extLst>
          </p:cNvPr>
          <p:cNvSpPr txBox="1"/>
          <p:nvPr/>
        </p:nvSpPr>
        <p:spPr>
          <a:xfrm>
            <a:off x="6793746" y="6370706"/>
            <a:ext cx="970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Nov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CEDE4-4480-B77B-40F3-1928065333E6}"/>
              </a:ext>
            </a:extLst>
          </p:cNvPr>
          <p:cNvSpPr txBox="1"/>
          <p:nvPr/>
        </p:nvSpPr>
        <p:spPr>
          <a:xfrm>
            <a:off x="8534400" y="6392017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May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606F3E-6988-9933-BEF6-BB6CDA4FE71E}"/>
              </a:ext>
            </a:extLst>
          </p:cNvPr>
          <p:cNvSpPr txBox="1"/>
          <p:nvPr/>
        </p:nvSpPr>
        <p:spPr>
          <a:xfrm>
            <a:off x="3086945" y="4076915"/>
            <a:ext cx="11929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Ink Free" panose="03080402000500000000" pitchFamily="66" charset="0"/>
              </a:rPr>
              <a:t>Group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13AEB-8C6B-7C3F-BA2D-94C255C357D8}"/>
              </a:ext>
            </a:extLst>
          </p:cNvPr>
          <p:cNvSpPr txBox="1"/>
          <p:nvPr/>
        </p:nvSpPr>
        <p:spPr>
          <a:xfrm>
            <a:off x="5679656" y="5588913"/>
            <a:ext cx="1194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Ink Free" panose="03080402000500000000" pitchFamily="66" charset="0"/>
              </a:rPr>
              <a:t>Group 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8BC7FC-5A97-2C29-7751-6AC2B81ADA56}"/>
              </a:ext>
            </a:extLst>
          </p:cNvPr>
          <p:cNvCxnSpPr>
            <a:stCxn id="9" idx="3"/>
            <a:endCxn id="10" idx="1"/>
          </p:cNvCxnSpPr>
          <p:nvPr/>
        </p:nvCxnSpPr>
        <p:spPr bwMode="auto">
          <a:xfrm flipV="1">
            <a:off x="2559299" y="3339435"/>
            <a:ext cx="8015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85EB6AF-219B-340E-0C1B-1EA0B3D6D8F6}"/>
              </a:ext>
            </a:extLst>
          </p:cNvPr>
          <p:cNvCxnSpPr/>
          <p:nvPr/>
        </p:nvCxnSpPr>
        <p:spPr bwMode="auto">
          <a:xfrm flipV="1">
            <a:off x="5076637" y="4954076"/>
            <a:ext cx="81598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A83A1F-BFCF-BE5C-273D-4024A3A28CC6}"/>
              </a:ext>
            </a:extLst>
          </p:cNvPr>
          <p:cNvCxnSpPr/>
          <p:nvPr/>
        </p:nvCxnSpPr>
        <p:spPr bwMode="auto">
          <a:xfrm flipV="1">
            <a:off x="7741151" y="6524594"/>
            <a:ext cx="81598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92617E6-86CB-37A4-9037-1D8DCC0E6219}"/>
              </a:ext>
            </a:extLst>
          </p:cNvPr>
          <p:cNvSpPr/>
          <p:nvPr/>
        </p:nvSpPr>
        <p:spPr bwMode="auto">
          <a:xfrm>
            <a:off x="8721504" y="1990911"/>
            <a:ext cx="2512813" cy="2386696"/>
          </a:xfrm>
          <a:prstGeom prst="ellipse">
            <a:avLst/>
          </a:prstGeom>
          <a:solidFill>
            <a:srgbClr val="009193"/>
          </a:solidFill>
          <a:ln w="9525" cap="flat" cmpd="sng" algn="ctr">
            <a:solidFill>
              <a:srgbClr val="DA63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chemeClr val="bg1"/>
                </a:solidFill>
                <a:latin typeface="Ink Free" panose="03080402000500000000" pitchFamily="66" charset="0"/>
              </a:rPr>
              <a:t>91 Participating Hospitals </a:t>
            </a:r>
          </a:p>
          <a:p>
            <a:r>
              <a:rPr lang="en-US" b="1" dirty="0">
                <a:solidFill>
                  <a:schemeClr val="bg1"/>
                </a:solidFill>
                <a:latin typeface="Ink Free" panose="03080402000500000000" pitchFamily="66" charset="0"/>
              </a:rPr>
              <a:t>(89 with starting NTSV rates </a:t>
            </a:r>
            <a:r>
              <a:rPr lang="en-US" b="1" u="sng" dirty="0">
                <a:solidFill>
                  <a:schemeClr val="bg1"/>
                </a:solidFill>
                <a:latin typeface="Ink Free" panose="03080402000500000000" pitchFamily="66" charset="0"/>
              </a:rPr>
              <a:t>&gt;</a:t>
            </a:r>
            <a:r>
              <a:rPr lang="en-US" b="1" dirty="0">
                <a:solidFill>
                  <a:schemeClr val="bg1"/>
                </a:solidFill>
                <a:latin typeface="Ink Free" panose="03080402000500000000" pitchFamily="66" charset="0"/>
              </a:rPr>
              <a:t> 24%)</a:t>
            </a:r>
          </a:p>
        </p:txBody>
      </p:sp>
    </p:spTree>
    <p:extLst>
      <p:ext uri="{BB962C8B-B14F-4D97-AF65-F5344CB8AC3E}">
        <p14:creationId xmlns:p14="http://schemas.microsoft.com/office/powerpoint/2010/main" val="389409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1820073" y="590762"/>
            <a:ext cx="8551853" cy="5370792"/>
          </a:xfrm>
          <a:prstGeom prst="ellipse">
            <a:avLst/>
          </a:prstGeom>
          <a:solidFill>
            <a:srgbClr val="9DC8D1"/>
          </a:solidFill>
          <a:ln>
            <a:solidFill>
              <a:srgbClr val="DA63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9" idx="1"/>
          </p:cNvCxnSpPr>
          <p:nvPr/>
        </p:nvCxnSpPr>
        <p:spPr>
          <a:xfrm flipH="1" flipV="1">
            <a:off x="7183548" y="2173475"/>
            <a:ext cx="1050073" cy="89483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32559" y="6189668"/>
            <a:ext cx="4526879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919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Hospital Implementation Teams</a:t>
            </a:r>
          </a:p>
        </p:txBody>
      </p:sp>
      <p:cxnSp>
        <p:nvCxnSpPr>
          <p:cNvPr id="25" name="Straight Connector 24"/>
          <p:cNvCxnSpPr>
            <a:cxnSpLocks/>
            <a:endCxn id="12" idx="1"/>
          </p:cNvCxnSpPr>
          <p:nvPr/>
        </p:nvCxnSpPr>
        <p:spPr>
          <a:xfrm>
            <a:off x="3931960" y="4750165"/>
            <a:ext cx="863418" cy="515266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750575" y="715699"/>
            <a:ext cx="6830585" cy="5169827"/>
            <a:chOff x="1808741" y="1443415"/>
            <a:chExt cx="5510812" cy="3985289"/>
          </a:xfrm>
        </p:grpSpPr>
        <p:pic>
          <p:nvPicPr>
            <p:cNvPr id="8" name="Picture 7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2214" y="2094066"/>
              <a:ext cx="956033" cy="956033"/>
            </a:xfrm>
            <a:prstGeom prst="rect">
              <a:avLst/>
            </a:prstGeom>
          </p:spPr>
        </p:pic>
        <p:pic>
          <p:nvPicPr>
            <p:cNvPr id="9" name="Picture 8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380" y="2158139"/>
              <a:ext cx="956033" cy="956033"/>
            </a:xfrm>
            <a:prstGeom prst="rect">
              <a:avLst/>
            </a:prstGeom>
          </p:spPr>
        </p:pic>
        <p:pic>
          <p:nvPicPr>
            <p:cNvPr id="13" name="Picture 12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813" y="4362178"/>
              <a:ext cx="956033" cy="9560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90182" y="3371783"/>
              <a:ext cx="11824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Ink Free" panose="03080402000500000000" pitchFamily="66" charset="0"/>
                </a:rPr>
                <a:t>Mentor </a:t>
              </a:r>
              <a:br>
                <a:rPr lang="en-US" b="1" dirty="0">
                  <a:latin typeface="Ink Free" panose="03080402000500000000" pitchFamily="66" charset="0"/>
                </a:rPr>
              </a:br>
              <a:r>
                <a:rPr lang="en-US" b="1" dirty="0">
                  <a:latin typeface="Ink Free" panose="03080402000500000000" pitchFamily="66" charset="0"/>
                </a:rPr>
                <a:t>Nurse</a:t>
              </a:r>
            </a:p>
          </p:txBody>
        </p:sp>
        <p:cxnSp>
          <p:nvCxnSpPr>
            <p:cNvPr id="20" name="Straight Connector 19"/>
            <p:cNvCxnSpPr>
              <a:endCxn id="8" idx="3"/>
            </p:cNvCxnSpPr>
            <p:nvPr/>
          </p:nvCxnSpPr>
          <p:spPr>
            <a:xfrm flipH="1">
              <a:off x="2998247" y="2493087"/>
              <a:ext cx="1224694" cy="78994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cxnSpLocks/>
            </p:cNvCxnSpPr>
            <p:nvPr/>
          </p:nvCxnSpPr>
          <p:spPr>
            <a:xfrm flipV="1">
              <a:off x="2788541" y="3243589"/>
              <a:ext cx="631412" cy="531996"/>
            </a:xfrm>
            <a:prstGeom prst="line">
              <a:avLst/>
            </a:prstGeom>
            <a:ln w="38100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</p:cNvCxnSpPr>
            <p:nvPr/>
          </p:nvCxnSpPr>
          <p:spPr>
            <a:xfrm flipH="1" flipV="1">
              <a:off x="5290182" y="3324777"/>
              <a:ext cx="401691" cy="1035226"/>
            </a:xfrm>
            <a:prstGeom prst="line">
              <a:avLst/>
            </a:prstGeom>
            <a:ln w="38100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520" y="3408318"/>
              <a:ext cx="956033" cy="956033"/>
            </a:xfrm>
            <a:prstGeom prst="rect">
              <a:avLst/>
            </a:prstGeom>
          </p:spPr>
        </p:pic>
        <p:pic>
          <p:nvPicPr>
            <p:cNvPr id="5" name="Picture 4" descr="woman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887" y="1443415"/>
              <a:ext cx="1245546" cy="1245546"/>
            </a:xfrm>
            <a:prstGeom prst="rect">
              <a:avLst/>
            </a:prstGeom>
          </p:spPr>
        </p:pic>
        <p:pic>
          <p:nvPicPr>
            <p:cNvPr id="6" name="Picture 5" descr="Child_Female_Dar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0804" y="1869591"/>
              <a:ext cx="1638740" cy="163874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004806" y="3420377"/>
              <a:ext cx="1182497" cy="4982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Ink Free" panose="03080402000500000000" pitchFamily="66" charset="0"/>
                </a:rPr>
                <a:t>Mentor Physician</a:t>
              </a:r>
            </a:p>
          </p:txBody>
        </p:sp>
        <p:cxnSp>
          <p:nvCxnSpPr>
            <p:cNvPr id="22" name="Straight Connector 21"/>
            <p:cNvCxnSpPr>
              <a:cxnSpLocks/>
            </p:cNvCxnSpPr>
            <p:nvPr/>
          </p:nvCxnSpPr>
          <p:spPr>
            <a:xfrm flipH="1" flipV="1">
              <a:off x="4050592" y="3508332"/>
              <a:ext cx="31833" cy="959543"/>
            </a:xfrm>
            <a:prstGeom prst="line">
              <a:avLst/>
            </a:prstGeom>
            <a:ln w="38100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457" y="4472671"/>
              <a:ext cx="956033" cy="956033"/>
            </a:xfrm>
            <a:prstGeom prst="rect">
              <a:avLst/>
            </a:prstGeom>
          </p:spPr>
        </p:pic>
        <p:pic>
          <p:nvPicPr>
            <p:cNvPr id="10" name="Picture 9" descr="doctors_icon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741" y="3597449"/>
              <a:ext cx="956033" cy="95603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2946" y="1408678"/>
            <a:ext cx="1970976" cy="1970976"/>
          </a:xfrm>
          <a:prstGeom prst="rect">
            <a:avLst/>
          </a:prstGeom>
        </p:spPr>
      </p:pic>
      <p:cxnSp>
        <p:nvCxnSpPr>
          <p:cNvPr id="27" name="Straight Connector 26"/>
          <p:cNvCxnSpPr>
            <a:cxnSpLocks/>
          </p:cNvCxnSpPr>
          <p:nvPr/>
        </p:nvCxnSpPr>
        <p:spPr>
          <a:xfrm flipV="1">
            <a:off x="2962249" y="2838499"/>
            <a:ext cx="213365" cy="606789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0226" y="819176"/>
            <a:ext cx="1228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Ink Free" panose="03080402000500000000" pitchFamily="66" charset="0"/>
              </a:rPr>
              <a:t>CMQCC</a:t>
            </a:r>
          </a:p>
          <a:p>
            <a:r>
              <a:rPr lang="en-US" sz="1600" b="1" dirty="0">
                <a:latin typeface="Ink Free" panose="03080402000500000000" pitchFamily="66" charset="0"/>
              </a:rPr>
              <a:t>Clinical Lead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6045809" y="5486400"/>
            <a:ext cx="748065" cy="0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8095623" y="4552211"/>
            <a:ext cx="514977" cy="528145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8991600" y="2902613"/>
            <a:ext cx="0" cy="322887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H="1" flipV="1">
            <a:off x="7552864" y="2983828"/>
            <a:ext cx="817548" cy="410538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2AF4A2-5DF4-1441-5CFA-8C0C06F02F84}"/>
              </a:ext>
            </a:extLst>
          </p:cNvPr>
          <p:cNvCxnSpPr>
            <a:cxnSpLocks/>
          </p:cNvCxnSpPr>
          <p:nvPr/>
        </p:nvCxnSpPr>
        <p:spPr>
          <a:xfrm flipH="1">
            <a:off x="5688874" y="2823657"/>
            <a:ext cx="526880" cy="14842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/>
          <p:cNvSpPr txBox="1">
            <a:spLocks/>
          </p:cNvSpPr>
          <p:nvPr/>
        </p:nvSpPr>
        <p:spPr bwMode="auto">
          <a:xfrm>
            <a:off x="243624" y="675454"/>
            <a:ext cx="2076152" cy="11861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4" charset="0"/>
              </a:defRPr>
            </a:lvl9pPr>
          </a:lstStyle>
          <a:p>
            <a:r>
              <a:rPr lang="en-US" kern="0" dirty="0"/>
              <a:t>Mentor</a:t>
            </a:r>
            <a:br>
              <a:rPr lang="en-US" kern="0" dirty="0"/>
            </a:br>
            <a:r>
              <a:rPr lang="en-US" kern="0" dirty="0"/>
              <a:t>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443AC-EC07-2043-BB0E-11E6632BCD12}"/>
              </a:ext>
            </a:extLst>
          </p:cNvPr>
          <p:cNvSpPr txBox="1"/>
          <p:nvPr/>
        </p:nvSpPr>
        <p:spPr>
          <a:xfrm>
            <a:off x="12224326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6E7DEB-CF67-02FD-C44A-F5E89057BFD7}"/>
              </a:ext>
            </a:extLst>
          </p:cNvPr>
          <p:cNvCxnSpPr>
            <a:cxnSpLocks/>
          </p:cNvCxnSpPr>
          <p:nvPr/>
        </p:nvCxnSpPr>
        <p:spPr>
          <a:xfrm flipV="1">
            <a:off x="5980369" y="2331456"/>
            <a:ext cx="0" cy="468477"/>
          </a:xfrm>
          <a:prstGeom prst="line">
            <a:avLst/>
          </a:prstGeom>
          <a:ln w="38100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281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MQCC 3_31" val="iKHQlMwU"/>
  <p:tag name="ARTICULATE_PROJECT_CHECK" val="0"/>
  <p:tag name="TAG_BACKING_FORM_KEY" val="2427124-c:\users\janet\desktop\the power of active labor.module 3.hudls.2018.pptx"/>
  <p:tag name="ARTICULATE_PRESENTER_VERSION" val="8"/>
  <p:tag name="ARTICULATE_PROJECT_OPEN" val="0"/>
  <p:tag name="ARTICULATE_SLIDE_COUNT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MQCC 3_31">
  <a:themeElements>
    <a:clrScheme name="Pixel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MQCC Master Slide Set 2019_Widescreen" id="{9A4CC02F-F31D-41E1-93DF-508F6711188C}" vid="{153B93B1-6AEA-48D5-9261-895AB1F9A81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CMQCC Master Slide Set 2019_Widescreen</Template>
  <TotalTime>19637</TotalTime>
  <Words>2263</Words>
  <Application>Microsoft Macintosh PowerPoint</Application>
  <PresentationFormat>Widescreen</PresentationFormat>
  <Paragraphs>301</Paragraphs>
  <Slides>44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Avenir Book</vt:lpstr>
      <vt:lpstr>Calibri</vt:lpstr>
      <vt:lpstr>Ink Free</vt:lpstr>
      <vt:lpstr>Roboto</vt:lpstr>
      <vt:lpstr>Wingdings</vt:lpstr>
      <vt:lpstr>CMQCC 3_31</vt:lpstr>
      <vt:lpstr>PowerPoint.Show.8</vt:lpstr>
      <vt:lpstr>PowerPoint Presentation</vt:lpstr>
      <vt:lpstr>Instructions</vt:lpstr>
      <vt:lpstr>Objectives</vt:lpstr>
      <vt:lpstr>Midwifery and Doula Integration Task Force </vt:lpstr>
      <vt:lpstr>The Elephant in the Zoom </vt:lpstr>
      <vt:lpstr>Cesarean Birth in California (2014)</vt:lpstr>
      <vt:lpstr>Toolkit to Support Vaginal Birth and Reduce Primary Cesareans – Published in 2016 </vt:lpstr>
      <vt:lpstr>Statewide Hospital Collaborative to Support Vaginal Birth  </vt:lpstr>
      <vt:lpstr>PowerPoint Presentation</vt:lpstr>
      <vt:lpstr>Landscape of Cesarean Birth in California  (compared to United States, pre- and post- collaborative)</vt:lpstr>
      <vt:lpstr>Most Frequently Utilized Interventions by Participating Hospitals</vt:lpstr>
      <vt:lpstr>Cesarean Disparities by Race and Ethnicity</vt:lpstr>
      <vt:lpstr>Birth Equity </vt:lpstr>
      <vt:lpstr>Achieving Birth Equity Means</vt:lpstr>
      <vt:lpstr>Quality Improvement Ecosystem</vt:lpstr>
      <vt:lpstr>Clinical Strategies that Consider Root Causes of Disparities</vt:lpstr>
      <vt:lpstr>Team-Based Care</vt:lpstr>
      <vt:lpstr>What is Team-Based Care? </vt:lpstr>
      <vt:lpstr>Key Principles of Team-Based Care </vt:lpstr>
      <vt:lpstr>Systemwide Integration of Midwifery and Doula Care</vt:lpstr>
      <vt:lpstr>Midwifery </vt:lpstr>
      <vt:lpstr>Midwifery Around the World</vt:lpstr>
      <vt:lpstr>The Secret Sauce… </vt:lpstr>
      <vt:lpstr>Benefits of Midwifery Care </vt:lpstr>
      <vt:lpstr>Midwifery Certification in the United States</vt:lpstr>
      <vt:lpstr>Resources for Understanding Midwives in the U.S. and California –  Available in Toolkit </vt:lpstr>
      <vt:lpstr>Community Birth </vt:lpstr>
      <vt:lpstr>Community Birth is Safe When:</vt:lpstr>
      <vt:lpstr>Toolkit Includes Many Community Birth Resources </vt:lpstr>
      <vt:lpstr>Integration Resources from Our Partners</vt:lpstr>
      <vt:lpstr>HiveCE </vt:lpstr>
      <vt:lpstr>What Does Midwifery Integration Look Like?</vt:lpstr>
      <vt:lpstr>Midwifery Integration HASN’T Been Achieved If…. </vt:lpstr>
      <vt:lpstr>Strategies for Midwifery Integration</vt:lpstr>
      <vt:lpstr>Strategies for Integration and Improved Safety Across Birth Settings</vt:lpstr>
      <vt:lpstr>Profile of Santa Rosa Birth Center</vt:lpstr>
      <vt:lpstr>Partnering with Doulas </vt:lpstr>
      <vt:lpstr>What is a Doula?</vt:lpstr>
      <vt:lpstr>Benefits of Doula Care</vt:lpstr>
      <vt:lpstr>Doula Care</vt:lpstr>
      <vt:lpstr>Types of Doula Programs </vt:lpstr>
      <vt:lpstr>Strategies for Partnering with Doulas </vt:lpstr>
      <vt:lpstr>Profile of AAIMM Community Doula Program</vt:lpstr>
      <vt:lpstr>CMQCC clinical leads and data center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Castles</dc:creator>
  <cp:lastModifiedBy>Valerie Cape</cp:lastModifiedBy>
  <cp:revision>198</cp:revision>
  <cp:lastPrinted>2019-04-09T21:08:18Z</cp:lastPrinted>
  <dcterms:created xsi:type="dcterms:W3CDTF">2019-05-20T23:47:59Z</dcterms:created>
  <dcterms:modified xsi:type="dcterms:W3CDTF">2023-01-11T23:17:57Z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Small CMQCC Slide Master 5_2_17 (5)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AE0C6551-6164-4CC8-8327-3E8ABECF1A30</vt:lpwstr>
  </property>
  <property fmtid="{D5CDD505-2E9C-101B-9397-08002B2CF9AE}" pid="6" name="ArticulateProjectFull">
    <vt:lpwstr>C:\Users\Janet\Desktop\Peanut Balls and Labor Support.Module 5.HUDLS.2018.ppta</vt:lpwstr>
  </property>
</Properties>
</file>