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1186" r:id="rId2"/>
    <p:sldId id="1191" r:id="rId3"/>
    <p:sldId id="295" r:id="rId4"/>
    <p:sldId id="1190" r:id="rId5"/>
    <p:sldId id="1193" r:id="rId6"/>
    <p:sldId id="1192" r:id="rId7"/>
    <p:sldId id="325" r:id="rId8"/>
    <p:sldId id="326" r:id="rId9"/>
    <p:sldId id="347" r:id="rId10"/>
    <p:sldId id="348" r:id="rId11"/>
    <p:sldId id="340" r:id="rId12"/>
    <p:sldId id="341" r:id="rId13"/>
    <p:sldId id="342" r:id="rId14"/>
    <p:sldId id="349" r:id="rId15"/>
    <p:sldId id="350" r:id="rId16"/>
    <p:sldId id="343" r:id="rId17"/>
    <p:sldId id="1208" r:id="rId18"/>
    <p:sldId id="344" r:id="rId19"/>
    <p:sldId id="1198" r:id="rId20"/>
    <p:sldId id="346" r:id="rId21"/>
    <p:sldId id="345" r:id="rId22"/>
    <p:sldId id="352" r:id="rId23"/>
    <p:sldId id="351" r:id="rId24"/>
    <p:sldId id="337" r:id="rId25"/>
    <p:sldId id="322" r:id="rId26"/>
    <p:sldId id="321" r:id="rId27"/>
    <p:sldId id="1199" r:id="rId28"/>
    <p:sldId id="1197" r:id="rId29"/>
    <p:sldId id="1200" r:id="rId30"/>
    <p:sldId id="356" r:id="rId31"/>
    <p:sldId id="323" r:id="rId32"/>
    <p:sldId id="1209" r:id="rId33"/>
    <p:sldId id="1210" r:id="rId34"/>
    <p:sldId id="1202" r:id="rId35"/>
    <p:sldId id="1203" r:id="rId36"/>
    <p:sldId id="1181" r:id="rId37"/>
    <p:sldId id="1204" r:id="rId38"/>
    <p:sldId id="1184" r:id="rId39"/>
    <p:sldId id="1194" r:id="rId40"/>
    <p:sldId id="1195" r:id="rId41"/>
    <p:sldId id="327" r:id="rId42"/>
    <p:sldId id="1196" r:id="rId43"/>
    <p:sldId id="324" r:id="rId44"/>
    <p:sldId id="328" r:id="rId45"/>
    <p:sldId id="329" r:id="rId46"/>
    <p:sldId id="330" r:id="rId47"/>
    <p:sldId id="1211" r:id="rId48"/>
    <p:sldId id="1207" r:id="rId49"/>
    <p:sldId id="319" r:id="rId50"/>
    <p:sldId id="35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mp; Agenda" id="{281ADF07-306B-0248-9CEC-17181D470A11}">
          <p14:sldIdLst>
            <p14:sldId id="1186"/>
            <p14:sldId id="1191"/>
            <p14:sldId id="295"/>
            <p14:sldId id="1190"/>
            <p14:sldId id="1193"/>
            <p14:sldId id="1192"/>
            <p14:sldId id="325"/>
            <p14:sldId id="326"/>
            <p14:sldId id="347"/>
            <p14:sldId id="348"/>
            <p14:sldId id="340"/>
            <p14:sldId id="341"/>
            <p14:sldId id="342"/>
            <p14:sldId id="349"/>
            <p14:sldId id="350"/>
            <p14:sldId id="343"/>
            <p14:sldId id="1208"/>
            <p14:sldId id="344"/>
            <p14:sldId id="1198"/>
            <p14:sldId id="346"/>
            <p14:sldId id="345"/>
            <p14:sldId id="352"/>
            <p14:sldId id="351"/>
            <p14:sldId id="337"/>
            <p14:sldId id="322"/>
            <p14:sldId id="321"/>
            <p14:sldId id="1199"/>
            <p14:sldId id="1197"/>
            <p14:sldId id="1200"/>
            <p14:sldId id="356"/>
            <p14:sldId id="323"/>
            <p14:sldId id="1209"/>
            <p14:sldId id="1210"/>
            <p14:sldId id="1202"/>
            <p14:sldId id="1203"/>
            <p14:sldId id="1181"/>
            <p14:sldId id="1204"/>
            <p14:sldId id="1184"/>
            <p14:sldId id="1194"/>
            <p14:sldId id="1195"/>
            <p14:sldId id="327"/>
            <p14:sldId id="1196"/>
            <p14:sldId id="324"/>
            <p14:sldId id="328"/>
            <p14:sldId id="329"/>
            <p14:sldId id="330"/>
            <p14:sldId id="1211"/>
            <p14:sldId id="1207"/>
            <p14:sldId id="319"/>
            <p14:sldId id="35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e Danielsen" initials="BD" lastIdx="27" clrIdx="0">
    <p:extLst>
      <p:ext uri="{19B8F6BF-5375-455C-9EA6-DF929625EA0E}">
        <p15:presenceInfo xmlns:p15="http://schemas.microsoft.com/office/powerpoint/2012/main" userId="442b9d15c6ccc8b8" providerId="Windows Live"/>
      </p:ext>
    </p:extLst>
  </p:cmAuthor>
  <p:cmAuthor id="2" name="Janella Parucha" initials="JP" lastIdx="34" clrIdx="1">
    <p:extLst>
      <p:ext uri="{19B8F6BF-5375-455C-9EA6-DF929625EA0E}">
        <p15:presenceInfo xmlns:p15="http://schemas.microsoft.com/office/powerpoint/2012/main" userId="S::janella@stanford.edu::66f856e2-b688-4c1a-be2b-3f9f7a7a6d30" providerId="AD"/>
      </p:ext>
    </p:extLst>
  </p:cmAuthor>
  <p:cmAuthor id="3" name="Fulani Davis" initials="FD" lastIdx="8" clrIdx="2">
    <p:extLst>
      <p:ext uri="{19B8F6BF-5375-455C-9EA6-DF929625EA0E}">
        <p15:presenceInfo xmlns:p15="http://schemas.microsoft.com/office/powerpoint/2012/main" userId="S::fkirving@stanford.edu::7e267a58-e49c-4e04-a4b9-f36df91a9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DA"/>
    <a:srgbClr val="FF6600"/>
    <a:srgbClr val="FD9B87"/>
    <a:srgbClr val="D96128"/>
    <a:srgbClr val="FDC2B6"/>
    <a:srgbClr val="10587D"/>
    <a:srgbClr val="000000"/>
    <a:srgbClr val="67AEC2"/>
    <a:srgbClr val="181717"/>
    <a:srgbClr val="443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65339" autoAdjust="0"/>
  </p:normalViewPr>
  <p:slideViewPr>
    <p:cSldViewPr snapToGrid="0" snapToObjects="1">
      <p:cViewPr varScale="1">
        <p:scale>
          <a:sx n="35" d="100"/>
          <a:sy n="35" d="100"/>
        </p:scale>
        <p:origin x="1642" y="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E95A6-9427-4E91-A5D6-D92098016179}"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FE9D0508-B1F0-49B3-8EC9-F6C8A5F531EF}">
      <dgm:prSet/>
      <dgm:spPr/>
      <dgm:t>
        <a:bodyPr/>
        <a:lstStyle/>
        <a:p>
          <a:pPr>
            <a:lnSpc>
              <a:spcPct val="100000"/>
            </a:lnSpc>
          </a:pPr>
          <a:r>
            <a:rPr lang="en-US" dirty="0"/>
            <a:t>All attendees are muted upon entry.</a:t>
          </a:r>
        </a:p>
      </dgm:t>
    </dgm:pt>
    <dgm:pt modelId="{5F71F917-42AD-46A8-97BF-8C9CB9A001D8}" type="parTrans" cxnId="{B8A55742-1197-43DE-98E4-1B0FD0F8D75A}">
      <dgm:prSet/>
      <dgm:spPr/>
      <dgm:t>
        <a:bodyPr/>
        <a:lstStyle/>
        <a:p>
          <a:endParaRPr lang="en-US"/>
        </a:p>
      </dgm:t>
    </dgm:pt>
    <dgm:pt modelId="{0C2960BE-8E44-4F95-A6B6-8A81EF9C46D0}" type="sibTrans" cxnId="{B8A55742-1197-43DE-98E4-1B0FD0F8D75A}">
      <dgm:prSet/>
      <dgm:spPr/>
      <dgm:t>
        <a:bodyPr/>
        <a:lstStyle/>
        <a:p>
          <a:endParaRPr lang="en-US"/>
        </a:p>
      </dgm:t>
    </dgm:pt>
    <dgm:pt modelId="{56FF4C0A-3964-42CE-B8C5-FF2941A3997E}">
      <dgm:prSet/>
      <dgm:spPr/>
      <dgm:t>
        <a:bodyPr/>
        <a:lstStyle/>
        <a:p>
          <a:pPr>
            <a:lnSpc>
              <a:spcPct val="100000"/>
            </a:lnSpc>
          </a:pPr>
          <a:r>
            <a:rPr lang="en-US" dirty="0"/>
            <a:t>Please use the Q &amp; A function – we will do our best to answer questions during the webinar.</a:t>
          </a:r>
        </a:p>
      </dgm:t>
    </dgm:pt>
    <dgm:pt modelId="{5AE08581-3002-42D3-B9F7-BEB949E89A1E}" type="parTrans" cxnId="{D598ACE1-608B-47D6-95E9-793B890A7306}">
      <dgm:prSet/>
      <dgm:spPr/>
      <dgm:t>
        <a:bodyPr/>
        <a:lstStyle/>
        <a:p>
          <a:endParaRPr lang="en-US"/>
        </a:p>
      </dgm:t>
    </dgm:pt>
    <dgm:pt modelId="{920AA005-AD7F-4F37-AB8C-FBD06B71D7AD}" type="sibTrans" cxnId="{D598ACE1-608B-47D6-95E9-793B890A7306}">
      <dgm:prSet/>
      <dgm:spPr/>
      <dgm:t>
        <a:bodyPr/>
        <a:lstStyle/>
        <a:p>
          <a:endParaRPr lang="en-US"/>
        </a:p>
      </dgm:t>
    </dgm:pt>
    <dgm:pt modelId="{98DAF5F8-0A7E-49C9-AD08-16796E5678DB}">
      <dgm:prSet/>
      <dgm:spPr/>
      <dgm:t>
        <a:bodyPr/>
        <a:lstStyle/>
        <a:p>
          <a:pPr>
            <a:lnSpc>
              <a:spcPct val="100000"/>
            </a:lnSpc>
          </a:pPr>
          <a:r>
            <a:rPr lang="en-US" dirty="0"/>
            <a:t>You are welcome to use any of the slides provided for educational purposes.</a:t>
          </a:r>
        </a:p>
      </dgm:t>
    </dgm:pt>
    <dgm:pt modelId="{5EEBB42A-5123-4F98-899D-FEE7B075CAFF}" type="parTrans" cxnId="{C8616F02-E2AF-41F8-A18A-7D7B4C84080E}">
      <dgm:prSet/>
      <dgm:spPr/>
      <dgm:t>
        <a:bodyPr/>
        <a:lstStyle/>
        <a:p>
          <a:endParaRPr lang="en-US"/>
        </a:p>
      </dgm:t>
    </dgm:pt>
    <dgm:pt modelId="{39DE3EE4-E918-49EB-8B37-232F0E5F9C0C}" type="sibTrans" cxnId="{C8616F02-E2AF-41F8-A18A-7D7B4C84080E}">
      <dgm:prSet/>
      <dgm:spPr/>
      <dgm:t>
        <a:bodyPr/>
        <a:lstStyle/>
        <a:p>
          <a:endParaRPr lang="en-US"/>
        </a:p>
      </dgm:t>
    </dgm:pt>
    <dgm:pt modelId="{C5E45E7D-3E52-4DD1-80A0-AD2DE448A7CD}">
      <dgm:prSet/>
      <dgm:spPr/>
      <dgm:t>
        <a:bodyPr/>
        <a:lstStyle/>
        <a:p>
          <a:pPr>
            <a:lnSpc>
              <a:spcPct val="100000"/>
            </a:lnSpc>
          </a:pPr>
          <a:r>
            <a:rPr lang="en-US" dirty="0"/>
            <a:t>If you modify or add a slide, please substitute your institutional logo and </a:t>
          </a:r>
          <a:r>
            <a:rPr lang="en-US" i="1" dirty="0"/>
            <a:t>do not use </a:t>
          </a:r>
          <a:r>
            <a:rPr lang="en-US" dirty="0"/>
            <a:t>the CMQCC logos.</a:t>
          </a:r>
        </a:p>
      </dgm:t>
    </dgm:pt>
    <dgm:pt modelId="{CB3369C6-92E7-43D2-8000-2D61C615078E}" type="parTrans" cxnId="{2275A991-2159-4210-98AD-78EC4F7F8E22}">
      <dgm:prSet/>
      <dgm:spPr/>
      <dgm:t>
        <a:bodyPr/>
        <a:lstStyle/>
        <a:p>
          <a:endParaRPr lang="en-US"/>
        </a:p>
      </dgm:t>
    </dgm:pt>
    <dgm:pt modelId="{92B98B6A-9224-4B0A-A3C0-8205A116DE1D}" type="sibTrans" cxnId="{2275A991-2159-4210-98AD-78EC4F7F8E22}">
      <dgm:prSet/>
      <dgm:spPr/>
      <dgm:t>
        <a:bodyPr/>
        <a:lstStyle/>
        <a:p>
          <a:endParaRPr lang="en-US"/>
        </a:p>
      </dgm:t>
    </dgm:pt>
    <dgm:pt modelId="{5343EFC1-5FD0-4059-9660-0AF3651371D8}">
      <dgm:prSet/>
      <dgm:spPr/>
      <dgm:t>
        <a:bodyPr/>
        <a:lstStyle/>
        <a:p>
          <a:pPr>
            <a:lnSpc>
              <a:spcPct val="100000"/>
            </a:lnSpc>
          </a:pPr>
          <a:r>
            <a:rPr lang="en-US" dirty="0"/>
            <a:t>We welcome your feedback and recommendations for improving future webinars.</a:t>
          </a:r>
        </a:p>
      </dgm:t>
    </dgm:pt>
    <dgm:pt modelId="{8CA30584-E002-4AB0-B8CA-6FA329794254}" type="parTrans" cxnId="{62E54CE2-4A7D-48FE-979D-BA79F94E9B04}">
      <dgm:prSet/>
      <dgm:spPr/>
      <dgm:t>
        <a:bodyPr/>
        <a:lstStyle/>
        <a:p>
          <a:endParaRPr lang="en-US"/>
        </a:p>
      </dgm:t>
    </dgm:pt>
    <dgm:pt modelId="{C8118490-15CB-4F78-A329-5BD815E3FCE9}" type="sibTrans" cxnId="{62E54CE2-4A7D-48FE-979D-BA79F94E9B04}">
      <dgm:prSet/>
      <dgm:spPr/>
      <dgm:t>
        <a:bodyPr/>
        <a:lstStyle/>
        <a:p>
          <a:endParaRPr lang="en-US"/>
        </a:p>
      </dgm:t>
    </dgm:pt>
    <dgm:pt modelId="{78A1D914-85C3-406B-AA61-20FAF1B0721E}" type="pres">
      <dgm:prSet presAssocID="{C69E95A6-9427-4E91-A5D6-D92098016179}" presName="root" presStyleCnt="0">
        <dgm:presLayoutVars>
          <dgm:dir/>
          <dgm:resizeHandles val="exact"/>
        </dgm:presLayoutVars>
      </dgm:prSet>
      <dgm:spPr/>
    </dgm:pt>
    <dgm:pt modelId="{7F26749C-550B-472A-90D7-5C1F07552F42}" type="pres">
      <dgm:prSet presAssocID="{FE9D0508-B1F0-49B3-8EC9-F6C8A5F531EF}" presName="compNode" presStyleCnt="0"/>
      <dgm:spPr/>
    </dgm:pt>
    <dgm:pt modelId="{B7F2B4D3-F018-4C1E-B5D2-E2C7D208040E}" type="pres">
      <dgm:prSet presAssocID="{FE9D0508-B1F0-49B3-8EC9-F6C8A5F531EF}" presName="bgRect" presStyleLbl="bgShp" presStyleIdx="0" presStyleCnt="5" custLinFactNeighborX="13027" custLinFactNeighborY="-77126"/>
      <dgm:spPr/>
    </dgm:pt>
    <dgm:pt modelId="{FFD4851C-DADE-4C3A-AD85-9F3A1D5FF70D}" type="pres">
      <dgm:prSet presAssocID="{FE9D0508-B1F0-49B3-8EC9-F6C8A5F531E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ign"/>
        </a:ext>
      </dgm:extLst>
    </dgm:pt>
    <dgm:pt modelId="{4D0A5598-9A28-44E0-8884-A2C40C702559}" type="pres">
      <dgm:prSet presAssocID="{FE9D0508-B1F0-49B3-8EC9-F6C8A5F531EF}" presName="spaceRect" presStyleCnt="0"/>
      <dgm:spPr/>
    </dgm:pt>
    <dgm:pt modelId="{46203D86-EB20-4B3A-A2A2-186732E80EC2}" type="pres">
      <dgm:prSet presAssocID="{FE9D0508-B1F0-49B3-8EC9-F6C8A5F531EF}" presName="parTx" presStyleLbl="revTx" presStyleIdx="0" presStyleCnt="5">
        <dgm:presLayoutVars>
          <dgm:chMax val="0"/>
          <dgm:chPref val="0"/>
        </dgm:presLayoutVars>
      </dgm:prSet>
      <dgm:spPr/>
    </dgm:pt>
    <dgm:pt modelId="{A2A71F88-4E5D-48D2-9FE9-FF975737CC91}" type="pres">
      <dgm:prSet presAssocID="{0C2960BE-8E44-4F95-A6B6-8A81EF9C46D0}" presName="sibTrans" presStyleCnt="0"/>
      <dgm:spPr/>
    </dgm:pt>
    <dgm:pt modelId="{3012EE18-E191-44C5-836D-644998497D95}" type="pres">
      <dgm:prSet presAssocID="{56FF4C0A-3964-42CE-B8C5-FF2941A3997E}" presName="compNode" presStyleCnt="0"/>
      <dgm:spPr/>
    </dgm:pt>
    <dgm:pt modelId="{27CC8588-75D1-4C42-88D4-D55D1D6DFF4D}" type="pres">
      <dgm:prSet presAssocID="{56FF4C0A-3964-42CE-B8C5-FF2941A3997E}" presName="bgRect" presStyleLbl="bgShp" presStyleIdx="1" presStyleCnt="5"/>
      <dgm:spPr/>
    </dgm:pt>
    <dgm:pt modelId="{D147C216-1DE2-4835-90FD-C329D1F2380E}" type="pres">
      <dgm:prSet presAssocID="{56FF4C0A-3964-42CE-B8C5-FF2941A3997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6A48410D-250E-415A-9047-A618AF61B761}" type="pres">
      <dgm:prSet presAssocID="{56FF4C0A-3964-42CE-B8C5-FF2941A3997E}" presName="spaceRect" presStyleCnt="0"/>
      <dgm:spPr/>
    </dgm:pt>
    <dgm:pt modelId="{E6484EE5-C25E-4837-95A4-7DF5460BFEA8}" type="pres">
      <dgm:prSet presAssocID="{56FF4C0A-3964-42CE-B8C5-FF2941A3997E}" presName="parTx" presStyleLbl="revTx" presStyleIdx="1" presStyleCnt="5">
        <dgm:presLayoutVars>
          <dgm:chMax val="0"/>
          <dgm:chPref val="0"/>
        </dgm:presLayoutVars>
      </dgm:prSet>
      <dgm:spPr/>
    </dgm:pt>
    <dgm:pt modelId="{F2A2E3E5-44BD-44C1-9209-869D55FC18BA}" type="pres">
      <dgm:prSet presAssocID="{920AA005-AD7F-4F37-AB8C-FBD06B71D7AD}" presName="sibTrans" presStyleCnt="0"/>
      <dgm:spPr/>
    </dgm:pt>
    <dgm:pt modelId="{7E47294C-3FAA-4D38-99FA-0AC775DADE1C}" type="pres">
      <dgm:prSet presAssocID="{98DAF5F8-0A7E-49C9-AD08-16796E5678DB}" presName="compNode" presStyleCnt="0"/>
      <dgm:spPr/>
    </dgm:pt>
    <dgm:pt modelId="{C5DB209B-8255-474E-A9D1-777A06B15F5E}" type="pres">
      <dgm:prSet presAssocID="{98DAF5F8-0A7E-49C9-AD08-16796E5678DB}" presName="bgRect" presStyleLbl="bgShp" presStyleIdx="2" presStyleCnt="5"/>
      <dgm:spPr/>
    </dgm:pt>
    <dgm:pt modelId="{32D25F8D-4F36-40DC-A903-A897FA48FD9A}" type="pres">
      <dgm:prSet presAssocID="{98DAF5F8-0A7E-49C9-AD08-16796E5678D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03D6C2BB-DCE5-46CE-AEE6-0D8244564FC8}" type="pres">
      <dgm:prSet presAssocID="{98DAF5F8-0A7E-49C9-AD08-16796E5678DB}" presName="spaceRect" presStyleCnt="0"/>
      <dgm:spPr/>
    </dgm:pt>
    <dgm:pt modelId="{7A994546-9037-498D-9B68-8F93698EA8DE}" type="pres">
      <dgm:prSet presAssocID="{98DAF5F8-0A7E-49C9-AD08-16796E5678DB}" presName="parTx" presStyleLbl="revTx" presStyleIdx="2" presStyleCnt="5">
        <dgm:presLayoutVars>
          <dgm:chMax val="0"/>
          <dgm:chPref val="0"/>
        </dgm:presLayoutVars>
      </dgm:prSet>
      <dgm:spPr/>
    </dgm:pt>
    <dgm:pt modelId="{D1F33CA0-8684-4C5B-84B6-78B4DF4E6893}" type="pres">
      <dgm:prSet presAssocID="{39DE3EE4-E918-49EB-8B37-232F0E5F9C0C}" presName="sibTrans" presStyleCnt="0"/>
      <dgm:spPr/>
    </dgm:pt>
    <dgm:pt modelId="{6D23FDE8-73D1-4943-9226-9B5578EFA447}" type="pres">
      <dgm:prSet presAssocID="{C5E45E7D-3E52-4DD1-80A0-AD2DE448A7CD}" presName="compNode" presStyleCnt="0"/>
      <dgm:spPr/>
    </dgm:pt>
    <dgm:pt modelId="{34AF8CC6-5AE3-4A78-A0F5-43753B85EDC9}" type="pres">
      <dgm:prSet presAssocID="{C5E45E7D-3E52-4DD1-80A0-AD2DE448A7CD}" presName="bgRect" presStyleLbl="bgShp" presStyleIdx="3" presStyleCnt="5"/>
      <dgm:spPr/>
    </dgm:pt>
    <dgm:pt modelId="{01E1A228-14C6-4808-8E51-42D57E48B9F0}" type="pres">
      <dgm:prSet presAssocID="{C5E45E7D-3E52-4DD1-80A0-AD2DE448A7C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bulb"/>
        </a:ext>
      </dgm:extLst>
    </dgm:pt>
    <dgm:pt modelId="{BA6CEC43-7B7B-40FA-9620-BC018113C277}" type="pres">
      <dgm:prSet presAssocID="{C5E45E7D-3E52-4DD1-80A0-AD2DE448A7CD}" presName="spaceRect" presStyleCnt="0"/>
      <dgm:spPr/>
    </dgm:pt>
    <dgm:pt modelId="{A4282B14-1409-455E-846A-E491F6E3C15B}" type="pres">
      <dgm:prSet presAssocID="{C5E45E7D-3E52-4DD1-80A0-AD2DE448A7CD}" presName="parTx" presStyleLbl="revTx" presStyleIdx="3" presStyleCnt="5">
        <dgm:presLayoutVars>
          <dgm:chMax val="0"/>
          <dgm:chPref val="0"/>
        </dgm:presLayoutVars>
      </dgm:prSet>
      <dgm:spPr/>
    </dgm:pt>
    <dgm:pt modelId="{5F74D93F-DA61-45BA-826F-C0553858ADED}" type="pres">
      <dgm:prSet presAssocID="{92B98B6A-9224-4B0A-A3C0-8205A116DE1D}" presName="sibTrans" presStyleCnt="0"/>
      <dgm:spPr/>
    </dgm:pt>
    <dgm:pt modelId="{0817FFB3-3EB2-4387-9305-AE319EB63D55}" type="pres">
      <dgm:prSet presAssocID="{5343EFC1-5FD0-4059-9660-0AF3651371D8}" presName="compNode" presStyleCnt="0"/>
      <dgm:spPr/>
    </dgm:pt>
    <dgm:pt modelId="{DF94A49A-6B0D-41B0-8C82-8AC7256D5269}" type="pres">
      <dgm:prSet presAssocID="{5343EFC1-5FD0-4059-9660-0AF3651371D8}" presName="bgRect" presStyleLbl="bgShp" presStyleIdx="4" presStyleCnt="5"/>
      <dgm:spPr/>
    </dgm:pt>
    <dgm:pt modelId="{918AC7B7-D1A7-44D4-9C41-366E23D83430}" type="pres">
      <dgm:prSet presAssocID="{5343EFC1-5FD0-4059-9660-0AF3651371D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miling Face with No Fill"/>
        </a:ext>
      </dgm:extLst>
    </dgm:pt>
    <dgm:pt modelId="{CCEC7AF8-0F38-4F14-BD5F-D6C7B62DB64D}" type="pres">
      <dgm:prSet presAssocID="{5343EFC1-5FD0-4059-9660-0AF3651371D8}" presName="spaceRect" presStyleCnt="0"/>
      <dgm:spPr/>
    </dgm:pt>
    <dgm:pt modelId="{E0E8A74E-FB1F-42B7-BCC2-BFDF565E8B26}" type="pres">
      <dgm:prSet presAssocID="{5343EFC1-5FD0-4059-9660-0AF3651371D8}" presName="parTx" presStyleLbl="revTx" presStyleIdx="4" presStyleCnt="5">
        <dgm:presLayoutVars>
          <dgm:chMax val="0"/>
          <dgm:chPref val="0"/>
        </dgm:presLayoutVars>
      </dgm:prSet>
      <dgm:spPr/>
    </dgm:pt>
  </dgm:ptLst>
  <dgm:cxnLst>
    <dgm:cxn modelId="{C8616F02-E2AF-41F8-A18A-7D7B4C84080E}" srcId="{C69E95A6-9427-4E91-A5D6-D92098016179}" destId="{98DAF5F8-0A7E-49C9-AD08-16796E5678DB}" srcOrd="2" destOrd="0" parTransId="{5EEBB42A-5123-4F98-899D-FEE7B075CAFF}" sibTransId="{39DE3EE4-E918-49EB-8B37-232F0E5F9C0C}"/>
    <dgm:cxn modelId="{B8A55742-1197-43DE-98E4-1B0FD0F8D75A}" srcId="{C69E95A6-9427-4E91-A5D6-D92098016179}" destId="{FE9D0508-B1F0-49B3-8EC9-F6C8A5F531EF}" srcOrd="0" destOrd="0" parTransId="{5F71F917-42AD-46A8-97BF-8C9CB9A001D8}" sibTransId="{0C2960BE-8E44-4F95-A6B6-8A81EF9C46D0}"/>
    <dgm:cxn modelId="{6F7CB24B-CDE5-4528-AF11-A886417659E2}" type="presOf" srcId="{C5E45E7D-3E52-4DD1-80A0-AD2DE448A7CD}" destId="{A4282B14-1409-455E-846A-E491F6E3C15B}" srcOrd="0" destOrd="0" presId="urn:microsoft.com/office/officeart/2018/2/layout/IconVerticalSolidList"/>
    <dgm:cxn modelId="{BD782570-1D71-47D4-BB2B-55033AB89786}" type="presOf" srcId="{FE9D0508-B1F0-49B3-8EC9-F6C8A5F531EF}" destId="{46203D86-EB20-4B3A-A2A2-186732E80EC2}" srcOrd="0" destOrd="0" presId="urn:microsoft.com/office/officeart/2018/2/layout/IconVerticalSolidList"/>
    <dgm:cxn modelId="{2275A991-2159-4210-98AD-78EC4F7F8E22}" srcId="{C69E95A6-9427-4E91-A5D6-D92098016179}" destId="{C5E45E7D-3E52-4DD1-80A0-AD2DE448A7CD}" srcOrd="3" destOrd="0" parTransId="{CB3369C6-92E7-43D2-8000-2D61C615078E}" sibTransId="{92B98B6A-9224-4B0A-A3C0-8205A116DE1D}"/>
    <dgm:cxn modelId="{E76BABB2-C7A5-4EAC-BC53-00623EFCCFEA}" type="presOf" srcId="{C69E95A6-9427-4E91-A5D6-D92098016179}" destId="{78A1D914-85C3-406B-AA61-20FAF1B0721E}" srcOrd="0" destOrd="0" presId="urn:microsoft.com/office/officeart/2018/2/layout/IconVerticalSolidList"/>
    <dgm:cxn modelId="{D598ACE1-608B-47D6-95E9-793B890A7306}" srcId="{C69E95A6-9427-4E91-A5D6-D92098016179}" destId="{56FF4C0A-3964-42CE-B8C5-FF2941A3997E}" srcOrd="1" destOrd="0" parTransId="{5AE08581-3002-42D3-B9F7-BEB949E89A1E}" sibTransId="{920AA005-AD7F-4F37-AB8C-FBD06B71D7AD}"/>
    <dgm:cxn modelId="{62E54CE2-4A7D-48FE-979D-BA79F94E9B04}" srcId="{C69E95A6-9427-4E91-A5D6-D92098016179}" destId="{5343EFC1-5FD0-4059-9660-0AF3651371D8}" srcOrd="4" destOrd="0" parTransId="{8CA30584-E002-4AB0-B8CA-6FA329794254}" sibTransId="{C8118490-15CB-4F78-A329-5BD815E3FCE9}"/>
    <dgm:cxn modelId="{A1D33FE3-1687-491E-A5A3-0BA291AB020E}" type="presOf" srcId="{98DAF5F8-0A7E-49C9-AD08-16796E5678DB}" destId="{7A994546-9037-498D-9B68-8F93698EA8DE}" srcOrd="0" destOrd="0" presId="urn:microsoft.com/office/officeart/2018/2/layout/IconVerticalSolidList"/>
    <dgm:cxn modelId="{451547E6-A089-4F96-A464-C4C592D2A4B2}" type="presOf" srcId="{56FF4C0A-3964-42CE-B8C5-FF2941A3997E}" destId="{E6484EE5-C25E-4837-95A4-7DF5460BFEA8}" srcOrd="0" destOrd="0" presId="urn:microsoft.com/office/officeart/2018/2/layout/IconVerticalSolidList"/>
    <dgm:cxn modelId="{B16975EB-5271-4A8C-9292-DED850A3534F}" type="presOf" srcId="{5343EFC1-5FD0-4059-9660-0AF3651371D8}" destId="{E0E8A74E-FB1F-42B7-BCC2-BFDF565E8B26}" srcOrd="0" destOrd="0" presId="urn:microsoft.com/office/officeart/2018/2/layout/IconVerticalSolidList"/>
    <dgm:cxn modelId="{C0937095-E541-43FB-A801-5364E8D62770}" type="presParOf" srcId="{78A1D914-85C3-406B-AA61-20FAF1B0721E}" destId="{7F26749C-550B-472A-90D7-5C1F07552F42}" srcOrd="0" destOrd="0" presId="urn:microsoft.com/office/officeart/2018/2/layout/IconVerticalSolidList"/>
    <dgm:cxn modelId="{38EC547F-62D2-4F6A-AE84-D5A3CA8569F7}" type="presParOf" srcId="{7F26749C-550B-472A-90D7-5C1F07552F42}" destId="{B7F2B4D3-F018-4C1E-B5D2-E2C7D208040E}" srcOrd="0" destOrd="0" presId="urn:microsoft.com/office/officeart/2018/2/layout/IconVerticalSolidList"/>
    <dgm:cxn modelId="{77AFD142-7E7C-4F42-A48F-71C93A191096}" type="presParOf" srcId="{7F26749C-550B-472A-90D7-5C1F07552F42}" destId="{FFD4851C-DADE-4C3A-AD85-9F3A1D5FF70D}" srcOrd="1" destOrd="0" presId="urn:microsoft.com/office/officeart/2018/2/layout/IconVerticalSolidList"/>
    <dgm:cxn modelId="{82BDB36A-B089-4A8B-B532-6CF6D196EE1E}" type="presParOf" srcId="{7F26749C-550B-472A-90D7-5C1F07552F42}" destId="{4D0A5598-9A28-44E0-8884-A2C40C702559}" srcOrd="2" destOrd="0" presId="urn:microsoft.com/office/officeart/2018/2/layout/IconVerticalSolidList"/>
    <dgm:cxn modelId="{2F4D0165-4075-4495-B14B-901AF6E41F8D}" type="presParOf" srcId="{7F26749C-550B-472A-90D7-5C1F07552F42}" destId="{46203D86-EB20-4B3A-A2A2-186732E80EC2}" srcOrd="3" destOrd="0" presId="urn:microsoft.com/office/officeart/2018/2/layout/IconVerticalSolidList"/>
    <dgm:cxn modelId="{68C286E1-163D-46E2-85A9-6CC267C24880}" type="presParOf" srcId="{78A1D914-85C3-406B-AA61-20FAF1B0721E}" destId="{A2A71F88-4E5D-48D2-9FE9-FF975737CC91}" srcOrd="1" destOrd="0" presId="urn:microsoft.com/office/officeart/2018/2/layout/IconVerticalSolidList"/>
    <dgm:cxn modelId="{8412003A-08B2-4440-BC1B-0A688839DED3}" type="presParOf" srcId="{78A1D914-85C3-406B-AA61-20FAF1B0721E}" destId="{3012EE18-E191-44C5-836D-644998497D95}" srcOrd="2" destOrd="0" presId="urn:microsoft.com/office/officeart/2018/2/layout/IconVerticalSolidList"/>
    <dgm:cxn modelId="{23130C27-963A-4ED5-BCBB-AB72E1AFC291}" type="presParOf" srcId="{3012EE18-E191-44C5-836D-644998497D95}" destId="{27CC8588-75D1-4C42-88D4-D55D1D6DFF4D}" srcOrd="0" destOrd="0" presId="urn:microsoft.com/office/officeart/2018/2/layout/IconVerticalSolidList"/>
    <dgm:cxn modelId="{905257A2-14D8-4E41-AF53-47093D9F39CD}" type="presParOf" srcId="{3012EE18-E191-44C5-836D-644998497D95}" destId="{D147C216-1DE2-4835-90FD-C329D1F2380E}" srcOrd="1" destOrd="0" presId="urn:microsoft.com/office/officeart/2018/2/layout/IconVerticalSolidList"/>
    <dgm:cxn modelId="{EED4F75C-3B15-48A0-8825-89EFF796EF2D}" type="presParOf" srcId="{3012EE18-E191-44C5-836D-644998497D95}" destId="{6A48410D-250E-415A-9047-A618AF61B761}" srcOrd="2" destOrd="0" presId="urn:microsoft.com/office/officeart/2018/2/layout/IconVerticalSolidList"/>
    <dgm:cxn modelId="{261B5256-0DA7-41C5-B716-88BAA07A4527}" type="presParOf" srcId="{3012EE18-E191-44C5-836D-644998497D95}" destId="{E6484EE5-C25E-4837-95A4-7DF5460BFEA8}" srcOrd="3" destOrd="0" presId="urn:microsoft.com/office/officeart/2018/2/layout/IconVerticalSolidList"/>
    <dgm:cxn modelId="{7ECA7EB3-CE36-482D-B512-F515370915D2}" type="presParOf" srcId="{78A1D914-85C3-406B-AA61-20FAF1B0721E}" destId="{F2A2E3E5-44BD-44C1-9209-869D55FC18BA}" srcOrd="3" destOrd="0" presId="urn:microsoft.com/office/officeart/2018/2/layout/IconVerticalSolidList"/>
    <dgm:cxn modelId="{6AF1AD29-415C-410C-AA00-DE6BCF1305BF}" type="presParOf" srcId="{78A1D914-85C3-406B-AA61-20FAF1B0721E}" destId="{7E47294C-3FAA-4D38-99FA-0AC775DADE1C}" srcOrd="4" destOrd="0" presId="urn:microsoft.com/office/officeart/2018/2/layout/IconVerticalSolidList"/>
    <dgm:cxn modelId="{15919EAD-2DB3-49C7-A23C-3D682BF4E152}" type="presParOf" srcId="{7E47294C-3FAA-4D38-99FA-0AC775DADE1C}" destId="{C5DB209B-8255-474E-A9D1-777A06B15F5E}" srcOrd="0" destOrd="0" presId="urn:microsoft.com/office/officeart/2018/2/layout/IconVerticalSolidList"/>
    <dgm:cxn modelId="{198A59A4-807A-45BD-B00E-3E3BB2F20E03}" type="presParOf" srcId="{7E47294C-3FAA-4D38-99FA-0AC775DADE1C}" destId="{32D25F8D-4F36-40DC-A903-A897FA48FD9A}" srcOrd="1" destOrd="0" presId="urn:microsoft.com/office/officeart/2018/2/layout/IconVerticalSolidList"/>
    <dgm:cxn modelId="{2D3D2851-2791-483D-8A0A-AEF7BFD125A7}" type="presParOf" srcId="{7E47294C-3FAA-4D38-99FA-0AC775DADE1C}" destId="{03D6C2BB-DCE5-46CE-AEE6-0D8244564FC8}" srcOrd="2" destOrd="0" presId="urn:microsoft.com/office/officeart/2018/2/layout/IconVerticalSolidList"/>
    <dgm:cxn modelId="{9BD1174B-879B-4692-AF4B-5A30E4BAE812}" type="presParOf" srcId="{7E47294C-3FAA-4D38-99FA-0AC775DADE1C}" destId="{7A994546-9037-498D-9B68-8F93698EA8DE}" srcOrd="3" destOrd="0" presId="urn:microsoft.com/office/officeart/2018/2/layout/IconVerticalSolidList"/>
    <dgm:cxn modelId="{F19DA260-BC91-49E0-8CCA-81213D3599D1}" type="presParOf" srcId="{78A1D914-85C3-406B-AA61-20FAF1B0721E}" destId="{D1F33CA0-8684-4C5B-84B6-78B4DF4E6893}" srcOrd="5" destOrd="0" presId="urn:microsoft.com/office/officeart/2018/2/layout/IconVerticalSolidList"/>
    <dgm:cxn modelId="{1FCD4647-6181-44C8-B4BB-4B64ACDBACAB}" type="presParOf" srcId="{78A1D914-85C3-406B-AA61-20FAF1B0721E}" destId="{6D23FDE8-73D1-4943-9226-9B5578EFA447}" srcOrd="6" destOrd="0" presId="urn:microsoft.com/office/officeart/2018/2/layout/IconVerticalSolidList"/>
    <dgm:cxn modelId="{887C74E3-0AA1-4CCB-91BF-4836201D4F5A}" type="presParOf" srcId="{6D23FDE8-73D1-4943-9226-9B5578EFA447}" destId="{34AF8CC6-5AE3-4A78-A0F5-43753B85EDC9}" srcOrd="0" destOrd="0" presId="urn:microsoft.com/office/officeart/2018/2/layout/IconVerticalSolidList"/>
    <dgm:cxn modelId="{F0E9616C-AF49-49D5-AA19-612A623ACD91}" type="presParOf" srcId="{6D23FDE8-73D1-4943-9226-9B5578EFA447}" destId="{01E1A228-14C6-4808-8E51-42D57E48B9F0}" srcOrd="1" destOrd="0" presId="urn:microsoft.com/office/officeart/2018/2/layout/IconVerticalSolidList"/>
    <dgm:cxn modelId="{02AA640E-ABD9-44A6-97EA-2374B1E8E9CF}" type="presParOf" srcId="{6D23FDE8-73D1-4943-9226-9B5578EFA447}" destId="{BA6CEC43-7B7B-40FA-9620-BC018113C277}" srcOrd="2" destOrd="0" presId="urn:microsoft.com/office/officeart/2018/2/layout/IconVerticalSolidList"/>
    <dgm:cxn modelId="{664CA629-C513-49E4-A168-EAC51B88EE2D}" type="presParOf" srcId="{6D23FDE8-73D1-4943-9226-9B5578EFA447}" destId="{A4282B14-1409-455E-846A-E491F6E3C15B}" srcOrd="3" destOrd="0" presId="urn:microsoft.com/office/officeart/2018/2/layout/IconVerticalSolidList"/>
    <dgm:cxn modelId="{86C5442E-735D-46F9-89B2-2BFCE21CC120}" type="presParOf" srcId="{78A1D914-85C3-406B-AA61-20FAF1B0721E}" destId="{5F74D93F-DA61-45BA-826F-C0553858ADED}" srcOrd="7" destOrd="0" presId="urn:microsoft.com/office/officeart/2018/2/layout/IconVerticalSolidList"/>
    <dgm:cxn modelId="{13C28941-2E38-4781-8B28-B5DD6B69F379}" type="presParOf" srcId="{78A1D914-85C3-406B-AA61-20FAF1B0721E}" destId="{0817FFB3-3EB2-4387-9305-AE319EB63D55}" srcOrd="8" destOrd="0" presId="urn:microsoft.com/office/officeart/2018/2/layout/IconVerticalSolidList"/>
    <dgm:cxn modelId="{37761A29-6946-49D9-AD81-AA56D6D962FF}" type="presParOf" srcId="{0817FFB3-3EB2-4387-9305-AE319EB63D55}" destId="{DF94A49A-6B0D-41B0-8C82-8AC7256D5269}" srcOrd="0" destOrd="0" presId="urn:microsoft.com/office/officeart/2018/2/layout/IconVerticalSolidList"/>
    <dgm:cxn modelId="{CEC8D7D0-7FD8-4A70-9431-B4F89826F160}" type="presParOf" srcId="{0817FFB3-3EB2-4387-9305-AE319EB63D55}" destId="{918AC7B7-D1A7-44D4-9C41-366E23D83430}" srcOrd="1" destOrd="0" presId="urn:microsoft.com/office/officeart/2018/2/layout/IconVerticalSolidList"/>
    <dgm:cxn modelId="{B317DD8E-EEF7-4F58-81CA-FAA6A34512AC}" type="presParOf" srcId="{0817FFB3-3EB2-4387-9305-AE319EB63D55}" destId="{CCEC7AF8-0F38-4F14-BD5F-D6C7B62DB64D}" srcOrd="2" destOrd="0" presId="urn:microsoft.com/office/officeart/2018/2/layout/IconVerticalSolidList"/>
    <dgm:cxn modelId="{627776D3-B310-40C6-816E-47FE4D4352E8}" type="presParOf" srcId="{0817FFB3-3EB2-4387-9305-AE319EB63D55}" destId="{E0E8A74E-FB1F-42B7-BCC2-BFDF565E8B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B4D3-F018-4C1E-B5D2-E2C7D208040E}">
      <dsp:nvSpPr>
        <dsp:cNvPr id="0" name=""/>
        <dsp:cNvSpPr/>
      </dsp:nvSpPr>
      <dsp:spPr>
        <a:xfrm>
          <a:off x="0" y="0"/>
          <a:ext cx="7880282" cy="73691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4851C-DADE-4C3A-AD85-9F3A1D5FF70D}">
      <dsp:nvSpPr>
        <dsp:cNvPr id="0" name=""/>
        <dsp:cNvSpPr/>
      </dsp:nvSpPr>
      <dsp:spPr>
        <a:xfrm>
          <a:off x="222917" y="169266"/>
          <a:ext cx="405304" cy="4053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03D86-EB20-4B3A-A2A2-186732E80EC2}">
      <dsp:nvSpPr>
        <dsp:cNvPr id="0" name=""/>
        <dsp:cNvSpPr/>
      </dsp:nvSpPr>
      <dsp:spPr>
        <a:xfrm>
          <a:off x="851140" y="3459"/>
          <a:ext cx="7029141" cy="7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90" tIns="77990" rIns="77990" bIns="77990" numCol="1" spcCol="1270" anchor="ctr" anchorCtr="0">
          <a:noAutofit/>
        </a:bodyPr>
        <a:lstStyle/>
        <a:p>
          <a:pPr marL="0" lvl="0" indent="0" algn="l" defTabSz="800100">
            <a:lnSpc>
              <a:spcPct val="100000"/>
            </a:lnSpc>
            <a:spcBef>
              <a:spcPct val="0"/>
            </a:spcBef>
            <a:spcAft>
              <a:spcPct val="35000"/>
            </a:spcAft>
            <a:buNone/>
          </a:pPr>
          <a:r>
            <a:rPr lang="en-US" sz="1800" kern="1200" dirty="0"/>
            <a:t>All attendees are muted upon entry.</a:t>
          </a:r>
        </a:p>
      </dsp:txBody>
      <dsp:txXfrm>
        <a:off x="851140" y="3459"/>
        <a:ext cx="7029141" cy="736917"/>
      </dsp:txXfrm>
    </dsp:sp>
    <dsp:sp modelId="{27CC8588-75D1-4C42-88D4-D55D1D6DFF4D}">
      <dsp:nvSpPr>
        <dsp:cNvPr id="0" name=""/>
        <dsp:cNvSpPr/>
      </dsp:nvSpPr>
      <dsp:spPr>
        <a:xfrm>
          <a:off x="0" y="924606"/>
          <a:ext cx="7880282" cy="73691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7C216-1DE2-4835-90FD-C329D1F2380E}">
      <dsp:nvSpPr>
        <dsp:cNvPr id="0" name=""/>
        <dsp:cNvSpPr/>
      </dsp:nvSpPr>
      <dsp:spPr>
        <a:xfrm>
          <a:off x="222917" y="1090413"/>
          <a:ext cx="405304" cy="4053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84EE5-C25E-4837-95A4-7DF5460BFEA8}">
      <dsp:nvSpPr>
        <dsp:cNvPr id="0" name=""/>
        <dsp:cNvSpPr/>
      </dsp:nvSpPr>
      <dsp:spPr>
        <a:xfrm>
          <a:off x="851140" y="924606"/>
          <a:ext cx="7029141" cy="7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90" tIns="77990" rIns="77990" bIns="77990" numCol="1" spcCol="1270" anchor="ctr" anchorCtr="0">
          <a:noAutofit/>
        </a:bodyPr>
        <a:lstStyle/>
        <a:p>
          <a:pPr marL="0" lvl="0" indent="0" algn="l" defTabSz="800100">
            <a:lnSpc>
              <a:spcPct val="100000"/>
            </a:lnSpc>
            <a:spcBef>
              <a:spcPct val="0"/>
            </a:spcBef>
            <a:spcAft>
              <a:spcPct val="35000"/>
            </a:spcAft>
            <a:buNone/>
          </a:pPr>
          <a:r>
            <a:rPr lang="en-US" sz="1800" kern="1200" dirty="0"/>
            <a:t>Please use the Q &amp; A function – we will do our best to answer questions during the webinar.</a:t>
          </a:r>
        </a:p>
      </dsp:txBody>
      <dsp:txXfrm>
        <a:off x="851140" y="924606"/>
        <a:ext cx="7029141" cy="736917"/>
      </dsp:txXfrm>
    </dsp:sp>
    <dsp:sp modelId="{C5DB209B-8255-474E-A9D1-777A06B15F5E}">
      <dsp:nvSpPr>
        <dsp:cNvPr id="0" name=""/>
        <dsp:cNvSpPr/>
      </dsp:nvSpPr>
      <dsp:spPr>
        <a:xfrm>
          <a:off x="0" y="1845754"/>
          <a:ext cx="7880282" cy="73691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25F8D-4F36-40DC-A903-A897FA48FD9A}">
      <dsp:nvSpPr>
        <dsp:cNvPr id="0" name=""/>
        <dsp:cNvSpPr/>
      </dsp:nvSpPr>
      <dsp:spPr>
        <a:xfrm>
          <a:off x="222917" y="2011560"/>
          <a:ext cx="405304" cy="4053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94546-9037-498D-9B68-8F93698EA8DE}">
      <dsp:nvSpPr>
        <dsp:cNvPr id="0" name=""/>
        <dsp:cNvSpPr/>
      </dsp:nvSpPr>
      <dsp:spPr>
        <a:xfrm>
          <a:off x="851140" y="1845754"/>
          <a:ext cx="7029141" cy="7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90" tIns="77990" rIns="77990" bIns="77990" numCol="1" spcCol="1270" anchor="ctr" anchorCtr="0">
          <a:noAutofit/>
        </a:bodyPr>
        <a:lstStyle/>
        <a:p>
          <a:pPr marL="0" lvl="0" indent="0" algn="l" defTabSz="800100">
            <a:lnSpc>
              <a:spcPct val="100000"/>
            </a:lnSpc>
            <a:spcBef>
              <a:spcPct val="0"/>
            </a:spcBef>
            <a:spcAft>
              <a:spcPct val="35000"/>
            </a:spcAft>
            <a:buNone/>
          </a:pPr>
          <a:r>
            <a:rPr lang="en-US" sz="1800" kern="1200" dirty="0"/>
            <a:t>You are welcome to use any of the slides provided for educational purposes.</a:t>
          </a:r>
        </a:p>
      </dsp:txBody>
      <dsp:txXfrm>
        <a:off x="851140" y="1845754"/>
        <a:ext cx="7029141" cy="736917"/>
      </dsp:txXfrm>
    </dsp:sp>
    <dsp:sp modelId="{34AF8CC6-5AE3-4A78-A0F5-43753B85EDC9}">
      <dsp:nvSpPr>
        <dsp:cNvPr id="0" name=""/>
        <dsp:cNvSpPr/>
      </dsp:nvSpPr>
      <dsp:spPr>
        <a:xfrm>
          <a:off x="0" y="2766901"/>
          <a:ext cx="7880282" cy="73691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1A228-14C6-4808-8E51-42D57E48B9F0}">
      <dsp:nvSpPr>
        <dsp:cNvPr id="0" name=""/>
        <dsp:cNvSpPr/>
      </dsp:nvSpPr>
      <dsp:spPr>
        <a:xfrm>
          <a:off x="222917" y="2932707"/>
          <a:ext cx="405304" cy="4053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82B14-1409-455E-846A-E491F6E3C15B}">
      <dsp:nvSpPr>
        <dsp:cNvPr id="0" name=""/>
        <dsp:cNvSpPr/>
      </dsp:nvSpPr>
      <dsp:spPr>
        <a:xfrm>
          <a:off x="851140" y="2766901"/>
          <a:ext cx="7029141" cy="7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90" tIns="77990" rIns="77990" bIns="77990" numCol="1" spcCol="1270" anchor="ctr" anchorCtr="0">
          <a:noAutofit/>
        </a:bodyPr>
        <a:lstStyle/>
        <a:p>
          <a:pPr marL="0" lvl="0" indent="0" algn="l" defTabSz="800100">
            <a:lnSpc>
              <a:spcPct val="100000"/>
            </a:lnSpc>
            <a:spcBef>
              <a:spcPct val="0"/>
            </a:spcBef>
            <a:spcAft>
              <a:spcPct val="35000"/>
            </a:spcAft>
            <a:buNone/>
          </a:pPr>
          <a:r>
            <a:rPr lang="en-US" sz="1800" kern="1200" dirty="0"/>
            <a:t>If you modify or add a slide, please substitute your institutional logo and </a:t>
          </a:r>
          <a:r>
            <a:rPr lang="en-US" sz="1800" i="1" kern="1200" dirty="0"/>
            <a:t>do not use </a:t>
          </a:r>
          <a:r>
            <a:rPr lang="en-US" sz="1800" kern="1200" dirty="0"/>
            <a:t>the CMQCC logos.</a:t>
          </a:r>
        </a:p>
      </dsp:txBody>
      <dsp:txXfrm>
        <a:off x="851140" y="2766901"/>
        <a:ext cx="7029141" cy="736917"/>
      </dsp:txXfrm>
    </dsp:sp>
    <dsp:sp modelId="{DF94A49A-6B0D-41B0-8C82-8AC7256D5269}">
      <dsp:nvSpPr>
        <dsp:cNvPr id="0" name=""/>
        <dsp:cNvSpPr/>
      </dsp:nvSpPr>
      <dsp:spPr>
        <a:xfrm>
          <a:off x="0" y="3688048"/>
          <a:ext cx="7880282" cy="73691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AC7B7-D1A7-44D4-9C41-366E23D83430}">
      <dsp:nvSpPr>
        <dsp:cNvPr id="0" name=""/>
        <dsp:cNvSpPr/>
      </dsp:nvSpPr>
      <dsp:spPr>
        <a:xfrm>
          <a:off x="222917" y="3853855"/>
          <a:ext cx="405304" cy="4053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8A74E-FB1F-42B7-BCC2-BFDF565E8B26}">
      <dsp:nvSpPr>
        <dsp:cNvPr id="0" name=""/>
        <dsp:cNvSpPr/>
      </dsp:nvSpPr>
      <dsp:spPr>
        <a:xfrm>
          <a:off x="851140" y="3688048"/>
          <a:ext cx="7029141" cy="7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90" tIns="77990" rIns="77990" bIns="77990" numCol="1" spcCol="1270" anchor="ctr" anchorCtr="0">
          <a:noAutofit/>
        </a:bodyPr>
        <a:lstStyle/>
        <a:p>
          <a:pPr marL="0" lvl="0" indent="0" algn="l" defTabSz="800100">
            <a:lnSpc>
              <a:spcPct val="100000"/>
            </a:lnSpc>
            <a:spcBef>
              <a:spcPct val="0"/>
            </a:spcBef>
            <a:spcAft>
              <a:spcPct val="35000"/>
            </a:spcAft>
            <a:buNone/>
          </a:pPr>
          <a:r>
            <a:rPr lang="en-US" sz="1800" kern="1200" dirty="0"/>
            <a:t>We welcome your feedback and recommendations for improving future webinars.</a:t>
          </a:r>
        </a:p>
      </dsp:txBody>
      <dsp:txXfrm>
        <a:off x="851140" y="3688048"/>
        <a:ext cx="7029141" cy="7369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panose="02000000000000000000" pitchFamily="2" charset="0"/>
              </a:defRPr>
            </a:lvl1pPr>
          </a:lstStyle>
          <a:p>
            <a:fld id="{8111D830-A173-C24F-AE3B-7AAF89890C45}" type="datetimeFigureOut">
              <a:rPr lang="en-US" smtClean="0"/>
              <a:pPr/>
              <a:t>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DC384F63-87C0-7248-8362-41D27F666570}" type="slidenum">
              <a:rPr lang="en-US" smtClean="0"/>
              <a:pPr/>
              <a:t>‹#›</a:t>
            </a:fld>
            <a:endParaRPr lang="en-US" dirty="0"/>
          </a:p>
        </p:txBody>
      </p:sp>
    </p:spTree>
    <p:extLst>
      <p:ext uri="{BB962C8B-B14F-4D97-AF65-F5344CB8AC3E}">
        <p14:creationId xmlns:p14="http://schemas.microsoft.com/office/powerpoint/2010/main" val="242349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panose="02000000000000000000" pitchFamily="2" charset="0"/>
        <a:ea typeface="+mn-ea"/>
        <a:cs typeface="+mn-cs"/>
      </a:defRPr>
    </a:lvl1pPr>
    <a:lvl2pPr marL="457200" algn="l" defTabSz="914400" rtl="0" eaLnBrk="1" latinLnBrk="0" hangingPunct="1">
      <a:defRPr sz="1200" b="0" i="0" kern="1200">
        <a:solidFill>
          <a:schemeClr val="tx1"/>
        </a:solidFill>
        <a:latin typeface="Roboto" panose="02000000000000000000" pitchFamily="2" charset="0"/>
        <a:ea typeface="+mn-ea"/>
        <a:cs typeface="+mn-cs"/>
      </a:defRPr>
    </a:lvl2pPr>
    <a:lvl3pPr marL="914400" algn="l" defTabSz="914400" rtl="0" eaLnBrk="1" latinLnBrk="0" hangingPunct="1">
      <a:defRPr sz="1200" b="0" i="0" kern="1200">
        <a:solidFill>
          <a:schemeClr val="tx1"/>
        </a:solidFill>
        <a:latin typeface="Roboto" panose="02000000000000000000" pitchFamily="2" charset="0"/>
        <a:ea typeface="+mn-ea"/>
        <a:cs typeface="+mn-cs"/>
      </a:defRPr>
    </a:lvl3pPr>
    <a:lvl4pPr marL="1371600" algn="l" defTabSz="914400" rtl="0" eaLnBrk="1" latinLnBrk="0" hangingPunct="1">
      <a:defRPr sz="1200" b="0" i="0" kern="1200">
        <a:solidFill>
          <a:schemeClr val="tx1"/>
        </a:solidFill>
        <a:latin typeface="Roboto" panose="02000000000000000000" pitchFamily="2" charset="0"/>
        <a:ea typeface="+mn-ea"/>
        <a:cs typeface="+mn-cs"/>
      </a:defRPr>
    </a:lvl4pPr>
    <a:lvl5pPr marL="1828800" algn="l" defTabSz="914400" rtl="0" eaLnBrk="1" latinLnBrk="0" hangingPunct="1">
      <a:defRPr sz="1200" b="0" i="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a:t>
            </a:fld>
            <a:endParaRPr lang="en-US" dirty="0"/>
          </a:p>
        </p:txBody>
      </p:sp>
    </p:spTree>
    <p:extLst>
      <p:ext uri="{BB962C8B-B14F-4D97-AF65-F5344CB8AC3E}">
        <p14:creationId xmlns:p14="http://schemas.microsoft.com/office/powerpoint/2010/main" val="137966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11</a:t>
            </a:fld>
            <a:endParaRPr lang="en-US" dirty="0"/>
          </a:p>
        </p:txBody>
      </p:sp>
    </p:spTree>
    <p:extLst>
      <p:ext uri="{BB962C8B-B14F-4D97-AF65-F5344CB8AC3E}">
        <p14:creationId xmlns:p14="http://schemas.microsoft.com/office/powerpoint/2010/main" val="176865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12</a:t>
            </a:fld>
            <a:endParaRPr lang="en-US" dirty="0"/>
          </a:p>
        </p:txBody>
      </p:sp>
    </p:spTree>
    <p:extLst>
      <p:ext uri="{BB962C8B-B14F-4D97-AF65-F5344CB8AC3E}">
        <p14:creationId xmlns:p14="http://schemas.microsoft.com/office/powerpoint/2010/main" val="288957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13</a:t>
            </a:fld>
            <a:endParaRPr lang="en-US" dirty="0"/>
          </a:p>
        </p:txBody>
      </p:sp>
    </p:spTree>
    <p:extLst>
      <p:ext uri="{BB962C8B-B14F-4D97-AF65-F5344CB8AC3E}">
        <p14:creationId xmlns:p14="http://schemas.microsoft.com/office/powerpoint/2010/main" val="239261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14</a:t>
            </a:fld>
            <a:endParaRPr lang="en-US" dirty="0"/>
          </a:p>
        </p:txBody>
      </p:sp>
    </p:spTree>
    <p:extLst>
      <p:ext uri="{BB962C8B-B14F-4D97-AF65-F5344CB8AC3E}">
        <p14:creationId xmlns:p14="http://schemas.microsoft.com/office/powerpoint/2010/main" val="76878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15</a:t>
            </a:fld>
            <a:endParaRPr lang="en-US" dirty="0"/>
          </a:p>
        </p:txBody>
      </p:sp>
    </p:spTree>
    <p:extLst>
      <p:ext uri="{BB962C8B-B14F-4D97-AF65-F5344CB8AC3E}">
        <p14:creationId xmlns:p14="http://schemas.microsoft.com/office/powerpoint/2010/main" val="42851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Boakye &amp; Obisesan, 2021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16</a:t>
            </a:fld>
            <a:endParaRPr lang="en-US" dirty="0"/>
          </a:p>
        </p:txBody>
      </p:sp>
    </p:spTree>
    <p:extLst>
      <p:ext uri="{BB962C8B-B14F-4D97-AF65-F5344CB8AC3E}">
        <p14:creationId xmlns:p14="http://schemas.microsoft.com/office/powerpoint/2010/main" val="4575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err="1">
                <a:effectLst/>
                <a:latin typeface="Roboto Condensed Light" panose="02000000000000000000" pitchFamily="2" charset="0"/>
                <a:ea typeface="Roboto Condensed Light" panose="02000000000000000000" pitchFamily="2" charset="0"/>
                <a:cs typeface="Times New Roman" panose="02020603050405020304" pitchFamily="18" charset="0"/>
              </a:rPr>
              <a:t>Poniedziałek-Czajkowska</a:t>
            </a:r>
            <a:r>
              <a:rPr lang="en-US"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et al., 2023</a:t>
            </a:r>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17</a:t>
            </a:fld>
            <a:endParaRPr lang="en-US" dirty="0"/>
          </a:p>
        </p:txBody>
      </p:sp>
    </p:spTree>
    <p:extLst>
      <p:ext uri="{BB962C8B-B14F-4D97-AF65-F5344CB8AC3E}">
        <p14:creationId xmlns:p14="http://schemas.microsoft.com/office/powerpoint/2010/main" val="4216883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18</a:t>
            </a:fld>
            <a:endParaRPr lang="en-US" dirty="0"/>
          </a:p>
        </p:txBody>
      </p:sp>
    </p:spTree>
    <p:extLst>
      <p:ext uri="{BB962C8B-B14F-4D97-AF65-F5344CB8AC3E}">
        <p14:creationId xmlns:p14="http://schemas.microsoft.com/office/powerpoint/2010/main" val="421102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19</a:t>
            </a:fld>
            <a:endParaRPr lang="en-US" dirty="0"/>
          </a:p>
        </p:txBody>
      </p:sp>
    </p:spTree>
    <p:extLst>
      <p:ext uri="{BB962C8B-B14F-4D97-AF65-F5344CB8AC3E}">
        <p14:creationId xmlns:p14="http://schemas.microsoft.com/office/powerpoint/2010/main" val="303834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Preeclampsia.org, 2022</a:t>
            </a:r>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20</a:t>
            </a:fld>
            <a:endParaRPr lang="en-US" dirty="0"/>
          </a:p>
        </p:txBody>
      </p:sp>
    </p:spTree>
    <p:extLst>
      <p:ext uri="{BB962C8B-B14F-4D97-AF65-F5344CB8AC3E}">
        <p14:creationId xmlns:p14="http://schemas.microsoft.com/office/powerpoint/2010/main" val="2226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2</a:t>
            </a:fld>
            <a:endParaRPr lang="en-US" dirty="0"/>
          </a:p>
        </p:txBody>
      </p:sp>
    </p:spTree>
    <p:extLst>
      <p:ext uri="{BB962C8B-B14F-4D97-AF65-F5344CB8AC3E}">
        <p14:creationId xmlns:p14="http://schemas.microsoft.com/office/powerpoint/2010/main" val="726658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Preeclampsia.org, 2022</a:t>
            </a:r>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21</a:t>
            </a:fld>
            <a:endParaRPr lang="en-US" dirty="0"/>
          </a:p>
        </p:txBody>
      </p:sp>
    </p:spTree>
    <p:extLst>
      <p:ext uri="{BB962C8B-B14F-4D97-AF65-F5344CB8AC3E}">
        <p14:creationId xmlns:p14="http://schemas.microsoft.com/office/powerpoint/2010/main" val="250018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Preeclampsia.org, 2022</a:t>
            </a:r>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22</a:t>
            </a:fld>
            <a:endParaRPr lang="en-US" dirty="0"/>
          </a:p>
        </p:txBody>
      </p:sp>
    </p:spTree>
    <p:extLst>
      <p:ext uri="{BB962C8B-B14F-4D97-AF65-F5344CB8AC3E}">
        <p14:creationId xmlns:p14="http://schemas.microsoft.com/office/powerpoint/2010/main" val="616847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Preeclampsia.org, 2022</a:t>
            </a:r>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23</a:t>
            </a:fld>
            <a:endParaRPr lang="en-US" dirty="0"/>
          </a:p>
        </p:txBody>
      </p:sp>
    </p:spTree>
    <p:extLst>
      <p:ext uri="{BB962C8B-B14F-4D97-AF65-F5344CB8AC3E}">
        <p14:creationId xmlns:p14="http://schemas.microsoft.com/office/powerpoint/2010/main" val="3932955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25</a:t>
            </a:fld>
            <a:endParaRPr lang="en-US" dirty="0"/>
          </a:p>
        </p:txBody>
      </p:sp>
    </p:spTree>
    <p:extLst>
      <p:ext uri="{BB962C8B-B14F-4D97-AF65-F5344CB8AC3E}">
        <p14:creationId xmlns:p14="http://schemas.microsoft.com/office/powerpoint/2010/main" val="2541433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26</a:t>
            </a:fld>
            <a:endParaRPr lang="en-US" dirty="0"/>
          </a:p>
        </p:txBody>
      </p:sp>
    </p:spTree>
    <p:extLst>
      <p:ext uri="{BB962C8B-B14F-4D97-AF65-F5344CB8AC3E}">
        <p14:creationId xmlns:p14="http://schemas.microsoft.com/office/powerpoint/2010/main" val="62322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30</a:t>
            </a:fld>
            <a:endParaRPr lang="en-US" dirty="0"/>
          </a:p>
        </p:txBody>
      </p:sp>
    </p:spTree>
    <p:extLst>
      <p:ext uri="{BB962C8B-B14F-4D97-AF65-F5344CB8AC3E}">
        <p14:creationId xmlns:p14="http://schemas.microsoft.com/office/powerpoint/2010/main" val="2584595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31</a:t>
            </a:fld>
            <a:endParaRPr lang="en-US" dirty="0"/>
          </a:p>
        </p:txBody>
      </p:sp>
    </p:spTree>
    <p:extLst>
      <p:ext uri="{BB962C8B-B14F-4D97-AF65-F5344CB8AC3E}">
        <p14:creationId xmlns:p14="http://schemas.microsoft.com/office/powerpoint/2010/main" val="243274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32</a:t>
            </a:fld>
            <a:endParaRPr lang="en-US" dirty="0"/>
          </a:p>
        </p:txBody>
      </p:sp>
    </p:spTree>
    <p:extLst>
      <p:ext uri="{BB962C8B-B14F-4D97-AF65-F5344CB8AC3E}">
        <p14:creationId xmlns:p14="http://schemas.microsoft.com/office/powerpoint/2010/main" val="1886007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33</a:t>
            </a:fld>
            <a:endParaRPr lang="en-US" dirty="0"/>
          </a:p>
        </p:txBody>
      </p:sp>
    </p:spTree>
    <p:extLst>
      <p:ext uri="{BB962C8B-B14F-4D97-AF65-F5344CB8AC3E}">
        <p14:creationId xmlns:p14="http://schemas.microsoft.com/office/powerpoint/2010/main" val="3674605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patient education materials with the prior information in a patient centered format, that we have been providing to our pilot hospital systems on behalf of the MOD, along with the information sheet and poster that you just saw.</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36</a:t>
            </a:fld>
            <a:endParaRPr lang="en-US" altLang="en-US" dirty="0"/>
          </a:p>
        </p:txBody>
      </p:sp>
    </p:spTree>
    <p:extLst>
      <p:ext uri="{BB962C8B-B14F-4D97-AF65-F5344CB8AC3E}">
        <p14:creationId xmlns:p14="http://schemas.microsoft.com/office/powerpoint/2010/main" val="361070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708191" y="4448309"/>
            <a:ext cx="5660693" cy="4212961"/>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360"/>
              </a:spcBef>
              <a:spcAft>
                <a:spcPts val="0"/>
              </a:spcAft>
              <a:buSzPts val="1400"/>
              <a:buNone/>
            </a:pPr>
            <a:endParaRPr dirty="0"/>
          </a:p>
        </p:txBody>
      </p:sp>
      <p:sp>
        <p:nvSpPr>
          <p:cNvPr id="367" name="Google Shape;367;p1: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736228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37</a:t>
            </a:fld>
            <a:endParaRPr lang="en-US" dirty="0"/>
          </a:p>
        </p:txBody>
      </p:sp>
    </p:spTree>
    <p:extLst>
      <p:ext uri="{BB962C8B-B14F-4D97-AF65-F5344CB8AC3E}">
        <p14:creationId xmlns:p14="http://schemas.microsoft.com/office/powerpoint/2010/main" val="4288639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39</a:t>
            </a:fld>
            <a:endParaRPr lang="en-US" dirty="0"/>
          </a:p>
        </p:txBody>
      </p:sp>
    </p:spTree>
    <p:extLst>
      <p:ext uri="{BB962C8B-B14F-4D97-AF65-F5344CB8AC3E}">
        <p14:creationId xmlns:p14="http://schemas.microsoft.com/office/powerpoint/2010/main" val="1825063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40</a:t>
            </a:fld>
            <a:endParaRPr lang="en-US" dirty="0"/>
          </a:p>
        </p:txBody>
      </p:sp>
    </p:spTree>
    <p:extLst>
      <p:ext uri="{BB962C8B-B14F-4D97-AF65-F5344CB8AC3E}">
        <p14:creationId xmlns:p14="http://schemas.microsoft.com/office/powerpoint/2010/main" val="1799029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41</a:t>
            </a:fld>
            <a:endParaRPr lang="en-US" dirty="0"/>
          </a:p>
        </p:txBody>
      </p:sp>
    </p:spTree>
    <p:extLst>
      <p:ext uri="{BB962C8B-B14F-4D97-AF65-F5344CB8AC3E}">
        <p14:creationId xmlns:p14="http://schemas.microsoft.com/office/powerpoint/2010/main" val="3500171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42</a:t>
            </a:fld>
            <a:endParaRPr lang="en-US" dirty="0"/>
          </a:p>
        </p:txBody>
      </p:sp>
    </p:spTree>
    <p:extLst>
      <p:ext uri="{BB962C8B-B14F-4D97-AF65-F5344CB8AC3E}">
        <p14:creationId xmlns:p14="http://schemas.microsoft.com/office/powerpoint/2010/main" val="2215335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43</a:t>
            </a:fld>
            <a:endParaRPr lang="en-US" dirty="0"/>
          </a:p>
        </p:txBody>
      </p:sp>
    </p:spTree>
    <p:extLst>
      <p:ext uri="{BB962C8B-B14F-4D97-AF65-F5344CB8AC3E}">
        <p14:creationId xmlns:p14="http://schemas.microsoft.com/office/powerpoint/2010/main" val="2584595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44</a:t>
            </a:fld>
            <a:endParaRPr lang="en-US" dirty="0"/>
          </a:p>
        </p:txBody>
      </p:sp>
    </p:spTree>
    <p:extLst>
      <p:ext uri="{BB962C8B-B14F-4D97-AF65-F5344CB8AC3E}">
        <p14:creationId xmlns:p14="http://schemas.microsoft.com/office/powerpoint/2010/main" val="398169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47</a:t>
            </a:fld>
            <a:endParaRPr lang="en-US" dirty="0"/>
          </a:p>
        </p:txBody>
      </p:sp>
    </p:spTree>
    <p:extLst>
      <p:ext uri="{BB962C8B-B14F-4D97-AF65-F5344CB8AC3E}">
        <p14:creationId xmlns:p14="http://schemas.microsoft.com/office/powerpoint/2010/main" val="73764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48</a:t>
            </a:fld>
            <a:endParaRPr lang="en-US" dirty="0"/>
          </a:p>
        </p:txBody>
      </p:sp>
    </p:spTree>
    <p:extLst>
      <p:ext uri="{BB962C8B-B14F-4D97-AF65-F5344CB8AC3E}">
        <p14:creationId xmlns:p14="http://schemas.microsoft.com/office/powerpoint/2010/main" val="29014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708191" y="4448309"/>
            <a:ext cx="5660693" cy="4212961"/>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360"/>
              </a:spcBef>
              <a:spcAft>
                <a:spcPts val="0"/>
              </a:spcAft>
              <a:buSzPts val="1400"/>
              <a:buNone/>
            </a:pPr>
            <a:endParaRPr dirty="0"/>
          </a:p>
        </p:txBody>
      </p:sp>
      <p:sp>
        <p:nvSpPr>
          <p:cNvPr id="367" name="Google Shape;367;p1: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61725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spc="-100" dirty="0">
              <a:ln w="3175">
                <a:solidFill>
                  <a:schemeClr val="tx1"/>
                </a:solidFill>
              </a:ln>
              <a:solidFill>
                <a:srgbClr val="232333"/>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384F63-87C0-7248-8362-41D27F666570}" type="slidenum">
              <a:rPr lang="en-US" smtClean="0"/>
              <a:pPr/>
              <a:t>5</a:t>
            </a:fld>
            <a:endParaRPr lang="en-US" dirty="0"/>
          </a:p>
        </p:txBody>
      </p:sp>
    </p:spTree>
    <p:extLst>
      <p:ext uri="{BB962C8B-B14F-4D97-AF65-F5344CB8AC3E}">
        <p14:creationId xmlns:p14="http://schemas.microsoft.com/office/powerpoint/2010/main" val="257289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Combs et al.,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SMFM Patient Safety and Quality Committee, et al.,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Singh, et al., 2023</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6</a:t>
            </a:fld>
            <a:endParaRPr lang="en-US" dirty="0"/>
          </a:p>
        </p:txBody>
      </p:sp>
    </p:spTree>
    <p:extLst>
      <p:ext uri="{BB962C8B-B14F-4D97-AF65-F5344CB8AC3E}">
        <p14:creationId xmlns:p14="http://schemas.microsoft.com/office/powerpoint/2010/main" val="71554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Combs et al., 2023</a:t>
            </a:r>
          </a:p>
          <a:p>
            <a:pPr marL="171450" indent="-171450">
              <a:buFont typeface="Arial" panose="020B0604020202020204" pitchFamily="34" charset="0"/>
              <a:buChar char="•"/>
            </a:pPr>
            <a:r>
              <a:rPr lang="en-US" dirty="0"/>
              <a:t>Boakye &amp; Obisesan, 2021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SMFM Patient Safety and Quality Committee, et al.,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Singh, et al., 2023</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8</a:t>
            </a:fld>
            <a:endParaRPr lang="en-US" dirty="0"/>
          </a:p>
        </p:txBody>
      </p:sp>
    </p:spTree>
    <p:extLst>
      <p:ext uri="{BB962C8B-B14F-4D97-AF65-F5344CB8AC3E}">
        <p14:creationId xmlns:p14="http://schemas.microsoft.com/office/powerpoint/2010/main" val="71554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9</a:t>
            </a:fld>
            <a:endParaRPr lang="en-US" dirty="0"/>
          </a:p>
        </p:txBody>
      </p:sp>
    </p:spTree>
    <p:extLst>
      <p:ext uri="{BB962C8B-B14F-4D97-AF65-F5344CB8AC3E}">
        <p14:creationId xmlns:p14="http://schemas.microsoft.com/office/powerpoint/2010/main" val="333055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84F63-87C0-7248-8362-41D27F666570}" type="slidenum">
              <a:rPr lang="en-US" smtClean="0"/>
              <a:pPr/>
              <a:t>10</a:t>
            </a:fld>
            <a:endParaRPr lang="en-US" dirty="0"/>
          </a:p>
        </p:txBody>
      </p:sp>
    </p:spTree>
    <p:extLst>
      <p:ext uri="{BB962C8B-B14F-4D97-AF65-F5344CB8AC3E}">
        <p14:creationId xmlns:p14="http://schemas.microsoft.com/office/powerpoint/2010/main" val="4140374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riangle 13"/>
          <p:cNvSpPr/>
          <p:nvPr userDrawn="1"/>
        </p:nvSpPr>
        <p:spPr>
          <a:xfrm>
            <a:off x="0" y="3971438"/>
            <a:ext cx="5401344" cy="2371060"/>
          </a:xfrm>
          <a:prstGeom prst="triangle">
            <a:avLst/>
          </a:prstGeom>
          <a:solidFill>
            <a:schemeClr val="accent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5" name="TextBox 4"/>
          <p:cNvSpPr txBox="1"/>
          <p:nvPr userDrawn="1"/>
        </p:nvSpPr>
        <p:spPr>
          <a:xfrm>
            <a:off x="10820400" y="6591300"/>
            <a:ext cx="184731" cy="369332"/>
          </a:xfrm>
          <a:prstGeom prst="rect">
            <a:avLst/>
          </a:prstGeom>
          <a:noFill/>
        </p:spPr>
        <p:txBody>
          <a:bodyPr wrap="none" rtlCol="0">
            <a:spAutoFit/>
          </a:bodyPr>
          <a:lstStyle/>
          <a:p>
            <a:endParaRPr lang="en-US" b="0" i="0" dirty="0">
              <a:latin typeface="Roboto" panose="02000000000000000000" pitchFamily="2" charset="0"/>
            </a:endParaRPr>
          </a:p>
        </p:txBody>
      </p:sp>
      <p:sp>
        <p:nvSpPr>
          <p:cNvPr id="11" name="Triangle 10"/>
          <p:cNvSpPr/>
          <p:nvPr userDrawn="1"/>
        </p:nvSpPr>
        <p:spPr>
          <a:xfrm rot="5400000">
            <a:off x="-982672" y="2605990"/>
            <a:ext cx="4612857" cy="2647507"/>
          </a:xfrm>
          <a:prstGeom prst="triangle">
            <a:avLst>
              <a:gd name="adj" fmla="val 498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3" name="Text Placeholder 21"/>
          <p:cNvSpPr>
            <a:spLocks noGrp="1"/>
          </p:cNvSpPr>
          <p:nvPr>
            <p:ph type="body" sz="quarter" idx="16" hasCustomPrompt="1"/>
          </p:nvPr>
        </p:nvSpPr>
        <p:spPr>
          <a:xfrm>
            <a:off x="-4" y="2099860"/>
            <a:ext cx="12192003" cy="786703"/>
          </a:xfrm>
          <a:prstGeom prst="rect">
            <a:avLst/>
          </a:prstGeom>
        </p:spPr>
        <p:txBody>
          <a:bodyPr anchor="t" anchorCtr="1"/>
          <a:lstStyle>
            <a:lvl1pPr marL="0" indent="0" algn="ctr">
              <a:buNone/>
              <a:defRPr sz="44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TITLE OF PRESENTATION</a:t>
            </a:r>
          </a:p>
        </p:txBody>
      </p:sp>
      <p:sp>
        <p:nvSpPr>
          <p:cNvPr id="22" name="Text Placeholder 21"/>
          <p:cNvSpPr>
            <a:spLocks noGrp="1"/>
          </p:cNvSpPr>
          <p:nvPr>
            <p:ph type="body" sz="quarter" idx="15" hasCustomPrompt="1"/>
          </p:nvPr>
        </p:nvSpPr>
        <p:spPr>
          <a:xfrm>
            <a:off x="0" y="3054167"/>
            <a:ext cx="12192000" cy="457200"/>
          </a:xfrm>
          <a:prstGeom prst="rect">
            <a:avLst/>
          </a:prstGeom>
        </p:spPr>
        <p:txBody>
          <a:bodyPr anchor="t" anchorCtr="1"/>
          <a:lstStyle>
            <a:lvl1pPr marL="0" indent="0">
              <a:buNone/>
              <a:defRPr b="0" i="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Sub-title of presentation</a:t>
            </a:r>
          </a:p>
        </p:txBody>
      </p:sp>
      <p:pic>
        <p:nvPicPr>
          <p:cNvPr id="8" name="Picture 7">
            <a:extLst>
              <a:ext uri="{FF2B5EF4-FFF2-40B4-BE49-F238E27FC236}">
                <a16:creationId xmlns:a16="http://schemas.microsoft.com/office/drawing/2014/main" id="{D26587E9-0ABC-7841-B9FD-00E9A4A99A77}"/>
              </a:ext>
            </a:extLst>
          </p:cNvPr>
          <p:cNvPicPr>
            <a:picLocks noChangeAspect="1"/>
          </p:cNvPicPr>
          <p:nvPr userDrawn="1"/>
        </p:nvPicPr>
        <p:blipFill>
          <a:blip r:embed="rId2"/>
          <a:srcRect/>
          <a:stretch/>
        </p:blipFill>
        <p:spPr>
          <a:xfrm>
            <a:off x="10282964" y="6458099"/>
            <a:ext cx="1354819" cy="322575"/>
          </a:xfrm>
          <a:prstGeom prst="rect">
            <a:avLst/>
          </a:prstGeom>
        </p:spPr>
      </p:pic>
    </p:spTree>
    <p:extLst>
      <p:ext uri="{BB962C8B-B14F-4D97-AF65-F5344CB8AC3E}">
        <p14:creationId xmlns:p14="http://schemas.microsoft.com/office/powerpoint/2010/main" val="1660043249"/>
      </p:ext>
    </p:extLst>
  </p:cSld>
  <p:clrMapOvr>
    <a:overrideClrMapping bg1="lt1" tx1="dk1" bg2="lt2" tx2="dk2" accent1="accent1" accent2="accent2" accent3="accent3" accent4="accent4" accent5="accent5" accent6="accent6" hlink="hlink" folHlink="folHlink"/>
  </p:clrMapOvr>
  <p:transition spd="slow" advClick="0" advTm="1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three purple callout boxes">
    <p:spTree>
      <p:nvGrpSpPr>
        <p:cNvPr id="1" name=""/>
        <p:cNvGrpSpPr/>
        <p:nvPr/>
      </p:nvGrpSpPr>
      <p:grpSpPr>
        <a:xfrm>
          <a:off x="0" y="0"/>
          <a:ext cx="0" cy="0"/>
          <a:chOff x="0" y="0"/>
          <a:chExt cx="0" cy="0"/>
        </a:xfrm>
      </p:grpSpPr>
      <p:sp>
        <p:nvSpPr>
          <p:cNvPr id="13" name="Rectangle 12"/>
          <p:cNvSpPr/>
          <p:nvPr userDrawn="1"/>
        </p:nvSpPr>
        <p:spPr>
          <a:xfrm>
            <a:off x="796038" y="1778000"/>
            <a:ext cx="3378200" cy="37973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36" name="Text Placeholder 15"/>
          <p:cNvSpPr>
            <a:spLocks noGrp="1"/>
          </p:cNvSpPr>
          <p:nvPr>
            <p:ph type="body" sz="quarter" idx="13" hasCustomPrompt="1"/>
          </p:nvPr>
        </p:nvSpPr>
        <p:spPr>
          <a:xfrm>
            <a:off x="796038" y="2505328"/>
            <a:ext cx="3378200" cy="2930271"/>
          </a:xfrm>
          <a:prstGeom prst="rect">
            <a:avLst/>
          </a:prstGeom>
        </p:spPr>
        <p:txBody>
          <a:bodyPr lIns="0" rIns="0" anchor="t" anchorCtr="0"/>
          <a:lstStyle>
            <a:lvl1pPr marL="228600" indent="0" algn="l">
              <a:buNone/>
              <a:defRPr sz="2400" b="0" i="0" baseline="0">
                <a:solidFill>
                  <a:schemeClr val="bg1"/>
                </a:solidFill>
                <a:latin typeface="Roboto Condensed Light" panose="02000000000000000000" pitchFamily="2" charset="0"/>
                <a:ea typeface="Roboto Condensed Light"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	Lorem </a:t>
            </a:r>
            <a:r>
              <a:rPr lang="en-US" dirty="0" err="1"/>
              <a:t>impsum</a:t>
            </a:r>
            <a:r>
              <a:rPr lang="en-US" dirty="0"/>
              <a:t> dolor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alqua</a:t>
            </a:r>
            <a:r>
              <a:rPr lang="en-US" dirty="0"/>
              <a:t>. </a:t>
            </a:r>
          </a:p>
        </p:txBody>
      </p:sp>
      <p:sp>
        <p:nvSpPr>
          <p:cNvPr id="37" name="Text Placeholder 15"/>
          <p:cNvSpPr>
            <a:spLocks noGrp="1"/>
          </p:cNvSpPr>
          <p:nvPr>
            <p:ph type="body" sz="quarter" idx="16" hasCustomPrompt="1"/>
          </p:nvPr>
        </p:nvSpPr>
        <p:spPr>
          <a:xfrm>
            <a:off x="796038" y="1866899"/>
            <a:ext cx="3378200" cy="431801"/>
          </a:xfrm>
          <a:prstGeom prst="rect">
            <a:avLst/>
          </a:prstGeom>
        </p:spPr>
        <p:txBody>
          <a:bodyPr anchor="t" anchorCtr="1"/>
          <a:lstStyle>
            <a:lvl1pPr marL="0" indent="0" algn="ctr">
              <a:buNone/>
              <a:defRPr b="0" i="0">
                <a:solidFill>
                  <a:schemeClr val="bg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Header</a:t>
            </a:r>
          </a:p>
        </p:txBody>
      </p:sp>
      <p:sp>
        <p:nvSpPr>
          <p:cNvPr id="38" name="Rectangle 37"/>
          <p:cNvSpPr/>
          <p:nvPr userDrawn="1"/>
        </p:nvSpPr>
        <p:spPr>
          <a:xfrm>
            <a:off x="4446845" y="1778000"/>
            <a:ext cx="3378200" cy="379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39" name="Text Placeholder 15"/>
          <p:cNvSpPr>
            <a:spLocks noGrp="1"/>
          </p:cNvSpPr>
          <p:nvPr>
            <p:ph type="body" sz="quarter" idx="17" hasCustomPrompt="1"/>
          </p:nvPr>
        </p:nvSpPr>
        <p:spPr>
          <a:xfrm>
            <a:off x="4446845" y="2505328"/>
            <a:ext cx="3378200" cy="2930271"/>
          </a:xfrm>
          <a:prstGeom prst="rect">
            <a:avLst/>
          </a:prstGeom>
        </p:spPr>
        <p:txBody>
          <a:bodyPr lIns="0" rIns="0" anchor="t" anchorCtr="0"/>
          <a:lstStyle>
            <a:lvl1pPr marL="228600" indent="0" algn="l">
              <a:buNone/>
              <a:defRPr sz="2400" b="0" i="0" baseline="0">
                <a:solidFill>
                  <a:schemeClr val="bg1"/>
                </a:solidFill>
                <a:latin typeface="Roboto Condensed Light" panose="02000000000000000000" pitchFamily="2" charset="0"/>
                <a:ea typeface="Roboto Condensed Light"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	Lorem </a:t>
            </a:r>
            <a:r>
              <a:rPr lang="en-US" dirty="0" err="1"/>
              <a:t>impsum</a:t>
            </a:r>
            <a:r>
              <a:rPr lang="en-US" dirty="0"/>
              <a:t> dolor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alqua</a:t>
            </a:r>
            <a:r>
              <a:rPr lang="en-US" dirty="0"/>
              <a:t>. </a:t>
            </a:r>
          </a:p>
        </p:txBody>
      </p:sp>
      <p:sp>
        <p:nvSpPr>
          <p:cNvPr id="40" name="Text Placeholder 15"/>
          <p:cNvSpPr>
            <a:spLocks noGrp="1"/>
          </p:cNvSpPr>
          <p:nvPr>
            <p:ph type="body" sz="quarter" idx="18" hasCustomPrompt="1"/>
          </p:nvPr>
        </p:nvSpPr>
        <p:spPr>
          <a:xfrm>
            <a:off x="4446845" y="1866900"/>
            <a:ext cx="3378200" cy="431800"/>
          </a:xfrm>
          <a:prstGeom prst="rect">
            <a:avLst/>
          </a:prstGeom>
        </p:spPr>
        <p:txBody>
          <a:bodyPr anchor="t" anchorCtr="1"/>
          <a:lstStyle>
            <a:lvl1pPr marL="0" indent="0" algn="ctr">
              <a:buNone/>
              <a:defRPr b="0" i="0">
                <a:solidFill>
                  <a:schemeClr val="bg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Header</a:t>
            </a:r>
          </a:p>
        </p:txBody>
      </p:sp>
      <p:sp>
        <p:nvSpPr>
          <p:cNvPr id="41" name="Rectangle 40"/>
          <p:cNvSpPr/>
          <p:nvPr userDrawn="1"/>
        </p:nvSpPr>
        <p:spPr>
          <a:xfrm>
            <a:off x="8097652" y="1778000"/>
            <a:ext cx="3378200" cy="379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42" name="Text Placeholder 15"/>
          <p:cNvSpPr>
            <a:spLocks noGrp="1"/>
          </p:cNvSpPr>
          <p:nvPr>
            <p:ph type="body" sz="quarter" idx="19" hasCustomPrompt="1"/>
          </p:nvPr>
        </p:nvSpPr>
        <p:spPr>
          <a:xfrm>
            <a:off x="8097652" y="2505328"/>
            <a:ext cx="3378200" cy="2930271"/>
          </a:xfrm>
          <a:prstGeom prst="rect">
            <a:avLst/>
          </a:prstGeom>
        </p:spPr>
        <p:txBody>
          <a:bodyPr lIns="0" rIns="0" anchor="t" anchorCtr="0"/>
          <a:lstStyle>
            <a:lvl1pPr marL="228600" indent="0" algn="l">
              <a:buNone/>
              <a:defRPr sz="2400" b="0" i="0" baseline="0">
                <a:solidFill>
                  <a:schemeClr val="bg1"/>
                </a:solidFill>
                <a:latin typeface="Roboto Condensed Light" panose="02000000000000000000" pitchFamily="2" charset="0"/>
                <a:ea typeface="Roboto Condensed Light"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	Lorem </a:t>
            </a:r>
            <a:r>
              <a:rPr lang="en-US" dirty="0" err="1"/>
              <a:t>impsum</a:t>
            </a:r>
            <a:r>
              <a:rPr lang="en-US" dirty="0"/>
              <a:t> dolor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alqua</a:t>
            </a:r>
            <a:r>
              <a:rPr lang="en-US" dirty="0"/>
              <a:t>. </a:t>
            </a:r>
          </a:p>
        </p:txBody>
      </p:sp>
      <p:sp>
        <p:nvSpPr>
          <p:cNvPr id="43" name="Text Placeholder 15"/>
          <p:cNvSpPr>
            <a:spLocks noGrp="1"/>
          </p:cNvSpPr>
          <p:nvPr>
            <p:ph type="body" sz="quarter" idx="20" hasCustomPrompt="1"/>
          </p:nvPr>
        </p:nvSpPr>
        <p:spPr>
          <a:xfrm>
            <a:off x="8097652" y="1866900"/>
            <a:ext cx="3378200" cy="431800"/>
          </a:xfrm>
          <a:prstGeom prst="rect">
            <a:avLst/>
          </a:prstGeom>
        </p:spPr>
        <p:txBody>
          <a:bodyPr anchor="t" anchorCtr="1"/>
          <a:lstStyle>
            <a:lvl1pPr marL="0" indent="0" algn="ctr">
              <a:buNone/>
              <a:defRPr b="0" i="0">
                <a:solidFill>
                  <a:schemeClr val="bg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Header</a:t>
            </a:r>
          </a:p>
        </p:txBody>
      </p:sp>
      <p:sp>
        <p:nvSpPr>
          <p:cNvPr id="15" name="Text Placeholder 19"/>
          <p:cNvSpPr>
            <a:spLocks noGrp="1"/>
          </p:cNvSpPr>
          <p:nvPr>
            <p:ph type="body" sz="quarter" idx="10" hasCustomPrompt="1"/>
          </p:nvPr>
        </p:nvSpPr>
        <p:spPr>
          <a:xfrm>
            <a:off x="0" y="248779"/>
            <a:ext cx="12192000" cy="493161"/>
          </a:xfrm>
          <a:prstGeom prst="rect">
            <a:avLst/>
          </a:prstGeom>
        </p:spPr>
        <p:txBody>
          <a:bodyPr anchor="ctr" anchorCtr="1">
            <a:noAutofit/>
          </a:bodyPr>
          <a:lstStyle>
            <a:lvl1pPr marL="0" indent="0" algn="ctr">
              <a:buNone/>
              <a:defRPr sz="3200" b="0" i="0" baseline="0">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Title</a:t>
            </a:r>
          </a:p>
        </p:txBody>
      </p:sp>
      <p:sp>
        <p:nvSpPr>
          <p:cNvPr id="16" name="Text Placeholder 19"/>
          <p:cNvSpPr>
            <a:spLocks noGrp="1"/>
          </p:cNvSpPr>
          <p:nvPr>
            <p:ph type="body" sz="quarter" idx="11" hasCustomPrompt="1"/>
          </p:nvPr>
        </p:nvSpPr>
        <p:spPr>
          <a:xfrm>
            <a:off x="0" y="732134"/>
            <a:ext cx="12192000" cy="306145"/>
          </a:xfrm>
          <a:prstGeom prst="rect">
            <a:avLst/>
          </a:prstGeom>
        </p:spPr>
        <p:txBody>
          <a:bodyPr anchor="ctr" anchorCtr="1">
            <a:noAutofit/>
          </a:bodyPr>
          <a:lstStyle>
            <a:lvl1pPr marL="0" indent="0" algn="ctr">
              <a:buNone/>
              <a:defRPr sz="2400" b="0" i="0" baseline="0">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Sub-title</a:t>
            </a:r>
          </a:p>
        </p:txBody>
      </p:sp>
    </p:spTree>
    <p:extLst>
      <p:ext uri="{BB962C8B-B14F-4D97-AF65-F5344CB8AC3E}">
        <p14:creationId xmlns:p14="http://schemas.microsoft.com/office/powerpoint/2010/main" val="1938071924"/>
      </p:ext>
    </p:extLst>
  </p:cSld>
  <p:clrMapOvr>
    <a:masterClrMapping/>
  </p:clrMapOvr>
  <p:transition spd="slow" advClick="0" advTm="1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102454"/>
      </p:ext>
    </p:extLst>
  </p:cSld>
  <p:clrMapOvr>
    <a:masterClrMapping/>
  </p:clrMapOvr>
  <p:transition spd="slow" advClick="0" advTm="1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4396FF-7B73-1E47-8D03-7A154C227305}"/>
              </a:ext>
            </a:extLst>
          </p:cNvPr>
          <p:cNvPicPr>
            <a:picLocks noChangeAspect="1"/>
          </p:cNvPicPr>
          <p:nvPr userDrawn="1"/>
        </p:nvPicPr>
        <p:blipFill>
          <a:blip r:embed="rId2"/>
          <a:srcRect/>
          <a:stretch/>
        </p:blipFill>
        <p:spPr>
          <a:xfrm>
            <a:off x="2194560" y="2677160"/>
            <a:ext cx="7802880" cy="1503680"/>
          </a:xfrm>
          <a:prstGeom prst="rect">
            <a:avLst/>
          </a:prstGeom>
        </p:spPr>
      </p:pic>
    </p:spTree>
    <p:extLst>
      <p:ext uri="{BB962C8B-B14F-4D97-AF65-F5344CB8AC3E}">
        <p14:creationId xmlns:p14="http://schemas.microsoft.com/office/powerpoint/2010/main" val="1427121735"/>
      </p:ext>
    </p:extLst>
  </p:cSld>
  <p:clrMapOvr>
    <a:overrideClrMapping bg1="dk1" tx1="lt1" bg2="dk2" tx2="lt2" accent1="accent1" accent2="accent2" accent3="accent3" accent4="accent4" accent5="accent5" accent6="accent6" hlink="hlink" folHlink="folHlink"/>
  </p:clrMapOvr>
  <p:transition spd="slow" advClick="0" advTm="1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F500-7B46-BB25-60E7-5DFE1A8BD2C7}"/>
              </a:ext>
            </a:extLst>
          </p:cNvPr>
          <p:cNvSpPr>
            <a:spLocks noGrp="1"/>
          </p:cNvSpPr>
          <p:nvPr>
            <p:ph type="ctrTitle"/>
          </p:nvPr>
        </p:nvSpPr>
        <p:spPr>
          <a:xfrm>
            <a:off x="1524000" y="1122363"/>
            <a:ext cx="9144000" cy="2387600"/>
          </a:xfrm>
        </p:spPr>
        <p:txBody>
          <a:bodyPr anchor="b"/>
          <a:lstStyle>
            <a:lvl1pPr algn="ctr">
              <a:defRPr sz="6000" b="0" i="0">
                <a:latin typeface="Roboto Medium" panose="02000000000000000000" pitchFamily="2" charset="0"/>
                <a:ea typeface="Roboto Medium"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44C2D921-C920-CFE1-D677-E78316690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B5AA01A-1AEF-440A-CFE2-5848A2181563}"/>
              </a:ext>
            </a:extLst>
          </p:cNvPr>
          <p:cNvSpPr>
            <a:spLocks noGrp="1"/>
          </p:cNvSpPr>
          <p:nvPr>
            <p:ph type="dt" sz="half" idx="10"/>
          </p:nvPr>
        </p:nvSpPr>
        <p:spPr/>
        <p:txBody>
          <a:bodyPr/>
          <a:lstStyle/>
          <a:p>
            <a:fld id="{5BDBA300-ECF8-AD4B-BDF1-271F4BBEC65B}" type="datetimeFigureOut">
              <a:rPr lang="en-US" smtClean="0"/>
              <a:t>12/7/2023</a:t>
            </a:fld>
            <a:endParaRPr lang="en-US"/>
          </a:p>
        </p:txBody>
      </p:sp>
      <p:sp>
        <p:nvSpPr>
          <p:cNvPr id="5" name="Footer Placeholder 4">
            <a:extLst>
              <a:ext uri="{FF2B5EF4-FFF2-40B4-BE49-F238E27FC236}">
                <a16:creationId xmlns:a16="http://schemas.microsoft.com/office/drawing/2014/main" id="{5CD07A89-F987-0A7B-91A5-1A99DD579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F00C-6D33-B787-5E01-54E1DC3C44ED}"/>
              </a:ext>
            </a:extLst>
          </p:cNvPr>
          <p:cNvSpPr>
            <a:spLocks noGrp="1"/>
          </p:cNvSpPr>
          <p:nvPr>
            <p:ph type="sldNum" sz="quarter" idx="12"/>
          </p:nvPr>
        </p:nvSpPr>
        <p:spPr/>
        <p:txBody>
          <a:bodyPr/>
          <a:lstStyle/>
          <a:p>
            <a:fld id="{2E24E42F-7E5E-8349-B7EB-898796BC0B3A}" type="slidenum">
              <a:rPr lang="en-US" smtClean="0"/>
              <a:t>‹#›</a:t>
            </a:fld>
            <a:endParaRPr lang="en-US"/>
          </a:p>
        </p:txBody>
      </p:sp>
    </p:spTree>
    <p:extLst>
      <p:ext uri="{BB962C8B-B14F-4D97-AF65-F5344CB8AC3E}">
        <p14:creationId xmlns:p14="http://schemas.microsoft.com/office/powerpoint/2010/main" val="19977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0820400" y="6591300"/>
            <a:ext cx="184731" cy="369332"/>
          </a:xfrm>
          <a:prstGeom prst="rect">
            <a:avLst/>
          </a:prstGeom>
          <a:noFill/>
        </p:spPr>
        <p:txBody>
          <a:bodyPr wrap="none" rtlCol="0">
            <a:spAutoFit/>
          </a:bodyPr>
          <a:lstStyle/>
          <a:p>
            <a:endParaRPr lang="en-US" b="0" i="0" dirty="0">
              <a:latin typeface="Roboto" panose="02000000000000000000" pitchFamily="2" charset="0"/>
            </a:endParaRPr>
          </a:p>
        </p:txBody>
      </p:sp>
      <p:sp>
        <p:nvSpPr>
          <p:cNvPr id="4" name="Triangle 3"/>
          <p:cNvSpPr/>
          <p:nvPr userDrawn="1"/>
        </p:nvSpPr>
        <p:spPr>
          <a:xfrm>
            <a:off x="133632" y="2999413"/>
            <a:ext cx="7798256" cy="3371569"/>
          </a:xfrm>
          <a:prstGeom prst="triangl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2" name="Triangle 11"/>
          <p:cNvSpPr/>
          <p:nvPr userDrawn="1"/>
        </p:nvSpPr>
        <p:spPr>
          <a:xfrm rot="5400000">
            <a:off x="-1446028" y="959013"/>
            <a:ext cx="6858000" cy="3965944"/>
          </a:xfrm>
          <a:prstGeom prst="triangle">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7" name="Text Placeholder 21"/>
          <p:cNvSpPr>
            <a:spLocks noGrp="1"/>
          </p:cNvSpPr>
          <p:nvPr>
            <p:ph type="body" sz="quarter" idx="17" hasCustomPrompt="1"/>
          </p:nvPr>
        </p:nvSpPr>
        <p:spPr>
          <a:xfrm>
            <a:off x="0" y="2201709"/>
            <a:ext cx="3036312" cy="1036938"/>
          </a:xfrm>
          <a:prstGeom prst="rect">
            <a:avLst/>
          </a:prstGeom>
        </p:spPr>
        <p:txBody>
          <a:bodyPr/>
          <a:lstStyle>
            <a:lvl1pPr marL="0" indent="0">
              <a:buNone/>
              <a:defRPr sz="3200" b="0" i="0" baseline="0">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	SECTION NAME</a:t>
            </a:r>
          </a:p>
        </p:txBody>
      </p:sp>
      <p:sp>
        <p:nvSpPr>
          <p:cNvPr id="18" name="Text Placeholder 21"/>
          <p:cNvSpPr>
            <a:spLocks noGrp="1"/>
          </p:cNvSpPr>
          <p:nvPr>
            <p:ph type="body" sz="quarter" idx="18" hasCustomPrompt="1"/>
          </p:nvPr>
        </p:nvSpPr>
        <p:spPr>
          <a:xfrm>
            <a:off x="291108" y="3289963"/>
            <a:ext cx="3674836" cy="457200"/>
          </a:xfrm>
          <a:prstGeom prst="rect">
            <a:avLst/>
          </a:prstGeom>
        </p:spPr>
        <p:txBody>
          <a:bodyPr/>
          <a:lstStyle>
            <a:lvl1pPr marL="0" indent="0">
              <a:buNone/>
              <a:defRPr b="0" i="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Section sub-title</a:t>
            </a:r>
          </a:p>
        </p:txBody>
      </p:sp>
    </p:spTree>
    <p:extLst>
      <p:ext uri="{BB962C8B-B14F-4D97-AF65-F5344CB8AC3E}">
        <p14:creationId xmlns:p14="http://schemas.microsoft.com/office/powerpoint/2010/main" val="3481511930"/>
      </p:ext>
    </p:extLst>
  </p:cSld>
  <p:clrMapOvr>
    <a:overrideClrMapping bg1="dk1" tx1="lt1" bg2="dk2" tx2="lt2" accent1="accent1" accent2="accent2" accent3="accent3" accent4="accent4" accent5="accent5" accent6="accent6" hlink="hlink" folHlink="folHlink"/>
  </p:clrMapOvr>
  <p:transition spd="slow" advClick="0" advTm="1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0820400" y="6591300"/>
            <a:ext cx="184731" cy="369332"/>
          </a:xfrm>
          <a:prstGeom prst="rect">
            <a:avLst/>
          </a:prstGeom>
          <a:noFill/>
        </p:spPr>
        <p:txBody>
          <a:bodyPr wrap="none" rtlCol="0">
            <a:spAutoFit/>
          </a:bodyPr>
          <a:lstStyle/>
          <a:p>
            <a:endParaRPr lang="en-US" b="0" i="0" dirty="0">
              <a:latin typeface="Roboto" panose="02000000000000000000" pitchFamily="2" charset="0"/>
            </a:endParaRPr>
          </a:p>
        </p:txBody>
      </p:sp>
      <p:sp>
        <p:nvSpPr>
          <p:cNvPr id="4" name="Triangle 3"/>
          <p:cNvSpPr/>
          <p:nvPr userDrawn="1"/>
        </p:nvSpPr>
        <p:spPr>
          <a:xfrm>
            <a:off x="133632" y="2989473"/>
            <a:ext cx="7798256" cy="3371569"/>
          </a:xfrm>
          <a:prstGeom prst="triangl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2" name="Triangle 11"/>
          <p:cNvSpPr/>
          <p:nvPr userDrawn="1"/>
        </p:nvSpPr>
        <p:spPr>
          <a:xfrm rot="5400000">
            <a:off x="-1446028" y="949073"/>
            <a:ext cx="6858000" cy="3965944"/>
          </a:xfrm>
          <a:prstGeom prst="triangle">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7" name="Text Placeholder 21"/>
          <p:cNvSpPr>
            <a:spLocks noGrp="1"/>
          </p:cNvSpPr>
          <p:nvPr>
            <p:ph type="body" sz="quarter" idx="17" hasCustomPrompt="1"/>
          </p:nvPr>
        </p:nvSpPr>
        <p:spPr>
          <a:xfrm>
            <a:off x="0" y="2191769"/>
            <a:ext cx="3036312" cy="1036938"/>
          </a:xfrm>
          <a:prstGeom prst="rect">
            <a:avLst/>
          </a:prstGeom>
        </p:spPr>
        <p:txBody>
          <a:bodyPr/>
          <a:lstStyle>
            <a:lvl1pPr marL="0" indent="0">
              <a:buNone/>
              <a:defRPr sz="3200" b="0" i="0" baseline="0">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	SECTION NAME</a:t>
            </a:r>
          </a:p>
        </p:txBody>
      </p:sp>
      <p:sp>
        <p:nvSpPr>
          <p:cNvPr id="18" name="Text Placeholder 21"/>
          <p:cNvSpPr>
            <a:spLocks noGrp="1"/>
          </p:cNvSpPr>
          <p:nvPr>
            <p:ph type="body" sz="quarter" idx="18" hasCustomPrompt="1"/>
          </p:nvPr>
        </p:nvSpPr>
        <p:spPr>
          <a:xfrm>
            <a:off x="291108" y="3280023"/>
            <a:ext cx="3036312" cy="457200"/>
          </a:xfrm>
          <a:prstGeom prst="rect">
            <a:avLst/>
          </a:prstGeom>
        </p:spPr>
        <p:txBody>
          <a:bodyPr/>
          <a:lstStyle>
            <a:lvl1pPr marL="0" indent="0">
              <a:buNone/>
              <a:defRPr b="0" i="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Section sub-title</a:t>
            </a:r>
          </a:p>
        </p:txBody>
      </p:sp>
    </p:spTree>
    <p:extLst>
      <p:ext uri="{BB962C8B-B14F-4D97-AF65-F5344CB8AC3E}">
        <p14:creationId xmlns:p14="http://schemas.microsoft.com/office/powerpoint/2010/main" val="1005242059"/>
      </p:ext>
    </p:extLst>
  </p:cSld>
  <p:clrMapOvr>
    <a:overrideClrMapping bg1="dk1" tx1="lt1" bg2="dk2" tx2="lt2" accent1="accent1" accent2="accent2" accent3="accent3" accent4="accent4" accent5="accent5" accent6="accent6" hlink="hlink" folHlink="folHlink"/>
  </p:clrMapOvr>
  <p:transition spd="slow" advClick="0" advTm="1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_paragraph">
    <p:spTree>
      <p:nvGrpSpPr>
        <p:cNvPr id="1" name=""/>
        <p:cNvGrpSpPr/>
        <p:nvPr/>
      </p:nvGrpSpPr>
      <p:grpSpPr>
        <a:xfrm>
          <a:off x="0" y="0"/>
          <a:ext cx="0" cy="0"/>
          <a:chOff x="0" y="0"/>
          <a:chExt cx="0" cy="0"/>
        </a:xfrm>
      </p:grpSpPr>
      <p:sp>
        <p:nvSpPr>
          <p:cNvPr id="20" name="Text Placeholder 19"/>
          <p:cNvSpPr>
            <a:spLocks noGrp="1"/>
          </p:cNvSpPr>
          <p:nvPr>
            <p:ph type="body" sz="quarter" idx="10" hasCustomPrompt="1"/>
          </p:nvPr>
        </p:nvSpPr>
        <p:spPr>
          <a:xfrm>
            <a:off x="0" y="248779"/>
            <a:ext cx="12192000" cy="493161"/>
          </a:xfrm>
          <a:prstGeom prst="rect">
            <a:avLst/>
          </a:prstGeom>
        </p:spPr>
        <p:txBody>
          <a:bodyPr anchor="ctr" anchorCtr="1">
            <a:noAutofit/>
          </a:bodyPr>
          <a:lstStyle>
            <a:lvl1pPr marL="0" indent="0" algn="ctr">
              <a:buNone/>
              <a:defRPr sz="32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Title</a:t>
            </a:r>
          </a:p>
        </p:txBody>
      </p:sp>
      <p:sp>
        <p:nvSpPr>
          <p:cNvPr id="5" name="Text Placeholder 19"/>
          <p:cNvSpPr>
            <a:spLocks noGrp="1"/>
          </p:cNvSpPr>
          <p:nvPr>
            <p:ph type="body" sz="quarter" idx="11" hasCustomPrompt="1"/>
          </p:nvPr>
        </p:nvSpPr>
        <p:spPr>
          <a:xfrm>
            <a:off x="0" y="732134"/>
            <a:ext cx="12192000" cy="493161"/>
          </a:xfrm>
          <a:prstGeom prst="rect">
            <a:avLst/>
          </a:prstGeom>
        </p:spPr>
        <p:txBody>
          <a:bodyPr anchor="ctr" anchorCtr="1">
            <a:noAutofit/>
          </a:bodyPr>
          <a:lstStyle>
            <a:lvl1pPr marL="0" indent="0" algn="ctr">
              <a:buNone/>
              <a:defRPr sz="24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Sub-title</a:t>
            </a:r>
          </a:p>
        </p:txBody>
      </p:sp>
      <p:sp>
        <p:nvSpPr>
          <p:cNvPr id="3" name="Text Placeholder 2"/>
          <p:cNvSpPr>
            <a:spLocks noGrp="1"/>
          </p:cNvSpPr>
          <p:nvPr>
            <p:ph type="body" sz="quarter" idx="12" hasCustomPrompt="1"/>
          </p:nvPr>
        </p:nvSpPr>
        <p:spPr>
          <a:xfrm>
            <a:off x="1174750" y="1765300"/>
            <a:ext cx="9842500" cy="31115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sz="2400" b="0" i="0" kern="1200" baseline="0" dirty="0" smtClean="0">
                <a:solidFill>
                  <a:schemeClr val="bg2">
                    <a:lumMod val="10000"/>
                  </a:schemeClr>
                </a:solidFill>
                <a:effectLst/>
                <a:latin typeface="Roboto" panose="02000000000000000000" pitchFamily="2" charset="0"/>
                <a:ea typeface="Roboto" panose="02000000000000000000" pitchFamily="2" charset="0"/>
                <a:cs typeface="+mn-cs"/>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“Lorem ipsum dolor sit </a:t>
            </a:r>
            <a:r>
              <a:rPr lang="en-US" dirty="0" err="1"/>
              <a:t>amet</a:t>
            </a:r>
            <a:r>
              <a:rPr lang="en-US" dirty="0"/>
              <a:t>, </a:t>
            </a:r>
            <a:r>
              <a:rPr lang="en-US" dirty="0" err="1"/>
              <a:t>consetctetur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alqua</a:t>
            </a:r>
            <a:r>
              <a:rPr lang="en-US" dirty="0"/>
              <a:t>. Lorem ipsum dolor sit </a:t>
            </a:r>
            <a:r>
              <a:rPr lang="en-US" dirty="0" err="1"/>
              <a:t>amet</a:t>
            </a:r>
            <a:r>
              <a:rPr lang="en-US" dirty="0"/>
              <a:t>, </a:t>
            </a:r>
            <a:r>
              <a:rPr lang="en-US" dirty="0" err="1"/>
              <a:t>consetctetur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alqua</a:t>
            </a:r>
            <a:r>
              <a:rPr lang="en-US" dirty="0"/>
              <a:t>. Lorem ipsum dolor sit </a:t>
            </a:r>
            <a:r>
              <a:rPr lang="en-US" dirty="0" err="1"/>
              <a:t>amet</a:t>
            </a:r>
            <a:r>
              <a:rPr lang="en-US" dirty="0"/>
              <a:t>, </a:t>
            </a:r>
            <a:r>
              <a:rPr lang="en-US" dirty="0" err="1"/>
              <a:t>consetctetur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alqua</a:t>
            </a:r>
            <a:r>
              <a:rPr lang="en-US" dirty="0"/>
              <a:t>. Lorem ipsum dolor sit </a:t>
            </a:r>
            <a:r>
              <a:rPr lang="en-US" dirty="0" err="1"/>
              <a:t>amet</a:t>
            </a:r>
            <a:r>
              <a:rPr lang="en-US" dirty="0"/>
              <a:t>, </a:t>
            </a:r>
            <a:r>
              <a:rPr lang="en-US" dirty="0" err="1"/>
              <a:t>consetctetur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alqua</a:t>
            </a:r>
            <a:r>
              <a:rPr lang="en-US" dirty="0"/>
              <a:t>. Lorem ipsum dolor sit </a:t>
            </a:r>
            <a:r>
              <a:rPr lang="en-US" dirty="0" err="1"/>
              <a:t>amet</a:t>
            </a:r>
            <a:r>
              <a:rPr lang="en-US" dirty="0"/>
              <a:t>, </a:t>
            </a:r>
            <a:r>
              <a:rPr lang="en-US" dirty="0" err="1"/>
              <a:t>consetctetur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alqua</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4066310039"/>
      </p:ext>
    </p:extLst>
  </p:cSld>
  <p:clrMapOvr>
    <a:overrideClrMapping bg1="lt1" tx1="dk1" bg2="lt2" tx2="dk2" accent1="accent1" accent2="accent2" accent3="accent3" accent4="accent4" accent5="accent5" accent6="accent6" hlink="hlink" folHlink="folHlink"/>
  </p:clrMapOvr>
  <p:transition spd="slow" advClick="0" advTm="1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large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828800" y="1479405"/>
            <a:ext cx="8813800" cy="4557712"/>
          </a:xfrm>
          <a:prstGeom prst="rect">
            <a:avLst/>
          </a:prstGeom>
        </p:spPr>
        <p:txBody>
          <a:bodyPr/>
          <a:lstStyle>
            <a:lvl1pPr>
              <a:defRPr>
                <a:latin typeface="Roboto" panose="02000000000000000000" pitchFamily="2" charset="0"/>
                <a:ea typeface="Roboto" panose="02000000000000000000" pitchFamily="2" charset="0"/>
              </a:defRPr>
            </a:lvl1pPr>
          </a:lstStyle>
          <a:p>
            <a:r>
              <a:rPr lang="en-US" dirty="0"/>
              <a:t>Click icon to add picture</a:t>
            </a:r>
          </a:p>
        </p:txBody>
      </p:sp>
      <p:sp>
        <p:nvSpPr>
          <p:cNvPr id="11" name="Text Placeholder 19"/>
          <p:cNvSpPr>
            <a:spLocks noGrp="1"/>
          </p:cNvSpPr>
          <p:nvPr>
            <p:ph type="body" sz="quarter" idx="11" hasCustomPrompt="1"/>
          </p:nvPr>
        </p:nvSpPr>
        <p:spPr>
          <a:xfrm>
            <a:off x="0" y="248779"/>
            <a:ext cx="12192000" cy="493161"/>
          </a:xfrm>
          <a:prstGeom prst="rect">
            <a:avLst/>
          </a:prstGeom>
        </p:spPr>
        <p:txBody>
          <a:bodyPr anchor="ctr" anchorCtr="1">
            <a:noAutofit/>
          </a:bodyPr>
          <a:lstStyle>
            <a:lvl1pPr marL="0" indent="0" algn="ctr">
              <a:buNone/>
              <a:defRPr sz="32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Title</a:t>
            </a:r>
          </a:p>
        </p:txBody>
      </p:sp>
    </p:spTree>
    <p:extLst>
      <p:ext uri="{BB962C8B-B14F-4D97-AF65-F5344CB8AC3E}">
        <p14:creationId xmlns:p14="http://schemas.microsoft.com/office/powerpoint/2010/main" val="81313751"/>
      </p:ext>
    </p:extLst>
  </p:cSld>
  <p:clrMapOvr>
    <a:masterClrMapping/>
  </p:clrMapOvr>
  <p:transition spd="slow" advClick="0" advTm="1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three blocks of text">
    <p:spTree>
      <p:nvGrpSpPr>
        <p:cNvPr id="1" name=""/>
        <p:cNvGrpSpPr/>
        <p:nvPr/>
      </p:nvGrpSpPr>
      <p:grpSpPr>
        <a:xfrm>
          <a:off x="0" y="0"/>
          <a:ext cx="0" cy="0"/>
          <a:chOff x="0" y="0"/>
          <a:chExt cx="0" cy="0"/>
        </a:xfrm>
      </p:grpSpPr>
      <p:sp>
        <p:nvSpPr>
          <p:cNvPr id="3" name="Rectangular Callout 2"/>
          <p:cNvSpPr/>
          <p:nvPr userDrawn="1"/>
        </p:nvSpPr>
        <p:spPr>
          <a:xfrm>
            <a:off x="585121" y="1816100"/>
            <a:ext cx="3286125" cy="698500"/>
          </a:xfrm>
          <a:prstGeom prst="wedge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1" name="Rectangular Callout 10"/>
          <p:cNvSpPr/>
          <p:nvPr userDrawn="1"/>
        </p:nvSpPr>
        <p:spPr>
          <a:xfrm>
            <a:off x="4456367" y="1816100"/>
            <a:ext cx="3282696" cy="698500"/>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2" name="Rectangular Callout 11"/>
          <p:cNvSpPr/>
          <p:nvPr userDrawn="1"/>
        </p:nvSpPr>
        <p:spPr>
          <a:xfrm>
            <a:off x="8324184" y="1816100"/>
            <a:ext cx="3282696" cy="698500"/>
          </a:xfrm>
          <a:prstGeom prst="wedge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4" name="Text Placeholder 19"/>
          <p:cNvSpPr>
            <a:spLocks noGrp="1"/>
          </p:cNvSpPr>
          <p:nvPr>
            <p:ph type="body" sz="quarter" idx="10" hasCustomPrompt="1"/>
          </p:nvPr>
        </p:nvSpPr>
        <p:spPr>
          <a:xfrm>
            <a:off x="0" y="248779"/>
            <a:ext cx="12192000" cy="493161"/>
          </a:xfrm>
          <a:prstGeom prst="rect">
            <a:avLst/>
          </a:prstGeom>
        </p:spPr>
        <p:txBody>
          <a:bodyPr anchor="ctr" anchorCtr="1">
            <a:noAutofit/>
          </a:bodyPr>
          <a:lstStyle>
            <a:lvl1pPr marL="0" indent="0" algn="ctr">
              <a:buNone/>
              <a:defRPr sz="32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Title</a:t>
            </a:r>
          </a:p>
        </p:txBody>
      </p:sp>
      <p:sp>
        <p:nvSpPr>
          <p:cNvPr id="17" name="Text Placeholder 19"/>
          <p:cNvSpPr>
            <a:spLocks noGrp="1"/>
          </p:cNvSpPr>
          <p:nvPr>
            <p:ph type="body" sz="quarter" idx="11" hasCustomPrompt="1"/>
          </p:nvPr>
        </p:nvSpPr>
        <p:spPr>
          <a:xfrm>
            <a:off x="0" y="741940"/>
            <a:ext cx="12192000" cy="493161"/>
          </a:xfrm>
          <a:prstGeom prst="rect">
            <a:avLst/>
          </a:prstGeom>
        </p:spPr>
        <p:txBody>
          <a:bodyPr anchor="ctr" anchorCtr="1">
            <a:noAutofit/>
          </a:bodyPr>
          <a:lstStyle>
            <a:lvl1pPr marL="0" indent="0" algn="ctr">
              <a:buNone/>
              <a:defRPr sz="24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Sub-title</a:t>
            </a:r>
          </a:p>
        </p:txBody>
      </p:sp>
      <p:sp>
        <p:nvSpPr>
          <p:cNvPr id="4" name="Text Placeholder 3"/>
          <p:cNvSpPr>
            <a:spLocks noGrp="1"/>
          </p:cNvSpPr>
          <p:nvPr>
            <p:ph type="body" sz="quarter" idx="12" hasCustomPrompt="1"/>
          </p:nvPr>
        </p:nvSpPr>
        <p:spPr>
          <a:xfrm>
            <a:off x="585122" y="2806699"/>
            <a:ext cx="3286792" cy="31156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baseline="0">
                <a:solidFill>
                  <a:srgbClr val="181717"/>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sed</a:t>
            </a:r>
            <a:r>
              <a:rPr lang="en-US" sz="1800" b="0" i="0" kern="1200" spc="0" dirty="0">
                <a:solidFill>
                  <a:schemeClr val="tx1"/>
                </a:solidFill>
                <a:effectLst/>
                <a:latin typeface="+mn-lt"/>
                <a:ea typeface="+mn-ea"/>
                <a:cs typeface="+mn-cs"/>
              </a:rPr>
              <a:t> do </a:t>
            </a:r>
            <a:r>
              <a:rPr lang="en-US" sz="1800" b="0" i="0" kern="1200" spc="0" dirty="0" err="1">
                <a:solidFill>
                  <a:schemeClr val="tx1"/>
                </a:solidFill>
                <a:effectLst/>
                <a:latin typeface="+mn-lt"/>
                <a:ea typeface="+mn-ea"/>
                <a:cs typeface="+mn-cs"/>
              </a:rPr>
              <a:t>eiusmod</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tempor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incididunt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labore</a:t>
            </a:r>
            <a:r>
              <a:rPr lang="en-US" sz="1800" b="0" i="0" kern="1200" spc="0" dirty="0">
                <a:solidFill>
                  <a:schemeClr val="tx1"/>
                </a:solidFill>
                <a:effectLst/>
                <a:latin typeface="+mn-lt"/>
                <a:ea typeface="+mn-ea"/>
                <a:cs typeface="+mn-cs"/>
              </a:rPr>
              <a:t> et </a:t>
            </a:r>
            <a:r>
              <a:rPr lang="en-US" sz="1800" b="0" i="0" kern="1200" spc="0" dirty="0" err="1">
                <a:solidFill>
                  <a:schemeClr val="tx1"/>
                </a:solidFill>
                <a:effectLst/>
                <a:latin typeface="+mn-lt"/>
                <a:ea typeface="+mn-ea"/>
                <a:cs typeface="+mn-cs"/>
              </a:rPr>
              <a:t>dolore</a:t>
            </a:r>
            <a:r>
              <a:rPr lang="en-US" sz="1800" b="0" i="0" kern="1200" spc="0" dirty="0">
                <a:solidFill>
                  <a:schemeClr val="tx1"/>
                </a:solidFill>
                <a:effectLst/>
                <a:latin typeface="+mn-lt"/>
                <a:ea typeface="+mn-ea"/>
                <a:cs typeface="+mn-cs"/>
              </a:rPr>
              <a:t> magna </a:t>
            </a:r>
            <a:r>
              <a:rPr lang="en-US" sz="1800" b="0" i="0" kern="1200" spc="0" dirty="0" err="1">
                <a:solidFill>
                  <a:schemeClr val="tx1"/>
                </a:solidFill>
                <a:effectLst/>
                <a:latin typeface="+mn-lt"/>
                <a:ea typeface="+mn-ea"/>
                <a:cs typeface="+mn-cs"/>
              </a:rPr>
              <a:t>aliqua</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enim</a:t>
            </a:r>
            <a:r>
              <a:rPr lang="en-US" sz="1800" b="0" i="0" kern="1200" spc="0" dirty="0">
                <a:solidFill>
                  <a:schemeClr val="tx1"/>
                </a:solidFill>
                <a:effectLst/>
                <a:latin typeface="+mn-lt"/>
                <a:ea typeface="+mn-ea"/>
                <a:cs typeface="+mn-cs"/>
              </a:rPr>
              <a:t> ad minim </a:t>
            </a:r>
            <a:r>
              <a:rPr lang="en-US" sz="1800" b="0" i="0" kern="1200" spc="0" dirty="0" err="1">
                <a:solidFill>
                  <a:schemeClr val="tx1"/>
                </a:solidFill>
                <a:effectLst/>
                <a:latin typeface="+mn-lt"/>
                <a:ea typeface="+mn-ea"/>
                <a:cs typeface="+mn-cs"/>
              </a:rPr>
              <a:t>veniam</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quis</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nostrud</a:t>
            </a:r>
            <a:r>
              <a:rPr lang="en-US" sz="1800" b="0" i="0" kern="1200" spc="0" dirty="0">
                <a:solidFill>
                  <a:schemeClr val="tx1"/>
                </a:solidFill>
                <a:effectLst/>
                <a:latin typeface="+mn-lt"/>
                <a:ea typeface="+mn-ea"/>
                <a:cs typeface="+mn-cs"/>
              </a:rPr>
              <a:t> exercitation </a:t>
            </a:r>
            <a:r>
              <a:rPr lang="en-US" sz="1800" b="0" i="0" kern="1200" spc="0" dirty="0" err="1">
                <a:solidFill>
                  <a:schemeClr val="tx1"/>
                </a:solidFill>
                <a:effectLst/>
                <a:latin typeface="+mn-lt"/>
                <a:ea typeface="+mn-ea"/>
                <a:cs typeface="+mn-cs"/>
              </a:rPr>
              <a:t>ullamco</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laboris</a:t>
            </a:r>
            <a:r>
              <a:rPr lang="en-US" sz="1800" b="0" i="0" kern="1200" spc="0" dirty="0">
                <a:solidFill>
                  <a:schemeClr val="tx1"/>
                </a:solidFill>
                <a:effectLst/>
                <a:latin typeface="+mn-lt"/>
                <a:ea typeface="+mn-ea"/>
                <a:cs typeface="+mn-cs"/>
              </a:rPr>
              <a:t> nisi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aliquip</a:t>
            </a:r>
            <a:r>
              <a:rPr lang="en-US" sz="1800" b="0" i="0" kern="1200" spc="0" dirty="0">
                <a:solidFill>
                  <a:schemeClr val="tx1"/>
                </a:solidFill>
                <a:effectLst/>
                <a:latin typeface="+mn-lt"/>
                <a:ea typeface="+mn-ea"/>
                <a:cs typeface="+mn-cs"/>
              </a:rPr>
              <a:t> ex </a:t>
            </a:r>
            <a:r>
              <a:rPr lang="en-US" sz="1800" b="0" i="0" kern="1200" spc="0" dirty="0" err="1">
                <a:solidFill>
                  <a:schemeClr val="tx1"/>
                </a:solidFill>
                <a:effectLst/>
                <a:latin typeface="+mn-lt"/>
                <a:ea typeface="+mn-ea"/>
                <a:cs typeface="+mn-cs"/>
              </a:rPr>
              <a:t>ea</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commodo</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consequat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Duis</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aute</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irure</a:t>
            </a:r>
            <a:r>
              <a:rPr lang="en-US" sz="1800" b="0" i="0" kern="1200" spc="0" dirty="0">
                <a:solidFill>
                  <a:schemeClr val="tx1"/>
                </a:solidFill>
                <a:effectLst/>
                <a:latin typeface="+mn-lt"/>
                <a:ea typeface="+mn-ea"/>
                <a:cs typeface="+mn-cs"/>
              </a:rPr>
              <a:t> dolor in </a:t>
            </a:r>
            <a:r>
              <a:rPr lang="en-US" sz="1800" b="0" i="0" kern="1200" spc="0" dirty="0" err="1">
                <a:solidFill>
                  <a:schemeClr val="tx1"/>
                </a:solidFill>
                <a:effectLst/>
                <a:latin typeface="+mn-lt"/>
                <a:ea typeface="+mn-ea"/>
                <a:cs typeface="+mn-cs"/>
              </a:rPr>
              <a:t>reprehenderit</a:t>
            </a:r>
            <a:r>
              <a:rPr lang="en-US" sz="1800" b="0" i="0" kern="1200" spc="0" dirty="0">
                <a:solidFill>
                  <a:schemeClr val="tx1"/>
                </a:solidFill>
                <a:effectLst/>
                <a:latin typeface="+mn-lt"/>
                <a:ea typeface="+mn-ea"/>
                <a:cs typeface="+mn-cs"/>
              </a:rPr>
              <a:t> in </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sp>
        <p:nvSpPr>
          <p:cNvPr id="18" name="Text Placeholder 3"/>
          <p:cNvSpPr>
            <a:spLocks noGrp="1"/>
          </p:cNvSpPr>
          <p:nvPr>
            <p:ph type="body" sz="quarter" idx="13" hasCustomPrompt="1"/>
          </p:nvPr>
        </p:nvSpPr>
        <p:spPr>
          <a:xfrm>
            <a:off x="4452271" y="2806700"/>
            <a:ext cx="3286792" cy="311563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baseline="0">
                <a:solidFill>
                  <a:srgbClr val="181717"/>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sed</a:t>
            </a:r>
            <a:r>
              <a:rPr lang="en-US" sz="1800" b="0" i="0" kern="1200" spc="0" dirty="0">
                <a:solidFill>
                  <a:schemeClr val="tx1"/>
                </a:solidFill>
                <a:effectLst/>
                <a:latin typeface="+mn-lt"/>
                <a:ea typeface="+mn-ea"/>
                <a:cs typeface="+mn-cs"/>
              </a:rPr>
              <a:t> do </a:t>
            </a:r>
            <a:r>
              <a:rPr lang="en-US" sz="1800" b="0" i="0" kern="1200" spc="0" dirty="0" err="1">
                <a:solidFill>
                  <a:schemeClr val="tx1"/>
                </a:solidFill>
                <a:effectLst/>
                <a:latin typeface="+mn-lt"/>
                <a:ea typeface="+mn-ea"/>
                <a:cs typeface="+mn-cs"/>
              </a:rPr>
              <a:t>eiusmod</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tempor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incididunt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labore</a:t>
            </a:r>
            <a:r>
              <a:rPr lang="en-US" sz="1800" b="0" i="0" kern="1200" spc="0" dirty="0">
                <a:solidFill>
                  <a:schemeClr val="tx1"/>
                </a:solidFill>
                <a:effectLst/>
                <a:latin typeface="+mn-lt"/>
                <a:ea typeface="+mn-ea"/>
                <a:cs typeface="+mn-cs"/>
              </a:rPr>
              <a:t> et </a:t>
            </a:r>
            <a:r>
              <a:rPr lang="en-US" sz="1800" b="0" i="0" kern="1200" spc="0" dirty="0" err="1">
                <a:solidFill>
                  <a:schemeClr val="tx1"/>
                </a:solidFill>
                <a:effectLst/>
                <a:latin typeface="+mn-lt"/>
                <a:ea typeface="+mn-ea"/>
                <a:cs typeface="+mn-cs"/>
              </a:rPr>
              <a:t>dolore</a:t>
            </a:r>
            <a:r>
              <a:rPr lang="en-US" sz="1800" b="0" i="0" kern="1200" spc="0" dirty="0">
                <a:solidFill>
                  <a:schemeClr val="tx1"/>
                </a:solidFill>
                <a:effectLst/>
                <a:latin typeface="+mn-lt"/>
                <a:ea typeface="+mn-ea"/>
                <a:cs typeface="+mn-cs"/>
              </a:rPr>
              <a:t> magna </a:t>
            </a:r>
            <a:r>
              <a:rPr lang="en-US" sz="1800" b="0" i="0" kern="1200" spc="0" dirty="0" err="1">
                <a:solidFill>
                  <a:schemeClr val="tx1"/>
                </a:solidFill>
                <a:effectLst/>
                <a:latin typeface="+mn-lt"/>
                <a:ea typeface="+mn-ea"/>
                <a:cs typeface="+mn-cs"/>
              </a:rPr>
              <a:t>aliqua</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enim</a:t>
            </a:r>
            <a:r>
              <a:rPr lang="en-US" sz="1800" b="0" i="0" kern="1200" spc="0" dirty="0">
                <a:solidFill>
                  <a:schemeClr val="tx1"/>
                </a:solidFill>
                <a:effectLst/>
                <a:latin typeface="+mn-lt"/>
                <a:ea typeface="+mn-ea"/>
                <a:cs typeface="+mn-cs"/>
              </a:rPr>
              <a:t> ad minim </a:t>
            </a:r>
            <a:r>
              <a:rPr lang="en-US" sz="1800" b="0" i="0" kern="1200" spc="0" dirty="0" err="1">
                <a:solidFill>
                  <a:schemeClr val="tx1"/>
                </a:solidFill>
                <a:effectLst/>
                <a:latin typeface="+mn-lt"/>
                <a:ea typeface="+mn-ea"/>
                <a:cs typeface="+mn-cs"/>
              </a:rPr>
              <a:t>veniam</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quis</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nostrud</a:t>
            </a:r>
            <a:r>
              <a:rPr lang="en-US" sz="1800" b="0" i="0" kern="1200" spc="0" dirty="0">
                <a:solidFill>
                  <a:schemeClr val="tx1"/>
                </a:solidFill>
                <a:effectLst/>
                <a:latin typeface="+mn-lt"/>
                <a:ea typeface="+mn-ea"/>
                <a:cs typeface="+mn-cs"/>
              </a:rPr>
              <a:t> exercitation </a:t>
            </a:r>
            <a:r>
              <a:rPr lang="en-US" sz="1800" b="0" i="0" kern="1200" spc="0" dirty="0" err="1">
                <a:solidFill>
                  <a:schemeClr val="tx1"/>
                </a:solidFill>
                <a:effectLst/>
                <a:latin typeface="+mn-lt"/>
                <a:ea typeface="+mn-ea"/>
                <a:cs typeface="+mn-cs"/>
              </a:rPr>
              <a:t>ullamco</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laboris</a:t>
            </a:r>
            <a:r>
              <a:rPr lang="en-US" sz="1800" b="0" i="0" kern="1200" spc="0" dirty="0">
                <a:solidFill>
                  <a:schemeClr val="tx1"/>
                </a:solidFill>
                <a:effectLst/>
                <a:latin typeface="+mn-lt"/>
                <a:ea typeface="+mn-ea"/>
                <a:cs typeface="+mn-cs"/>
              </a:rPr>
              <a:t> nisi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aliquip</a:t>
            </a:r>
            <a:r>
              <a:rPr lang="en-US" sz="1800" b="0" i="0" kern="1200" spc="0" dirty="0">
                <a:solidFill>
                  <a:schemeClr val="tx1"/>
                </a:solidFill>
                <a:effectLst/>
                <a:latin typeface="+mn-lt"/>
                <a:ea typeface="+mn-ea"/>
                <a:cs typeface="+mn-cs"/>
              </a:rPr>
              <a:t> ex </a:t>
            </a:r>
            <a:r>
              <a:rPr lang="en-US" sz="1800" b="0" i="0" kern="1200" spc="0" dirty="0" err="1">
                <a:solidFill>
                  <a:schemeClr val="tx1"/>
                </a:solidFill>
                <a:effectLst/>
                <a:latin typeface="+mn-lt"/>
                <a:ea typeface="+mn-ea"/>
                <a:cs typeface="+mn-cs"/>
              </a:rPr>
              <a:t>ea</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commodo</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consequat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Duis</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aute</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irure</a:t>
            </a:r>
            <a:r>
              <a:rPr lang="en-US" sz="1800" b="0" i="0" kern="1200" spc="0" dirty="0">
                <a:solidFill>
                  <a:schemeClr val="tx1"/>
                </a:solidFill>
                <a:effectLst/>
                <a:latin typeface="+mn-lt"/>
                <a:ea typeface="+mn-ea"/>
                <a:cs typeface="+mn-cs"/>
              </a:rPr>
              <a:t> dolor in </a:t>
            </a:r>
            <a:r>
              <a:rPr lang="en-US" sz="1800" b="0" i="0" kern="1200" spc="0" dirty="0" err="1">
                <a:solidFill>
                  <a:schemeClr val="tx1"/>
                </a:solidFill>
                <a:effectLst/>
                <a:latin typeface="+mn-lt"/>
                <a:ea typeface="+mn-ea"/>
                <a:cs typeface="+mn-cs"/>
              </a:rPr>
              <a:t>reprehenderit</a:t>
            </a:r>
            <a:r>
              <a:rPr lang="en-US" sz="1800" b="0" i="0" kern="1200" spc="0" dirty="0">
                <a:solidFill>
                  <a:schemeClr val="tx1"/>
                </a:solidFill>
                <a:effectLst/>
                <a:latin typeface="+mn-lt"/>
                <a:ea typeface="+mn-ea"/>
                <a:cs typeface="+mn-cs"/>
              </a:rPr>
              <a:t> in </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sp>
        <p:nvSpPr>
          <p:cNvPr id="19" name="Text Placeholder 3"/>
          <p:cNvSpPr>
            <a:spLocks noGrp="1"/>
          </p:cNvSpPr>
          <p:nvPr>
            <p:ph type="body" sz="quarter" idx="14" hasCustomPrompt="1"/>
          </p:nvPr>
        </p:nvSpPr>
        <p:spPr>
          <a:xfrm>
            <a:off x="8322136" y="2806700"/>
            <a:ext cx="3286792" cy="311563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baseline="0">
                <a:solidFill>
                  <a:srgbClr val="181717"/>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sed</a:t>
            </a:r>
            <a:r>
              <a:rPr lang="en-US" sz="1800" b="0" i="0" kern="1200" spc="0" dirty="0">
                <a:solidFill>
                  <a:schemeClr val="tx1"/>
                </a:solidFill>
                <a:effectLst/>
                <a:latin typeface="+mn-lt"/>
                <a:ea typeface="+mn-ea"/>
                <a:cs typeface="+mn-cs"/>
              </a:rPr>
              <a:t> do </a:t>
            </a:r>
            <a:r>
              <a:rPr lang="en-US" sz="1800" b="0" i="0" kern="1200" spc="0" dirty="0" err="1">
                <a:solidFill>
                  <a:schemeClr val="tx1"/>
                </a:solidFill>
                <a:effectLst/>
                <a:latin typeface="+mn-lt"/>
                <a:ea typeface="+mn-ea"/>
                <a:cs typeface="+mn-cs"/>
              </a:rPr>
              <a:t>eiusmod</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tempor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incididunt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labore</a:t>
            </a:r>
            <a:r>
              <a:rPr lang="en-US" sz="1800" b="0" i="0" kern="1200" spc="0" dirty="0">
                <a:solidFill>
                  <a:schemeClr val="tx1"/>
                </a:solidFill>
                <a:effectLst/>
                <a:latin typeface="+mn-lt"/>
                <a:ea typeface="+mn-ea"/>
                <a:cs typeface="+mn-cs"/>
              </a:rPr>
              <a:t> et </a:t>
            </a:r>
            <a:r>
              <a:rPr lang="en-US" sz="1800" b="0" i="0" kern="1200" spc="0" dirty="0" err="1">
                <a:solidFill>
                  <a:schemeClr val="tx1"/>
                </a:solidFill>
                <a:effectLst/>
                <a:latin typeface="+mn-lt"/>
                <a:ea typeface="+mn-ea"/>
                <a:cs typeface="+mn-cs"/>
              </a:rPr>
              <a:t>dolore</a:t>
            </a:r>
            <a:r>
              <a:rPr lang="en-US" sz="1800" b="0" i="0" kern="1200" spc="0" dirty="0">
                <a:solidFill>
                  <a:schemeClr val="tx1"/>
                </a:solidFill>
                <a:effectLst/>
                <a:latin typeface="+mn-lt"/>
                <a:ea typeface="+mn-ea"/>
                <a:cs typeface="+mn-cs"/>
              </a:rPr>
              <a:t> magna </a:t>
            </a:r>
            <a:r>
              <a:rPr lang="en-US" sz="1800" b="0" i="0" kern="1200" spc="0" dirty="0" err="1">
                <a:solidFill>
                  <a:schemeClr val="tx1"/>
                </a:solidFill>
                <a:effectLst/>
                <a:latin typeface="+mn-lt"/>
                <a:ea typeface="+mn-ea"/>
                <a:cs typeface="+mn-cs"/>
              </a:rPr>
              <a:t>aliqua</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enim</a:t>
            </a:r>
            <a:r>
              <a:rPr lang="en-US" sz="1800" b="0" i="0" kern="1200" spc="0" dirty="0">
                <a:solidFill>
                  <a:schemeClr val="tx1"/>
                </a:solidFill>
                <a:effectLst/>
                <a:latin typeface="+mn-lt"/>
                <a:ea typeface="+mn-ea"/>
                <a:cs typeface="+mn-cs"/>
              </a:rPr>
              <a:t> ad minim </a:t>
            </a:r>
            <a:r>
              <a:rPr lang="en-US" sz="1800" b="0" i="0" kern="1200" spc="0" dirty="0" err="1">
                <a:solidFill>
                  <a:schemeClr val="tx1"/>
                </a:solidFill>
                <a:effectLst/>
                <a:latin typeface="+mn-lt"/>
                <a:ea typeface="+mn-ea"/>
                <a:cs typeface="+mn-cs"/>
              </a:rPr>
              <a:t>veniam</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quis</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nostrud</a:t>
            </a:r>
            <a:r>
              <a:rPr lang="en-US" sz="1800" b="0" i="0" kern="1200" spc="0" dirty="0">
                <a:solidFill>
                  <a:schemeClr val="tx1"/>
                </a:solidFill>
                <a:effectLst/>
                <a:latin typeface="+mn-lt"/>
                <a:ea typeface="+mn-ea"/>
                <a:cs typeface="+mn-cs"/>
              </a:rPr>
              <a:t> exercitation </a:t>
            </a:r>
            <a:r>
              <a:rPr lang="en-US" sz="1800" b="0" i="0" kern="1200" spc="0" dirty="0" err="1">
                <a:solidFill>
                  <a:schemeClr val="tx1"/>
                </a:solidFill>
                <a:effectLst/>
                <a:latin typeface="+mn-lt"/>
                <a:ea typeface="+mn-ea"/>
                <a:cs typeface="+mn-cs"/>
              </a:rPr>
              <a:t>ullamco</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laboris</a:t>
            </a:r>
            <a:r>
              <a:rPr lang="en-US" sz="1800" b="0" i="0" kern="1200" spc="0" dirty="0">
                <a:solidFill>
                  <a:schemeClr val="tx1"/>
                </a:solidFill>
                <a:effectLst/>
                <a:latin typeface="+mn-lt"/>
                <a:ea typeface="+mn-ea"/>
                <a:cs typeface="+mn-cs"/>
              </a:rPr>
              <a:t> nisi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aliquip</a:t>
            </a:r>
            <a:r>
              <a:rPr lang="en-US" sz="1800" b="0" i="0" kern="1200" spc="0" dirty="0">
                <a:solidFill>
                  <a:schemeClr val="tx1"/>
                </a:solidFill>
                <a:effectLst/>
                <a:latin typeface="+mn-lt"/>
                <a:ea typeface="+mn-ea"/>
                <a:cs typeface="+mn-cs"/>
              </a:rPr>
              <a:t> ex </a:t>
            </a:r>
            <a:r>
              <a:rPr lang="en-US" sz="1800" b="0" i="0" kern="1200" spc="0" dirty="0" err="1">
                <a:solidFill>
                  <a:schemeClr val="tx1"/>
                </a:solidFill>
                <a:effectLst/>
                <a:latin typeface="+mn-lt"/>
                <a:ea typeface="+mn-ea"/>
                <a:cs typeface="+mn-cs"/>
              </a:rPr>
              <a:t>ea</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commodo</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consequat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Duis</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aute</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irure</a:t>
            </a:r>
            <a:r>
              <a:rPr lang="en-US" sz="1800" b="0" i="0" kern="1200" spc="0" dirty="0">
                <a:solidFill>
                  <a:schemeClr val="tx1"/>
                </a:solidFill>
                <a:effectLst/>
                <a:latin typeface="+mn-lt"/>
                <a:ea typeface="+mn-ea"/>
                <a:cs typeface="+mn-cs"/>
              </a:rPr>
              <a:t> dolor in </a:t>
            </a:r>
            <a:r>
              <a:rPr lang="en-US" sz="1800" b="0" i="0" kern="1200" spc="0" dirty="0" err="1">
                <a:solidFill>
                  <a:schemeClr val="tx1"/>
                </a:solidFill>
                <a:effectLst/>
                <a:latin typeface="+mn-lt"/>
                <a:ea typeface="+mn-ea"/>
                <a:cs typeface="+mn-cs"/>
              </a:rPr>
              <a:t>reprehenderit</a:t>
            </a:r>
            <a:r>
              <a:rPr lang="en-US" sz="1800" b="0" i="0" kern="1200" spc="0" dirty="0">
                <a:solidFill>
                  <a:schemeClr val="tx1"/>
                </a:solidFill>
                <a:effectLst/>
                <a:latin typeface="+mn-lt"/>
                <a:ea typeface="+mn-ea"/>
                <a:cs typeface="+mn-cs"/>
              </a:rPr>
              <a:t> in </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sp>
        <p:nvSpPr>
          <p:cNvPr id="5" name="Text Placeholder 4"/>
          <p:cNvSpPr>
            <a:spLocks noGrp="1"/>
          </p:cNvSpPr>
          <p:nvPr>
            <p:ph type="body" sz="quarter" idx="15" hasCustomPrompt="1"/>
          </p:nvPr>
        </p:nvSpPr>
        <p:spPr>
          <a:xfrm>
            <a:off x="585121" y="1816099"/>
            <a:ext cx="3286124" cy="619125"/>
          </a:xfrm>
          <a:prstGeom prst="rect">
            <a:avLst/>
          </a:prstGeom>
        </p:spPr>
        <p:txBody>
          <a:bodyPr anchor="ctr" anchorCtr="1"/>
          <a:lstStyle>
            <a:lvl1pPr marL="0" indent="0">
              <a:buNone/>
              <a:defRPr b="0" i="0">
                <a:solidFill>
                  <a:schemeClr val="bg1"/>
                </a:solidFill>
                <a:latin typeface="Roboto" panose="02000000000000000000" pitchFamily="2" charset="0"/>
                <a:ea typeface="Roboto" panose="02000000000000000000" pitchFamily="2" charset="0"/>
                <a:cs typeface="Gill Sans SemiBold" charset="0"/>
              </a:defRPr>
            </a:lvl1pPr>
            <a:lvl4pPr marL="1371600" indent="0">
              <a:buNone/>
              <a:defRPr>
                <a:solidFill>
                  <a:schemeClr val="bg1"/>
                </a:solidFill>
              </a:defRPr>
            </a:lvl4pPr>
          </a:lstStyle>
          <a:p>
            <a:pPr lvl="0"/>
            <a:r>
              <a:rPr lang="en-US" dirty="0"/>
              <a:t>Header</a:t>
            </a:r>
          </a:p>
        </p:txBody>
      </p:sp>
      <p:sp>
        <p:nvSpPr>
          <p:cNvPr id="16" name="Text Placeholder 4"/>
          <p:cNvSpPr>
            <a:spLocks noGrp="1"/>
          </p:cNvSpPr>
          <p:nvPr>
            <p:ph type="body" sz="quarter" idx="16" hasCustomPrompt="1"/>
          </p:nvPr>
        </p:nvSpPr>
        <p:spPr>
          <a:xfrm>
            <a:off x="4452939" y="1816100"/>
            <a:ext cx="3286124" cy="619125"/>
          </a:xfrm>
          <a:prstGeom prst="rect">
            <a:avLst/>
          </a:prstGeom>
        </p:spPr>
        <p:txBody>
          <a:bodyPr anchor="ctr" anchorCtr="1"/>
          <a:lstStyle>
            <a:lvl1pPr marL="0" indent="0">
              <a:buNone/>
              <a:defRPr b="0" i="0">
                <a:solidFill>
                  <a:schemeClr val="bg1"/>
                </a:solidFill>
                <a:latin typeface="Roboto" panose="02000000000000000000" pitchFamily="2" charset="0"/>
                <a:ea typeface="Roboto" panose="02000000000000000000" pitchFamily="2" charset="0"/>
                <a:cs typeface="Gill Sans SemiBold" charset="0"/>
              </a:defRPr>
            </a:lvl1pPr>
            <a:lvl4pPr marL="1371600" indent="0">
              <a:buNone/>
              <a:defRPr>
                <a:solidFill>
                  <a:schemeClr val="bg1"/>
                </a:solidFill>
              </a:defRPr>
            </a:lvl4pPr>
          </a:lstStyle>
          <a:p>
            <a:pPr lvl="0"/>
            <a:r>
              <a:rPr lang="en-US" dirty="0"/>
              <a:t>Header</a:t>
            </a:r>
          </a:p>
        </p:txBody>
      </p:sp>
      <p:sp>
        <p:nvSpPr>
          <p:cNvPr id="20" name="Text Placeholder 4"/>
          <p:cNvSpPr>
            <a:spLocks noGrp="1"/>
          </p:cNvSpPr>
          <p:nvPr>
            <p:ph type="body" sz="quarter" idx="17" hasCustomPrompt="1"/>
          </p:nvPr>
        </p:nvSpPr>
        <p:spPr>
          <a:xfrm>
            <a:off x="8322470" y="1816100"/>
            <a:ext cx="3286124" cy="619125"/>
          </a:xfrm>
          <a:prstGeom prst="rect">
            <a:avLst/>
          </a:prstGeom>
        </p:spPr>
        <p:txBody>
          <a:bodyPr anchor="ctr" anchorCtr="1"/>
          <a:lstStyle>
            <a:lvl1pPr marL="0" indent="0">
              <a:buNone/>
              <a:defRPr b="0" i="0">
                <a:solidFill>
                  <a:schemeClr val="bg1"/>
                </a:solidFill>
                <a:latin typeface="Roboto" panose="02000000000000000000" pitchFamily="2" charset="0"/>
                <a:ea typeface="Roboto" panose="02000000000000000000" pitchFamily="2" charset="0"/>
                <a:cs typeface="Gill Sans SemiBold" charset="0"/>
              </a:defRPr>
            </a:lvl1pPr>
            <a:lvl4pPr marL="1371600" indent="0">
              <a:buNone/>
              <a:defRPr>
                <a:solidFill>
                  <a:schemeClr val="bg1"/>
                </a:solidFill>
              </a:defRPr>
            </a:lvl4pPr>
          </a:lstStyle>
          <a:p>
            <a:pPr lvl="0"/>
            <a:r>
              <a:rPr lang="en-US" dirty="0"/>
              <a:t>Header</a:t>
            </a:r>
          </a:p>
        </p:txBody>
      </p:sp>
    </p:spTree>
    <p:extLst>
      <p:ext uri="{BB962C8B-B14F-4D97-AF65-F5344CB8AC3E}">
        <p14:creationId xmlns:p14="http://schemas.microsoft.com/office/powerpoint/2010/main" val="2051738126"/>
      </p:ext>
    </p:extLst>
  </p:cSld>
  <p:clrMapOvr>
    <a:masterClrMapping/>
  </p:clrMapOvr>
  <p:transition spd="slow" advClick="0" advTm="1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_three blocks of text">
    <p:spTree>
      <p:nvGrpSpPr>
        <p:cNvPr id="1" name=""/>
        <p:cNvGrpSpPr/>
        <p:nvPr/>
      </p:nvGrpSpPr>
      <p:grpSpPr>
        <a:xfrm>
          <a:off x="0" y="0"/>
          <a:ext cx="0" cy="0"/>
          <a:chOff x="0" y="0"/>
          <a:chExt cx="0" cy="0"/>
        </a:xfrm>
      </p:grpSpPr>
      <p:sp>
        <p:nvSpPr>
          <p:cNvPr id="3" name="Rectangular Callout 2"/>
          <p:cNvSpPr/>
          <p:nvPr userDrawn="1"/>
        </p:nvSpPr>
        <p:spPr>
          <a:xfrm>
            <a:off x="2604989" y="1728261"/>
            <a:ext cx="6982022" cy="698500"/>
          </a:xfrm>
          <a:prstGeom prst="wedge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4" name="Text Placeholder 19"/>
          <p:cNvSpPr>
            <a:spLocks noGrp="1"/>
          </p:cNvSpPr>
          <p:nvPr>
            <p:ph type="body" sz="quarter" idx="10" hasCustomPrompt="1"/>
          </p:nvPr>
        </p:nvSpPr>
        <p:spPr>
          <a:xfrm>
            <a:off x="0" y="248779"/>
            <a:ext cx="12192000" cy="493161"/>
          </a:xfrm>
          <a:prstGeom prst="rect">
            <a:avLst/>
          </a:prstGeom>
        </p:spPr>
        <p:txBody>
          <a:bodyPr anchor="ctr" anchorCtr="1">
            <a:noAutofit/>
          </a:bodyPr>
          <a:lstStyle>
            <a:lvl1pPr marL="0" indent="0" algn="ctr">
              <a:buNone/>
              <a:defRPr sz="32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Title</a:t>
            </a:r>
          </a:p>
        </p:txBody>
      </p:sp>
      <p:sp>
        <p:nvSpPr>
          <p:cNvPr id="17" name="Text Placeholder 19"/>
          <p:cNvSpPr>
            <a:spLocks noGrp="1"/>
          </p:cNvSpPr>
          <p:nvPr>
            <p:ph type="body" sz="quarter" idx="11" hasCustomPrompt="1"/>
          </p:nvPr>
        </p:nvSpPr>
        <p:spPr>
          <a:xfrm>
            <a:off x="0" y="741940"/>
            <a:ext cx="12192000" cy="493161"/>
          </a:xfrm>
          <a:prstGeom prst="rect">
            <a:avLst/>
          </a:prstGeom>
        </p:spPr>
        <p:txBody>
          <a:bodyPr anchor="ctr" anchorCtr="1">
            <a:noAutofit/>
          </a:bodyPr>
          <a:lstStyle>
            <a:lvl1pPr marL="0" indent="0" algn="ctr">
              <a:buNone/>
              <a:defRPr sz="24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Sub-title</a:t>
            </a:r>
          </a:p>
        </p:txBody>
      </p:sp>
      <p:sp>
        <p:nvSpPr>
          <p:cNvPr id="4" name="Text Placeholder 3"/>
          <p:cNvSpPr>
            <a:spLocks noGrp="1"/>
          </p:cNvSpPr>
          <p:nvPr>
            <p:ph type="body" sz="quarter" idx="12" hasCustomPrompt="1"/>
          </p:nvPr>
        </p:nvSpPr>
        <p:spPr>
          <a:xfrm>
            <a:off x="2604989" y="2718861"/>
            <a:ext cx="6982019" cy="31156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baseline="0">
                <a:solidFill>
                  <a:srgbClr val="181717"/>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sed</a:t>
            </a:r>
            <a:r>
              <a:rPr lang="en-US" sz="1800" b="0" i="0" kern="1200" spc="0" dirty="0">
                <a:solidFill>
                  <a:schemeClr val="tx1"/>
                </a:solidFill>
                <a:effectLst/>
                <a:latin typeface="+mn-lt"/>
                <a:ea typeface="+mn-ea"/>
                <a:cs typeface="+mn-cs"/>
              </a:rPr>
              <a:t> do </a:t>
            </a:r>
            <a:r>
              <a:rPr lang="en-US" sz="1800" b="0" i="0" kern="1200" spc="0" dirty="0" err="1">
                <a:solidFill>
                  <a:schemeClr val="tx1"/>
                </a:solidFill>
                <a:effectLst/>
                <a:latin typeface="+mn-lt"/>
                <a:ea typeface="+mn-ea"/>
                <a:cs typeface="+mn-cs"/>
              </a:rPr>
              <a:t>eiusmod</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tempor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incididunt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labore</a:t>
            </a:r>
            <a:r>
              <a:rPr lang="en-US" sz="1800" b="0" i="0" kern="1200" spc="0" dirty="0">
                <a:solidFill>
                  <a:schemeClr val="tx1"/>
                </a:solidFill>
                <a:effectLst/>
                <a:latin typeface="+mn-lt"/>
                <a:ea typeface="+mn-ea"/>
                <a:cs typeface="+mn-cs"/>
              </a:rPr>
              <a:t> et </a:t>
            </a:r>
            <a:r>
              <a:rPr lang="en-US" sz="1800" b="0" i="0" kern="1200" spc="0" dirty="0" err="1">
                <a:solidFill>
                  <a:schemeClr val="tx1"/>
                </a:solidFill>
                <a:effectLst/>
                <a:latin typeface="+mn-lt"/>
                <a:ea typeface="+mn-ea"/>
                <a:cs typeface="+mn-cs"/>
              </a:rPr>
              <a:t>dolore</a:t>
            </a:r>
            <a:r>
              <a:rPr lang="en-US" sz="1800" b="0" i="0" kern="1200" spc="0" dirty="0">
                <a:solidFill>
                  <a:schemeClr val="tx1"/>
                </a:solidFill>
                <a:effectLst/>
                <a:latin typeface="+mn-lt"/>
                <a:ea typeface="+mn-ea"/>
                <a:cs typeface="+mn-cs"/>
              </a:rPr>
              <a:t> magna </a:t>
            </a:r>
            <a:r>
              <a:rPr lang="en-US" sz="1800" b="0" i="0" kern="1200" spc="0" dirty="0" err="1">
                <a:solidFill>
                  <a:schemeClr val="tx1"/>
                </a:solidFill>
                <a:effectLst/>
                <a:latin typeface="+mn-lt"/>
                <a:ea typeface="+mn-ea"/>
                <a:cs typeface="+mn-cs"/>
              </a:rPr>
              <a:t>aliqua</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enim</a:t>
            </a:r>
            <a:r>
              <a:rPr lang="en-US" sz="1800" b="0" i="0" kern="1200" spc="0" dirty="0">
                <a:solidFill>
                  <a:schemeClr val="tx1"/>
                </a:solidFill>
                <a:effectLst/>
                <a:latin typeface="+mn-lt"/>
                <a:ea typeface="+mn-ea"/>
                <a:cs typeface="+mn-cs"/>
              </a:rPr>
              <a:t> ad minim </a:t>
            </a:r>
            <a:r>
              <a:rPr lang="en-US" sz="1800" b="0" i="0" kern="1200" spc="0" dirty="0" err="1">
                <a:solidFill>
                  <a:schemeClr val="tx1"/>
                </a:solidFill>
                <a:effectLst/>
                <a:latin typeface="+mn-lt"/>
                <a:ea typeface="+mn-ea"/>
                <a:cs typeface="+mn-cs"/>
              </a:rPr>
              <a:t>veniam</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quis</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nostrud</a:t>
            </a:r>
            <a:r>
              <a:rPr lang="en-US" sz="1800" b="0" i="0" kern="1200" spc="0" dirty="0">
                <a:solidFill>
                  <a:schemeClr val="tx1"/>
                </a:solidFill>
                <a:effectLst/>
                <a:latin typeface="+mn-lt"/>
                <a:ea typeface="+mn-ea"/>
                <a:cs typeface="+mn-cs"/>
              </a:rPr>
              <a:t> exercitation </a:t>
            </a:r>
            <a:r>
              <a:rPr lang="en-US" sz="1800" b="0" i="0" kern="1200" spc="0" dirty="0" err="1">
                <a:solidFill>
                  <a:schemeClr val="tx1"/>
                </a:solidFill>
                <a:effectLst/>
                <a:latin typeface="+mn-lt"/>
                <a:ea typeface="+mn-ea"/>
                <a:cs typeface="+mn-cs"/>
              </a:rPr>
              <a:t>ullamco</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laboris</a:t>
            </a:r>
            <a:r>
              <a:rPr lang="en-US" sz="1800" b="0" i="0" kern="1200" spc="0" dirty="0">
                <a:solidFill>
                  <a:schemeClr val="tx1"/>
                </a:solidFill>
                <a:effectLst/>
                <a:latin typeface="+mn-lt"/>
                <a:ea typeface="+mn-ea"/>
                <a:cs typeface="+mn-cs"/>
              </a:rPr>
              <a:t> nisi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aliquip</a:t>
            </a:r>
            <a:r>
              <a:rPr lang="en-US" sz="1800" b="0" i="0" kern="1200" spc="0" dirty="0">
                <a:solidFill>
                  <a:schemeClr val="tx1"/>
                </a:solidFill>
                <a:effectLst/>
                <a:latin typeface="+mn-lt"/>
                <a:ea typeface="+mn-ea"/>
                <a:cs typeface="+mn-cs"/>
              </a:rPr>
              <a:t> ex </a:t>
            </a:r>
            <a:r>
              <a:rPr lang="en-US" sz="1800" b="0" i="0" kern="1200" spc="0" dirty="0" err="1">
                <a:solidFill>
                  <a:schemeClr val="tx1"/>
                </a:solidFill>
                <a:effectLst/>
                <a:latin typeface="+mn-lt"/>
                <a:ea typeface="+mn-ea"/>
                <a:cs typeface="+mn-cs"/>
              </a:rPr>
              <a:t>ea</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commodo</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consequat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Duis</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aute</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irure</a:t>
            </a:r>
            <a:r>
              <a:rPr lang="en-US" sz="1800" b="0" i="0" kern="1200" spc="0" dirty="0">
                <a:solidFill>
                  <a:schemeClr val="tx1"/>
                </a:solidFill>
                <a:effectLst/>
                <a:latin typeface="+mn-lt"/>
                <a:ea typeface="+mn-ea"/>
                <a:cs typeface="+mn-cs"/>
              </a:rPr>
              <a:t> dolor in </a:t>
            </a:r>
            <a:r>
              <a:rPr lang="en-US" sz="1800" b="0" i="0" kern="1200" spc="0" dirty="0" err="1">
                <a:solidFill>
                  <a:schemeClr val="tx1"/>
                </a:solidFill>
                <a:effectLst/>
                <a:latin typeface="+mn-lt"/>
                <a:ea typeface="+mn-ea"/>
                <a:cs typeface="+mn-cs"/>
              </a:rPr>
              <a:t>reprehenderit</a:t>
            </a:r>
            <a:r>
              <a:rPr lang="en-US" sz="1800" b="0" i="0" kern="1200" spc="0" dirty="0">
                <a:solidFill>
                  <a:schemeClr val="tx1"/>
                </a:solidFill>
                <a:effectLst/>
                <a:latin typeface="+mn-lt"/>
                <a:ea typeface="+mn-ea"/>
                <a:cs typeface="+mn-cs"/>
              </a:rPr>
              <a:t> in </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sp>
        <p:nvSpPr>
          <p:cNvPr id="5" name="Text Placeholder 4"/>
          <p:cNvSpPr>
            <a:spLocks noGrp="1"/>
          </p:cNvSpPr>
          <p:nvPr>
            <p:ph type="body" sz="quarter" idx="15" hasCustomPrompt="1"/>
          </p:nvPr>
        </p:nvSpPr>
        <p:spPr>
          <a:xfrm>
            <a:off x="2604988" y="1728261"/>
            <a:ext cx="6982021" cy="619125"/>
          </a:xfrm>
          <a:prstGeom prst="rect">
            <a:avLst/>
          </a:prstGeom>
        </p:spPr>
        <p:txBody>
          <a:bodyPr anchor="ctr" anchorCtr="1"/>
          <a:lstStyle>
            <a:lvl1pPr marL="0" indent="0">
              <a:buNone/>
              <a:defRPr b="0" i="0">
                <a:solidFill>
                  <a:schemeClr val="bg1"/>
                </a:solidFill>
                <a:latin typeface="Roboto" panose="02000000000000000000" pitchFamily="2" charset="0"/>
                <a:ea typeface="Roboto" panose="02000000000000000000" pitchFamily="2" charset="0"/>
                <a:cs typeface="Gill Sans SemiBold" charset="0"/>
              </a:defRPr>
            </a:lvl1pPr>
            <a:lvl4pPr marL="1371600" indent="0">
              <a:buNone/>
              <a:defRPr>
                <a:solidFill>
                  <a:schemeClr val="bg1"/>
                </a:solidFill>
              </a:defRPr>
            </a:lvl4pPr>
          </a:lstStyle>
          <a:p>
            <a:pPr lvl="0"/>
            <a:r>
              <a:rPr lang="en-US" dirty="0"/>
              <a:t>Header</a:t>
            </a:r>
          </a:p>
        </p:txBody>
      </p:sp>
    </p:spTree>
    <p:extLst>
      <p:ext uri="{BB962C8B-B14F-4D97-AF65-F5344CB8AC3E}">
        <p14:creationId xmlns:p14="http://schemas.microsoft.com/office/powerpoint/2010/main" val="697472146"/>
      </p:ext>
    </p:extLst>
  </p:cSld>
  <p:clrMapOvr>
    <a:masterClrMapping/>
  </p:clrMapOvr>
  <p:transition spd="slow" advClick="0" advTm="10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six point list">
    <p:spTree>
      <p:nvGrpSpPr>
        <p:cNvPr id="1" name=""/>
        <p:cNvGrpSpPr/>
        <p:nvPr/>
      </p:nvGrpSpPr>
      <p:grpSpPr>
        <a:xfrm>
          <a:off x="0" y="0"/>
          <a:ext cx="0" cy="0"/>
          <a:chOff x="0" y="0"/>
          <a:chExt cx="0" cy="0"/>
        </a:xfrm>
      </p:grpSpPr>
      <p:sp>
        <p:nvSpPr>
          <p:cNvPr id="5" name="Oval 4"/>
          <p:cNvSpPr/>
          <p:nvPr userDrawn="1"/>
        </p:nvSpPr>
        <p:spPr>
          <a:xfrm>
            <a:off x="622300" y="1978874"/>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latin typeface="Roboto" panose="02000000000000000000" pitchFamily="2" charset="0"/>
              </a:rPr>
              <a:t>1</a:t>
            </a:r>
          </a:p>
        </p:txBody>
      </p:sp>
      <p:sp>
        <p:nvSpPr>
          <p:cNvPr id="17" name="Oval 16"/>
          <p:cNvSpPr/>
          <p:nvPr userDrawn="1"/>
        </p:nvSpPr>
        <p:spPr>
          <a:xfrm>
            <a:off x="622300" y="3174642"/>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latin typeface="Roboto" panose="02000000000000000000" pitchFamily="2" charset="0"/>
              </a:rPr>
              <a:t>2</a:t>
            </a:r>
          </a:p>
        </p:txBody>
      </p:sp>
      <p:sp>
        <p:nvSpPr>
          <p:cNvPr id="18" name="Oval 17"/>
          <p:cNvSpPr/>
          <p:nvPr userDrawn="1"/>
        </p:nvSpPr>
        <p:spPr>
          <a:xfrm>
            <a:off x="591287" y="4370411"/>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2400" b="0" i="0" kern="1200" dirty="0">
                <a:solidFill>
                  <a:schemeClr val="lt1"/>
                </a:solidFill>
                <a:latin typeface="Roboto" panose="02000000000000000000" pitchFamily="2" charset="0"/>
                <a:ea typeface="+mn-ea"/>
                <a:cs typeface="+mn-cs"/>
              </a:rPr>
              <a:t>3</a:t>
            </a:r>
          </a:p>
        </p:txBody>
      </p:sp>
      <p:sp>
        <p:nvSpPr>
          <p:cNvPr id="21" name="Oval 20"/>
          <p:cNvSpPr/>
          <p:nvPr userDrawn="1"/>
        </p:nvSpPr>
        <p:spPr>
          <a:xfrm>
            <a:off x="6640068" y="1978874"/>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2400" b="0" i="0" kern="1200" dirty="0">
                <a:solidFill>
                  <a:schemeClr val="lt1"/>
                </a:solidFill>
                <a:latin typeface="Roboto" panose="02000000000000000000" pitchFamily="2" charset="0"/>
                <a:ea typeface="+mn-ea"/>
                <a:cs typeface="+mn-cs"/>
              </a:rPr>
              <a:t>4</a:t>
            </a:r>
          </a:p>
        </p:txBody>
      </p:sp>
      <p:sp>
        <p:nvSpPr>
          <p:cNvPr id="22" name="Oval 21"/>
          <p:cNvSpPr/>
          <p:nvPr userDrawn="1"/>
        </p:nvSpPr>
        <p:spPr>
          <a:xfrm>
            <a:off x="6640068" y="3174642"/>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2400" b="0" i="0" kern="1200" dirty="0">
                <a:solidFill>
                  <a:schemeClr val="lt1"/>
                </a:solidFill>
                <a:latin typeface="Roboto" panose="02000000000000000000" pitchFamily="2" charset="0"/>
                <a:ea typeface="+mn-ea"/>
                <a:cs typeface="+mn-cs"/>
              </a:rPr>
              <a:t>5</a:t>
            </a:r>
          </a:p>
        </p:txBody>
      </p:sp>
      <p:sp>
        <p:nvSpPr>
          <p:cNvPr id="23" name="Oval 22"/>
          <p:cNvSpPr/>
          <p:nvPr userDrawn="1"/>
        </p:nvSpPr>
        <p:spPr>
          <a:xfrm>
            <a:off x="6640068" y="4370411"/>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2400" b="0" i="0" kern="1200" dirty="0">
                <a:solidFill>
                  <a:schemeClr val="lt1"/>
                </a:solidFill>
                <a:latin typeface="Roboto" panose="02000000000000000000" pitchFamily="2" charset="0"/>
                <a:ea typeface="+mn-ea"/>
                <a:cs typeface="+mn-cs"/>
              </a:rPr>
              <a:t>6</a:t>
            </a:r>
          </a:p>
        </p:txBody>
      </p:sp>
      <p:sp>
        <p:nvSpPr>
          <p:cNvPr id="27" name="Text Placeholder 3"/>
          <p:cNvSpPr>
            <a:spLocks noGrp="1"/>
          </p:cNvSpPr>
          <p:nvPr>
            <p:ph type="body" sz="quarter" idx="12" hasCustomPrompt="1"/>
          </p:nvPr>
        </p:nvSpPr>
        <p:spPr>
          <a:xfrm>
            <a:off x="1414755" y="3066237"/>
            <a:ext cx="4401845" cy="7883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b="0" i="0" baseline="0">
                <a:latin typeface="Roboto Condensed Light" panose="02000000000000000000" pitchFamily="2" charset="0"/>
                <a:ea typeface="Roboto Condensed Light"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endParaRPr lang="en-US" dirty="0"/>
          </a:p>
        </p:txBody>
      </p:sp>
      <p:sp>
        <p:nvSpPr>
          <p:cNvPr id="28" name="Text Placeholder 3"/>
          <p:cNvSpPr>
            <a:spLocks noGrp="1"/>
          </p:cNvSpPr>
          <p:nvPr>
            <p:ph type="body" sz="quarter" idx="13" hasCustomPrompt="1"/>
          </p:nvPr>
        </p:nvSpPr>
        <p:spPr>
          <a:xfrm>
            <a:off x="1414755" y="1940022"/>
            <a:ext cx="4401845" cy="76187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b="0" i="0" baseline="0">
                <a:latin typeface="Roboto Condensed Light" panose="02000000000000000000" pitchFamily="2" charset="0"/>
                <a:ea typeface="Roboto Condensed Light"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a:t>
            </a:r>
            <a:endParaRPr lang="en-US" dirty="0"/>
          </a:p>
        </p:txBody>
      </p:sp>
      <p:sp>
        <p:nvSpPr>
          <p:cNvPr id="29" name="Text Placeholder 3"/>
          <p:cNvSpPr>
            <a:spLocks noGrp="1"/>
          </p:cNvSpPr>
          <p:nvPr>
            <p:ph type="body" sz="quarter" idx="14" hasCustomPrompt="1"/>
          </p:nvPr>
        </p:nvSpPr>
        <p:spPr>
          <a:xfrm>
            <a:off x="1414755" y="4262006"/>
            <a:ext cx="4401845" cy="7883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b="0" i="0" baseline="0">
                <a:latin typeface="Roboto Condensed Light" panose="02000000000000000000" pitchFamily="2" charset="0"/>
                <a:ea typeface="Roboto Condensed Light"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a:t>
            </a:r>
            <a:endParaRPr lang="en-US" dirty="0"/>
          </a:p>
        </p:txBody>
      </p:sp>
      <p:sp>
        <p:nvSpPr>
          <p:cNvPr id="31" name="Text Placeholder 3"/>
          <p:cNvSpPr>
            <a:spLocks noGrp="1"/>
          </p:cNvSpPr>
          <p:nvPr>
            <p:ph type="body" sz="quarter" idx="15" hasCustomPrompt="1"/>
          </p:nvPr>
        </p:nvSpPr>
        <p:spPr>
          <a:xfrm>
            <a:off x="7383755" y="1870469"/>
            <a:ext cx="4401845" cy="7883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b="0" i="0" baseline="0">
                <a:latin typeface="Roboto Condensed Light" panose="02000000000000000000" pitchFamily="2" charset="0"/>
                <a:ea typeface="Roboto Condensed Light"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a:t>
            </a:r>
            <a:endParaRPr lang="en-US" dirty="0"/>
          </a:p>
        </p:txBody>
      </p:sp>
      <p:sp>
        <p:nvSpPr>
          <p:cNvPr id="32" name="Text Placeholder 3"/>
          <p:cNvSpPr>
            <a:spLocks noGrp="1"/>
          </p:cNvSpPr>
          <p:nvPr>
            <p:ph type="body" sz="quarter" idx="16" hasCustomPrompt="1"/>
          </p:nvPr>
        </p:nvSpPr>
        <p:spPr>
          <a:xfrm>
            <a:off x="7383755" y="3042448"/>
            <a:ext cx="4401845" cy="7883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b="0" i="0" baseline="0">
                <a:latin typeface="Roboto Condensed Light" panose="02000000000000000000" pitchFamily="2" charset="0"/>
                <a:ea typeface="Roboto Condensed Light"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a:t>
            </a:r>
            <a:endParaRPr lang="en-US" dirty="0"/>
          </a:p>
        </p:txBody>
      </p:sp>
      <p:sp>
        <p:nvSpPr>
          <p:cNvPr id="33" name="Text Placeholder 3"/>
          <p:cNvSpPr>
            <a:spLocks noGrp="1"/>
          </p:cNvSpPr>
          <p:nvPr>
            <p:ph type="body" sz="quarter" idx="17" hasCustomPrompt="1"/>
          </p:nvPr>
        </p:nvSpPr>
        <p:spPr>
          <a:xfrm>
            <a:off x="7383755" y="4238217"/>
            <a:ext cx="4401845" cy="7883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b="0" i="0" baseline="0">
                <a:latin typeface="Roboto Condensed Light" panose="02000000000000000000" pitchFamily="2" charset="0"/>
                <a:ea typeface="Roboto Condensed Light"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a:t>
            </a:r>
            <a:endParaRPr lang="en-US" dirty="0"/>
          </a:p>
        </p:txBody>
      </p:sp>
      <p:sp>
        <p:nvSpPr>
          <p:cNvPr id="41" name="Text Placeholder 19"/>
          <p:cNvSpPr>
            <a:spLocks noGrp="1"/>
          </p:cNvSpPr>
          <p:nvPr>
            <p:ph type="body" sz="quarter" idx="10" hasCustomPrompt="1"/>
          </p:nvPr>
        </p:nvSpPr>
        <p:spPr>
          <a:xfrm>
            <a:off x="0" y="248779"/>
            <a:ext cx="12192000" cy="493161"/>
          </a:xfrm>
          <a:prstGeom prst="rect">
            <a:avLst/>
          </a:prstGeom>
        </p:spPr>
        <p:txBody>
          <a:bodyPr anchor="ctr" anchorCtr="1">
            <a:noAutofit/>
          </a:bodyPr>
          <a:lstStyle>
            <a:lvl1pPr marL="0" indent="0" algn="ctr">
              <a:buNone/>
              <a:defRPr sz="32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Title</a:t>
            </a:r>
          </a:p>
        </p:txBody>
      </p:sp>
      <p:sp>
        <p:nvSpPr>
          <p:cNvPr id="42" name="Text Placeholder 19"/>
          <p:cNvSpPr>
            <a:spLocks noGrp="1"/>
          </p:cNvSpPr>
          <p:nvPr>
            <p:ph type="body" sz="quarter" idx="11" hasCustomPrompt="1"/>
          </p:nvPr>
        </p:nvSpPr>
        <p:spPr>
          <a:xfrm>
            <a:off x="0" y="758840"/>
            <a:ext cx="12192000" cy="493161"/>
          </a:xfrm>
          <a:prstGeom prst="rect">
            <a:avLst/>
          </a:prstGeom>
        </p:spPr>
        <p:txBody>
          <a:bodyPr anchor="ctr" anchorCtr="1">
            <a:noAutofit/>
          </a:bodyPr>
          <a:lstStyle>
            <a:lvl1pPr marL="0" indent="0" algn="ctr">
              <a:buNone/>
              <a:defRPr sz="24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Sub-title</a:t>
            </a:r>
          </a:p>
        </p:txBody>
      </p:sp>
    </p:spTree>
    <p:extLst>
      <p:ext uri="{BB962C8B-B14F-4D97-AF65-F5344CB8AC3E}">
        <p14:creationId xmlns:p14="http://schemas.microsoft.com/office/powerpoint/2010/main" val="1476333603"/>
      </p:ext>
    </p:extLst>
  </p:cSld>
  <p:clrMapOvr>
    <a:masterClrMapping/>
  </p:clrMapOvr>
  <p:transition spd="slow" advClick="0" advTm="10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four point list with headers">
    <p:spTree>
      <p:nvGrpSpPr>
        <p:cNvPr id="1" name=""/>
        <p:cNvGrpSpPr/>
        <p:nvPr/>
      </p:nvGrpSpPr>
      <p:grpSpPr>
        <a:xfrm>
          <a:off x="0" y="0"/>
          <a:ext cx="0" cy="0"/>
          <a:chOff x="0" y="0"/>
          <a:chExt cx="0" cy="0"/>
        </a:xfrm>
      </p:grpSpPr>
      <p:sp>
        <p:nvSpPr>
          <p:cNvPr id="5" name="Oval 4"/>
          <p:cNvSpPr/>
          <p:nvPr userDrawn="1"/>
        </p:nvSpPr>
        <p:spPr>
          <a:xfrm>
            <a:off x="622299" y="1764391"/>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2400" b="0" i="0" kern="1200" dirty="0">
                <a:solidFill>
                  <a:schemeClr val="lt1"/>
                </a:solidFill>
                <a:latin typeface="Roboto" panose="02000000000000000000" pitchFamily="2" charset="0"/>
                <a:ea typeface="+mn-ea"/>
                <a:cs typeface="+mn-cs"/>
              </a:rPr>
              <a:t>1</a:t>
            </a:r>
          </a:p>
        </p:txBody>
      </p:sp>
      <p:sp>
        <p:nvSpPr>
          <p:cNvPr id="18" name="Oval 17"/>
          <p:cNvSpPr/>
          <p:nvPr userDrawn="1"/>
        </p:nvSpPr>
        <p:spPr>
          <a:xfrm>
            <a:off x="622300" y="4060871"/>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2400" b="0" i="0" kern="1200" dirty="0">
                <a:solidFill>
                  <a:schemeClr val="lt1"/>
                </a:solidFill>
                <a:latin typeface="Roboto" panose="02000000000000000000" pitchFamily="2" charset="0"/>
                <a:ea typeface="+mn-ea"/>
                <a:cs typeface="+mn-cs"/>
              </a:rPr>
              <a:t>2</a:t>
            </a:r>
          </a:p>
        </p:txBody>
      </p:sp>
      <p:sp>
        <p:nvSpPr>
          <p:cNvPr id="29" name="Text Placeholder 3"/>
          <p:cNvSpPr>
            <a:spLocks noGrp="1"/>
          </p:cNvSpPr>
          <p:nvPr>
            <p:ph type="body" sz="quarter" idx="14" hasCustomPrompt="1"/>
          </p:nvPr>
        </p:nvSpPr>
        <p:spPr>
          <a:xfrm>
            <a:off x="1524000" y="4583522"/>
            <a:ext cx="3830346" cy="119899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baseline="0">
                <a:solidFill>
                  <a:srgbClr val="181717"/>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sed</a:t>
            </a:r>
            <a:r>
              <a:rPr lang="en-US" sz="1800" b="0" i="0" kern="1200" spc="0" dirty="0">
                <a:solidFill>
                  <a:schemeClr val="tx1"/>
                </a:solidFill>
                <a:effectLst/>
                <a:latin typeface="+mn-lt"/>
                <a:ea typeface="+mn-ea"/>
                <a:cs typeface="+mn-cs"/>
              </a:rPr>
              <a:t> do </a:t>
            </a:r>
            <a:r>
              <a:rPr lang="en-US" sz="1800" b="0" i="0" kern="1200" spc="0" dirty="0" err="1">
                <a:solidFill>
                  <a:schemeClr val="tx1"/>
                </a:solidFill>
                <a:effectLst/>
                <a:latin typeface="+mn-lt"/>
                <a:ea typeface="+mn-ea"/>
                <a:cs typeface="+mn-cs"/>
              </a:rPr>
              <a:t>eiusmod</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tempor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incididunt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labore</a:t>
            </a:r>
            <a:r>
              <a:rPr lang="en-US" sz="1800" b="0" i="0" kern="1200" spc="0" dirty="0">
                <a:solidFill>
                  <a:schemeClr val="tx1"/>
                </a:solidFill>
                <a:effectLst/>
                <a:latin typeface="+mn-lt"/>
                <a:ea typeface="+mn-ea"/>
                <a:cs typeface="+mn-cs"/>
              </a:rPr>
              <a:t> et </a:t>
            </a:r>
            <a:r>
              <a:rPr lang="en-US" sz="1800" b="0" i="0" kern="1200" spc="0" dirty="0" err="1">
                <a:solidFill>
                  <a:schemeClr val="tx1"/>
                </a:solidFill>
                <a:effectLst/>
                <a:latin typeface="+mn-lt"/>
                <a:ea typeface="+mn-ea"/>
                <a:cs typeface="+mn-cs"/>
              </a:rPr>
              <a:t>dolore</a:t>
            </a:r>
            <a:r>
              <a:rPr lang="en-US" sz="1800" b="0" i="0" kern="1200" spc="0" dirty="0">
                <a:solidFill>
                  <a:schemeClr val="tx1"/>
                </a:solidFill>
                <a:effectLst/>
                <a:latin typeface="+mn-lt"/>
                <a:ea typeface="+mn-ea"/>
                <a:cs typeface="+mn-cs"/>
              </a:rPr>
              <a:t> magna </a:t>
            </a:r>
            <a:r>
              <a:rPr lang="en-US" sz="1800" b="0" i="0" kern="1200" spc="0" dirty="0" err="1">
                <a:solidFill>
                  <a:schemeClr val="tx1"/>
                </a:solidFill>
                <a:effectLst/>
                <a:latin typeface="+mn-lt"/>
                <a:ea typeface="+mn-ea"/>
                <a:cs typeface="+mn-cs"/>
              </a:rPr>
              <a:t>aliqua</a:t>
            </a:r>
            <a:r>
              <a:rPr lang="en-US" sz="1800" b="0" i="0" kern="1200" spc="0" dirty="0">
                <a:solidFill>
                  <a:schemeClr val="tx1"/>
                </a:solidFill>
                <a:effectLst/>
                <a:latin typeface="+mn-lt"/>
                <a:ea typeface="+mn-ea"/>
                <a:cs typeface="+mn-cs"/>
              </a:rPr>
              <a:t>. </a:t>
            </a:r>
            <a:endParaRPr lang="en-US" dirty="0"/>
          </a:p>
        </p:txBody>
      </p:sp>
      <p:sp>
        <p:nvSpPr>
          <p:cNvPr id="19" name="Text Placeholder 3"/>
          <p:cNvSpPr>
            <a:spLocks noGrp="1"/>
          </p:cNvSpPr>
          <p:nvPr>
            <p:ph type="body" sz="quarter" idx="18" hasCustomPrompt="1"/>
          </p:nvPr>
        </p:nvSpPr>
        <p:spPr>
          <a:xfrm>
            <a:off x="1524001" y="2360836"/>
            <a:ext cx="3721100" cy="12840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baseline="0">
                <a:solidFill>
                  <a:srgbClr val="181717"/>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sed</a:t>
            </a:r>
            <a:r>
              <a:rPr lang="en-US" sz="1800" b="0" i="0" kern="1200" spc="0" dirty="0">
                <a:solidFill>
                  <a:schemeClr val="tx1"/>
                </a:solidFill>
                <a:effectLst/>
                <a:latin typeface="+mn-lt"/>
                <a:ea typeface="+mn-ea"/>
                <a:cs typeface="+mn-cs"/>
              </a:rPr>
              <a:t> do </a:t>
            </a:r>
            <a:r>
              <a:rPr lang="en-US" sz="1800" b="0" i="0" kern="1200" spc="0" dirty="0" err="1">
                <a:solidFill>
                  <a:schemeClr val="tx1"/>
                </a:solidFill>
                <a:effectLst/>
                <a:latin typeface="+mn-lt"/>
                <a:ea typeface="+mn-ea"/>
                <a:cs typeface="+mn-cs"/>
              </a:rPr>
              <a:t>eiusmod</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tempor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incididunt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labore</a:t>
            </a:r>
            <a:r>
              <a:rPr lang="en-US" sz="1800" b="0" i="0" kern="1200" spc="0" dirty="0">
                <a:solidFill>
                  <a:schemeClr val="tx1"/>
                </a:solidFill>
                <a:effectLst/>
                <a:latin typeface="+mn-lt"/>
                <a:ea typeface="+mn-ea"/>
                <a:cs typeface="+mn-cs"/>
              </a:rPr>
              <a:t> et </a:t>
            </a:r>
            <a:r>
              <a:rPr lang="en-US" sz="1800" b="0" i="0" kern="1200" spc="0" dirty="0" err="1">
                <a:solidFill>
                  <a:schemeClr val="tx1"/>
                </a:solidFill>
                <a:effectLst/>
                <a:latin typeface="+mn-lt"/>
                <a:ea typeface="+mn-ea"/>
                <a:cs typeface="+mn-cs"/>
              </a:rPr>
              <a:t>dolore</a:t>
            </a:r>
            <a:r>
              <a:rPr lang="en-US" sz="1800" b="0" i="0" kern="1200" spc="0" dirty="0">
                <a:solidFill>
                  <a:schemeClr val="tx1"/>
                </a:solidFill>
                <a:effectLst/>
                <a:latin typeface="+mn-lt"/>
                <a:ea typeface="+mn-ea"/>
                <a:cs typeface="+mn-cs"/>
              </a:rPr>
              <a:t> magna </a:t>
            </a:r>
            <a:r>
              <a:rPr lang="en-US" sz="1800" b="0" i="0" kern="1200" spc="0" dirty="0" err="1">
                <a:solidFill>
                  <a:schemeClr val="tx1"/>
                </a:solidFill>
                <a:effectLst/>
                <a:latin typeface="+mn-lt"/>
                <a:ea typeface="+mn-ea"/>
                <a:cs typeface="+mn-cs"/>
              </a:rPr>
              <a:t>aliqua</a:t>
            </a:r>
            <a:r>
              <a:rPr lang="en-US" sz="1800" b="0" i="0" kern="1200" spc="0" dirty="0">
                <a:solidFill>
                  <a:schemeClr val="tx1"/>
                </a:solidFill>
                <a:effectLst/>
                <a:latin typeface="+mn-lt"/>
                <a:ea typeface="+mn-ea"/>
                <a:cs typeface="+mn-cs"/>
              </a:rPr>
              <a:t>. </a:t>
            </a:r>
            <a:endParaRPr lang="en-US" dirty="0"/>
          </a:p>
        </p:txBody>
      </p:sp>
      <p:sp>
        <p:nvSpPr>
          <p:cNvPr id="3" name="Text Placeholder 2"/>
          <p:cNvSpPr>
            <a:spLocks noGrp="1"/>
          </p:cNvSpPr>
          <p:nvPr>
            <p:ph type="body" sz="quarter" idx="19" hasCustomPrompt="1"/>
          </p:nvPr>
        </p:nvSpPr>
        <p:spPr>
          <a:xfrm>
            <a:off x="1524000" y="1870075"/>
            <a:ext cx="1638300" cy="395288"/>
          </a:xfrm>
          <a:prstGeom prst="rect">
            <a:avLst/>
          </a:prstGeom>
        </p:spPr>
        <p:txBody>
          <a:bodyPr/>
          <a:lstStyle>
            <a:lvl1pPr marL="0" indent="0">
              <a:buNone/>
              <a:defRPr sz="2400" b="1">
                <a:solidFill>
                  <a:schemeClr val="tx2"/>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Header</a:t>
            </a:r>
          </a:p>
        </p:txBody>
      </p:sp>
      <p:sp>
        <p:nvSpPr>
          <p:cNvPr id="20" name="Text Placeholder 2"/>
          <p:cNvSpPr>
            <a:spLocks noGrp="1"/>
          </p:cNvSpPr>
          <p:nvPr>
            <p:ph type="body" sz="quarter" idx="20" hasCustomPrompt="1"/>
          </p:nvPr>
        </p:nvSpPr>
        <p:spPr>
          <a:xfrm>
            <a:off x="1524000" y="4040573"/>
            <a:ext cx="1638300" cy="395288"/>
          </a:xfrm>
          <a:prstGeom prst="rect">
            <a:avLst/>
          </a:prstGeom>
        </p:spPr>
        <p:txBody>
          <a:bodyPr/>
          <a:lstStyle>
            <a:lvl1pPr marL="0" indent="0">
              <a:buNone/>
              <a:defRPr sz="2400" b="1">
                <a:solidFill>
                  <a:schemeClr val="tx2"/>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Header</a:t>
            </a:r>
          </a:p>
        </p:txBody>
      </p:sp>
      <p:sp>
        <p:nvSpPr>
          <p:cNvPr id="24" name="Oval 23"/>
          <p:cNvSpPr/>
          <p:nvPr userDrawn="1"/>
        </p:nvSpPr>
        <p:spPr>
          <a:xfrm>
            <a:off x="6184900" y="1803855"/>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2400" b="0" i="0" kern="1200" dirty="0">
                <a:solidFill>
                  <a:schemeClr val="lt1"/>
                </a:solidFill>
                <a:latin typeface="Roboto" panose="02000000000000000000" pitchFamily="2" charset="0"/>
                <a:ea typeface="+mn-ea"/>
                <a:cs typeface="+mn-cs"/>
              </a:rPr>
              <a:t>3</a:t>
            </a:r>
          </a:p>
        </p:txBody>
      </p:sp>
      <p:sp>
        <p:nvSpPr>
          <p:cNvPr id="25" name="Oval 24"/>
          <p:cNvSpPr/>
          <p:nvPr userDrawn="1"/>
        </p:nvSpPr>
        <p:spPr>
          <a:xfrm>
            <a:off x="6184900" y="4060871"/>
            <a:ext cx="571500" cy="571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latin typeface="Roboto" panose="02000000000000000000" pitchFamily="2" charset="0"/>
              </a:rPr>
              <a:t>4</a:t>
            </a:r>
          </a:p>
        </p:txBody>
      </p:sp>
      <p:sp>
        <p:nvSpPr>
          <p:cNvPr id="26" name="Text Placeholder 3"/>
          <p:cNvSpPr>
            <a:spLocks noGrp="1"/>
          </p:cNvSpPr>
          <p:nvPr>
            <p:ph type="body" sz="quarter" idx="21" hasCustomPrompt="1"/>
          </p:nvPr>
        </p:nvSpPr>
        <p:spPr>
          <a:xfrm>
            <a:off x="7086600" y="4583522"/>
            <a:ext cx="3830346" cy="119899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baseline="0">
                <a:latin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sed</a:t>
            </a:r>
            <a:r>
              <a:rPr lang="en-US" sz="1800" b="0" i="0" kern="1200" spc="0" dirty="0">
                <a:solidFill>
                  <a:schemeClr val="tx1"/>
                </a:solidFill>
                <a:effectLst/>
                <a:latin typeface="+mn-lt"/>
                <a:ea typeface="+mn-ea"/>
                <a:cs typeface="+mn-cs"/>
              </a:rPr>
              <a:t> do </a:t>
            </a:r>
            <a:r>
              <a:rPr lang="en-US" sz="1800" b="0" i="0" kern="1200" spc="0" dirty="0" err="1">
                <a:solidFill>
                  <a:schemeClr val="tx1"/>
                </a:solidFill>
                <a:effectLst/>
                <a:latin typeface="+mn-lt"/>
                <a:ea typeface="+mn-ea"/>
                <a:cs typeface="+mn-cs"/>
              </a:rPr>
              <a:t>eiusmod</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tempor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incididunt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labore</a:t>
            </a:r>
            <a:r>
              <a:rPr lang="en-US" sz="1800" b="0" i="0" kern="1200" spc="0" dirty="0">
                <a:solidFill>
                  <a:schemeClr val="tx1"/>
                </a:solidFill>
                <a:effectLst/>
                <a:latin typeface="+mn-lt"/>
                <a:ea typeface="+mn-ea"/>
                <a:cs typeface="+mn-cs"/>
              </a:rPr>
              <a:t> et </a:t>
            </a:r>
            <a:r>
              <a:rPr lang="en-US" sz="1800" b="0" i="0" kern="1200" spc="0" dirty="0" err="1">
                <a:solidFill>
                  <a:schemeClr val="tx1"/>
                </a:solidFill>
                <a:effectLst/>
                <a:latin typeface="+mn-lt"/>
                <a:ea typeface="+mn-ea"/>
                <a:cs typeface="+mn-cs"/>
              </a:rPr>
              <a:t>dolore</a:t>
            </a:r>
            <a:r>
              <a:rPr lang="en-US" sz="1800" b="0" i="0" kern="1200" spc="0" dirty="0">
                <a:solidFill>
                  <a:schemeClr val="tx1"/>
                </a:solidFill>
                <a:effectLst/>
                <a:latin typeface="+mn-lt"/>
                <a:ea typeface="+mn-ea"/>
                <a:cs typeface="+mn-cs"/>
              </a:rPr>
              <a:t> magna </a:t>
            </a:r>
            <a:r>
              <a:rPr lang="en-US" sz="1800" b="0" i="0" kern="1200" spc="0" dirty="0" err="1">
                <a:solidFill>
                  <a:schemeClr val="tx1"/>
                </a:solidFill>
                <a:effectLst/>
                <a:latin typeface="+mn-lt"/>
                <a:ea typeface="+mn-ea"/>
                <a:cs typeface="+mn-cs"/>
              </a:rPr>
              <a:t>aliqua</a:t>
            </a:r>
            <a:r>
              <a:rPr lang="en-US" sz="1800" b="0" i="0" kern="1200" spc="0" dirty="0">
                <a:solidFill>
                  <a:schemeClr val="tx1"/>
                </a:solidFill>
                <a:effectLst/>
                <a:latin typeface="+mn-lt"/>
                <a:ea typeface="+mn-ea"/>
                <a:cs typeface="+mn-cs"/>
              </a:rPr>
              <a:t>. </a:t>
            </a:r>
            <a:endParaRPr lang="en-US" dirty="0"/>
          </a:p>
        </p:txBody>
      </p:sp>
      <p:sp>
        <p:nvSpPr>
          <p:cNvPr id="30" name="Text Placeholder 3"/>
          <p:cNvSpPr>
            <a:spLocks noGrp="1"/>
          </p:cNvSpPr>
          <p:nvPr>
            <p:ph type="body" sz="quarter" idx="22" hasCustomPrompt="1"/>
          </p:nvPr>
        </p:nvSpPr>
        <p:spPr>
          <a:xfrm>
            <a:off x="7086601" y="2360836"/>
            <a:ext cx="3721100" cy="12840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baseline="0">
                <a:solidFill>
                  <a:srgbClr val="181717"/>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sz="1800" b="0" i="0" kern="1200" spc="0" dirty="0">
                <a:solidFill>
                  <a:schemeClr val="tx1"/>
                </a:solidFill>
                <a:effectLst/>
                <a:latin typeface="+mn-lt"/>
                <a:ea typeface="+mn-ea"/>
                <a:cs typeface="+mn-cs"/>
              </a:rPr>
              <a:t>	Lorem ipsum dolor sit </a:t>
            </a:r>
            <a:r>
              <a:rPr lang="en-US" sz="1800" b="0" i="0" kern="1200" spc="0" dirty="0" err="1">
                <a:solidFill>
                  <a:schemeClr val="tx1"/>
                </a:solidFill>
                <a:effectLst/>
                <a:latin typeface="+mn-lt"/>
                <a:ea typeface="+mn-ea"/>
                <a:cs typeface="+mn-cs"/>
              </a:rPr>
              <a:t>amet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consectetur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adipiscing</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elit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sed</a:t>
            </a:r>
            <a:r>
              <a:rPr lang="en-US" sz="1800" b="0" i="0" kern="1200" spc="0" dirty="0">
                <a:solidFill>
                  <a:schemeClr val="tx1"/>
                </a:solidFill>
                <a:effectLst/>
                <a:latin typeface="+mn-lt"/>
                <a:ea typeface="+mn-ea"/>
                <a:cs typeface="+mn-cs"/>
              </a:rPr>
              <a:t> do </a:t>
            </a:r>
            <a:r>
              <a:rPr lang="en-US" sz="1800" b="0" i="0" kern="1200" spc="0" dirty="0" err="1">
                <a:solidFill>
                  <a:schemeClr val="tx1"/>
                </a:solidFill>
                <a:effectLst/>
                <a:latin typeface="+mn-lt"/>
                <a:ea typeface="+mn-ea"/>
                <a:cs typeface="+mn-cs"/>
              </a:rPr>
              <a:t>eiusmod</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tempor</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incididunt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ut</a:t>
            </a:r>
            <a:r>
              <a:rPr lang="en-US" sz="1800" b="0" i="0" kern="1200" spc="0" dirty="0">
                <a:solidFill>
                  <a:schemeClr val="tx1"/>
                </a:solidFill>
                <a:effectLst/>
                <a:latin typeface="+mn-lt"/>
                <a:ea typeface="+mn-ea"/>
                <a:cs typeface="+mn-cs"/>
              </a:rPr>
              <a:t> </a:t>
            </a:r>
            <a:r>
              <a:rPr lang="en-US" sz="1800" b="0" i="0" kern="1200" spc="0" dirty="0" err="1">
                <a:solidFill>
                  <a:schemeClr val="tx1"/>
                </a:solidFill>
                <a:effectLst/>
                <a:latin typeface="+mn-lt"/>
                <a:ea typeface="+mn-ea"/>
                <a:cs typeface="+mn-cs"/>
              </a:rPr>
              <a:t>labore</a:t>
            </a:r>
            <a:r>
              <a:rPr lang="en-US" sz="1800" b="0" i="0" kern="1200" spc="0" dirty="0">
                <a:solidFill>
                  <a:schemeClr val="tx1"/>
                </a:solidFill>
                <a:effectLst/>
                <a:latin typeface="+mn-lt"/>
                <a:ea typeface="+mn-ea"/>
                <a:cs typeface="+mn-cs"/>
              </a:rPr>
              <a:t> et </a:t>
            </a:r>
            <a:r>
              <a:rPr lang="en-US" sz="1800" b="0" i="0" kern="1200" spc="0" dirty="0" err="1">
                <a:solidFill>
                  <a:schemeClr val="tx1"/>
                </a:solidFill>
                <a:effectLst/>
                <a:latin typeface="+mn-lt"/>
                <a:ea typeface="+mn-ea"/>
                <a:cs typeface="+mn-cs"/>
              </a:rPr>
              <a:t>dolore</a:t>
            </a:r>
            <a:r>
              <a:rPr lang="en-US" sz="1800" b="0" i="0" kern="1200" spc="0" dirty="0">
                <a:solidFill>
                  <a:schemeClr val="tx1"/>
                </a:solidFill>
                <a:effectLst/>
                <a:latin typeface="+mn-lt"/>
                <a:ea typeface="+mn-ea"/>
                <a:cs typeface="+mn-cs"/>
              </a:rPr>
              <a:t> magna </a:t>
            </a:r>
            <a:r>
              <a:rPr lang="en-US" sz="1800" b="0" i="0" kern="1200" spc="0" dirty="0" err="1">
                <a:solidFill>
                  <a:schemeClr val="tx1"/>
                </a:solidFill>
                <a:effectLst/>
                <a:latin typeface="+mn-lt"/>
                <a:ea typeface="+mn-ea"/>
                <a:cs typeface="+mn-cs"/>
              </a:rPr>
              <a:t>aliqua</a:t>
            </a:r>
            <a:r>
              <a:rPr lang="en-US" sz="1800" b="0" i="0" kern="1200" spc="0" dirty="0">
                <a:solidFill>
                  <a:schemeClr val="tx1"/>
                </a:solidFill>
                <a:effectLst/>
                <a:latin typeface="+mn-lt"/>
                <a:ea typeface="+mn-ea"/>
                <a:cs typeface="+mn-cs"/>
              </a:rPr>
              <a:t>. </a:t>
            </a:r>
            <a:endParaRPr lang="en-US" dirty="0"/>
          </a:p>
        </p:txBody>
      </p:sp>
      <p:sp>
        <p:nvSpPr>
          <p:cNvPr id="34" name="Text Placeholder 2"/>
          <p:cNvSpPr>
            <a:spLocks noGrp="1"/>
          </p:cNvSpPr>
          <p:nvPr>
            <p:ph type="body" sz="quarter" idx="23" hasCustomPrompt="1"/>
          </p:nvPr>
        </p:nvSpPr>
        <p:spPr>
          <a:xfrm>
            <a:off x="7086600" y="1870075"/>
            <a:ext cx="1638300" cy="395288"/>
          </a:xfrm>
          <a:prstGeom prst="rect">
            <a:avLst/>
          </a:prstGeom>
        </p:spPr>
        <p:txBody>
          <a:bodyPr/>
          <a:lstStyle>
            <a:lvl1pPr marL="0" indent="0">
              <a:buNone/>
              <a:defRPr sz="2400" b="1">
                <a:solidFill>
                  <a:schemeClr val="tx2"/>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Header</a:t>
            </a:r>
          </a:p>
        </p:txBody>
      </p:sp>
      <p:sp>
        <p:nvSpPr>
          <p:cNvPr id="35" name="Text Placeholder 2"/>
          <p:cNvSpPr>
            <a:spLocks noGrp="1"/>
          </p:cNvSpPr>
          <p:nvPr>
            <p:ph type="body" sz="quarter" idx="24" hasCustomPrompt="1"/>
          </p:nvPr>
        </p:nvSpPr>
        <p:spPr>
          <a:xfrm>
            <a:off x="7086600" y="4040573"/>
            <a:ext cx="1638300" cy="395288"/>
          </a:xfrm>
          <a:prstGeom prst="rect">
            <a:avLst/>
          </a:prstGeom>
        </p:spPr>
        <p:txBody>
          <a:bodyPr/>
          <a:lstStyle>
            <a:lvl1pPr marL="0" indent="0">
              <a:buNone/>
              <a:defRPr sz="2400" b="1">
                <a:solidFill>
                  <a:schemeClr val="tx2"/>
                </a:solidFill>
                <a:latin typeface="Roboto" panose="02000000000000000000" pitchFamily="2" charset="0"/>
                <a:ea typeface="Roboto"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Header</a:t>
            </a:r>
          </a:p>
        </p:txBody>
      </p:sp>
      <p:sp>
        <p:nvSpPr>
          <p:cNvPr id="21" name="Text Placeholder 19"/>
          <p:cNvSpPr>
            <a:spLocks noGrp="1"/>
          </p:cNvSpPr>
          <p:nvPr>
            <p:ph type="body" sz="quarter" idx="10" hasCustomPrompt="1"/>
          </p:nvPr>
        </p:nvSpPr>
        <p:spPr>
          <a:xfrm>
            <a:off x="0" y="248779"/>
            <a:ext cx="12192000" cy="493161"/>
          </a:xfrm>
          <a:prstGeom prst="rect">
            <a:avLst/>
          </a:prstGeom>
        </p:spPr>
        <p:txBody>
          <a:bodyPr anchor="ctr" anchorCtr="1">
            <a:noAutofit/>
          </a:bodyPr>
          <a:lstStyle>
            <a:lvl1pPr marL="0" indent="0" algn="ctr">
              <a:buNone/>
              <a:defRPr sz="32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Title</a:t>
            </a:r>
          </a:p>
        </p:txBody>
      </p:sp>
      <p:sp>
        <p:nvSpPr>
          <p:cNvPr id="22" name="Text Placeholder 19"/>
          <p:cNvSpPr>
            <a:spLocks noGrp="1"/>
          </p:cNvSpPr>
          <p:nvPr>
            <p:ph type="body" sz="quarter" idx="11" hasCustomPrompt="1"/>
          </p:nvPr>
        </p:nvSpPr>
        <p:spPr>
          <a:xfrm>
            <a:off x="0" y="732134"/>
            <a:ext cx="12192000" cy="493161"/>
          </a:xfrm>
          <a:prstGeom prst="rect">
            <a:avLst/>
          </a:prstGeom>
        </p:spPr>
        <p:txBody>
          <a:bodyPr anchor="ctr" anchorCtr="1">
            <a:noAutofit/>
          </a:bodyPr>
          <a:lstStyle>
            <a:lvl1pPr marL="0" indent="0" algn="ctr">
              <a:buNone/>
              <a:defRPr sz="2400" b="0" i="0" baseline="0">
                <a:solidFill>
                  <a:schemeClr val="tx1"/>
                </a:solidFill>
                <a:latin typeface="Roboto" panose="02000000000000000000" pitchFamily="2" charset="0"/>
                <a:ea typeface="Roboto" panose="02000000000000000000" pitchFamily="2" charset="0"/>
                <a:cs typeface="Gill Sans SemiBol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Slide Sub-title</a:t>
            </a:r>
          </a:p>
        </p:txBody>
      </p:sp>
    </p:spTree>
    <p:extLst>
      <p:ext uri="{BB962C8B-B14F-4D97-AF65-F5344CB8AC3E}">
        <p14:creationId xmlns:p14="http://schemas.microsoft.com/office/powerpoint/2010/main" val="3414268977"/>
      </p:ext>
    </p:extLst>
  </p:cSld>
  <p:clrMapOvr>
    <a:masterClrMapping/>
  </p:clrMapOvr>
  <p:transition spd="slow" advClick="0" advTm="1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375254"/>
            <a:ext cx="12192000" cy="5026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7" name="TextBox 16"/>
          <p:cNvSpPr txBox="1"/>
          <p:nvPr userDrawn="1"/>
        </p:nvSpPr>
        <p:spPr>
          <a:xfrm>
            <a:off x="203748" y="6387954"/>
            <a:ext cx="9474200" cy="400110"/>
          </a:xfrm>
          <a:prstGeom prst="rect">
            <a:avLst/>
          </a:prstGeom>
          <a:noFill/>
        </p:spPr>
        <p:txBody>
          <a:bodyPr wrap="square" rtlCol="0">
            <a:spAutoFit/>
          </a:bodyPr>
          <a:lstStyle/>
          <a:p>
            <a:r>
              <a:rPr lang="en-US" sz="2000" b="0" i="0" spc="300" dirty="0">
                <a:solidFill>
                  <a:schemeClr val="accent2"/>
                </a:solidFill>
                <a:latin typeface="Roboto" panose="02000000000000000000" pitchFamily="2" charset="0"/>
                <a:ea typeface="Roboto" panose="02000000000000000000" pitchFamily="2" charset="0"/>
                <a:cs typeface="Gill Sans" charset="0"/>
              </a:rPr>
              <a:t>California Maternal Quality Care Collaborative</a:t>
            </a:r>
          </a:p>
        </p:txBody>
      </p:sp>
      <p:pic>
        <p:nvPicPr>
          <p:cNvPr id="5" name="Picture 4">
            <a:extLst>
              <a:ext uri="{FF2B5EF4-FFF2-40B4-BE49-F238E27FC236}">
                <a16:creationId xmlns:a16="http://schemas.microsoft.com/office/drawing/2014/main" id="{9AF5B8A2-4584-C946-830B-B44D1A6379B5}"/>
              </a:ext>
            </a:extLst>
          </p:cNvPr>
          <p:cNvPicPr>
            <a:picLocks noChangeAspect="1"/>
          </p:cNvPicPr>
          <p:nvPr userDrawn="1"/>
        </p:nvPicPr>
        <p:blipFill>
          <a:blip r:embed="rId15"/>
          <a:srcRect/>
          <a:stretch/>
        </p:blipFill>
        <p:spPr>
          <a:xfrm>
            <a:off x="10282964" y="6458099"/>
            <a:ext cx="1354819" cy="322575"/>
          </a:xfrm>
          <a:prstGeom prst="rect">
            <a:avLst/>
          </a:prstGeom>
        </p:spPr>
      </p:pic>
    </p:spTree>
    <p:extLst>
      <p:ext uri="{BB962C8B-B14F-4D97-AF65-F5344CB8AC3E}">
        <p14:creationId xmlns:p14="http://schemas.microsoft.com/office/powerpoint/2010/main" val="1064410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663" r:id="rId4"/>
    <p:sldLayoutId id="2147483664" r:id="rId5"/>
    <p:sldLayoutId id="2147483665" r:id="rId6"/>
    <p:sldLayoutId id="2147483705" r:id="rId7"/>
    <p:sldLayoutId id="2147483666" r:id="rId8"/>
    <p:sldLayoutId id="2147483667" r:id="rId9"/>
    <p:sldLayoutId id="2147483668" r:id="rId10"/>
    <p:sldLayoutId id="2147483676" r:id="rId11"/>
    <p:sldLayoutId id="2147483677" r:id="rId12"/>
    <p:sldLayoutId id="2147483704" r:id="rId13"/>
  </p:sldLayoutIdLst>
  <p:transition spd="slow" advClick="0" advTm="1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reproductivehealth/maternalinfanthealth/pregnancy-weight-gain.htm#tracker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ideo" Target="https://www.youtube.com/embed/nxGz3naF_JQ?feature=oembed"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mailto:datacenter@cmqcc.org" TargetMode="External"/><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E2BAE-71AC-A945-B6AF-E8EFFEACF932}"/>
              </a:ext>
            </a:extLst>
          </p:cNvPr>
          <p:cNvSpPr>
            <a:spLocks noGrp="1"/>
          </p:cNvSpPr>
          <p:nvPr>
            <p:ph type="body" sz="quarter" idx="16"/>
          </p:nvPr>
        </p:nvSpPr>
        <p:spPr>
          <a:xfrm>
            <a:off x="2106426" y="1441074"/>
            <a:ext cx="8124289" cy="2837021"/>
          </a:xfrm>
        </p:spPr>
        <p:txBody>
          <a:bodyPr/>
          <a:lstStyle/>
          <a:p>
            <a:r>
              <a:rPr lang="en-US" b="1" dirty="0">
                <a:cs typeface="+mn-cs"/>
              </a:rPr>
              <a:t>Discussing Risk Respectfully: </a:t>
            </a:r>
          </a:p>
          <a:p>
            <a:r>
              <a:rPr lang="en-US" dirty="0">
                <a:latin typeface="Roboto Condensed Light" panose="02000000000000000000" pitchFamily="2" charset="0"/>
                <a:ea typeface="Roboto Condensed Light" panose="02000000000000000000" pitchFamily="2" charset="0"/>
                <a:cs typeface="+mn-cs"/>
              </a:rPr>
              <a:t>Low-Dose Aspirin (LDA) </a:t>
            </a:r>
          </a:p>
          <a:p>
            <a:r>
              <a:rPr lang="en-US" dirty="0">
                <a:latin typeface="Roboto Condensed Light" panose="02000000000000000000" pitchFamily="2" charset="0"/>
                <a:ea typeface="Roboto Condensed Light" panose="02000000000000000000" pitchFamily="2" charset="0"/>
                <a:cs typeface="+mn-cs"/>
              </a:rPr>
              <a:t>Campaign Webinar Series</a:t>
            </a:r>
          </a:p>
          <a:p>
            <a:pPr algn="l"/>
            <a:endParaRPr lang="en-US" sz="3600" dirty="0">
              <a:cs typeface="+mn-cs"/>
            </a:endParaRPr>
          </a:p>
        </p:txBody>
      </p:sp>
      <p:sp>
        <p:nvSpPr>
          <p:cNvPr id="6" name="TextBox 5">
            <a:extLst>
              <a:ext uri="{FF2B5EF4-FFF2-40B4-BE49-F238E27FC236}">
                <a16:creationId xmlns:a16="http://schemas.microsoft.com/office/drawing/2014/main" id="{0AE4F0C4-CCA6-4E96-80AF-F213C1D96749}"/>
              </a:ext>
            </a:extLst>
          </p:cNvPr>
          <p:cNvSpPr txBox="1"/>
          <p:nvPr/>
        </p:nvSpPr>
        <p:spPr>
          <a:xfrm>
            <a:off x="3754582" y="3877985"/>
            <a:ext cx="4827978" cy="400110"/>
          </a:xfrm>
          <a:prstGeom prst="rect">
            <a:avLst/>
          </a:prstGeom>
          <a:noFill/>
        </p:spPr>
        <p:txBody>
          <a:bodyPr wrap="square" rtlCol="0">
            <a:spAutoFit/>
          </a:bodyPr>
          <a:lstStyle/>
          <a:p>
            <a:pPr algn="ctr"/>
            <a:r>
              <a:rPr lang="en-US" sz="2000" dirty="0">
                <a:latin typeface="Roboto" panose="02000000000000000000" pitchFamily="2" charset="0"/>
                <a:ea typeface="Roboto" panose="02000000000000000000" pitchFamily="2" charset="0"/>
              </a:rPr>
              <a:t>Thursday, December 7, 2023</a:t>
            </a:r>
            <a:r>
              <a:rPr lang="en-US" sz="2000" dirty="0">
                <a:effectLst/>
                <a:latin typeface="Roboto" panose="02000000000000000000" pitchFamily="2" charset="0"/>
                <a:ea typeface="Roboto" panose="02000000000000000000" pitchFamily="2" charset="0"/>
                <a:cs typeface="Arial" panose="020B0604020202020204" pitchFamily="34" charset="0"/>
              </a:rPr>
              <a:t> </a:t>
            </a:r>
          </a:p>
        </p:txBody>
      </p:sp>
      <p:pic>
        <p:nvPicPr>
          <p:cNvPr id="5" name="Picture 4" descr="A pregnant person with her hands on her belly&#10;&#10;Description automatically generated">
            <a:extLst>
              <a:ext uri="{FF2B5EF4-FFF2-40B4-BE49-F238E27FC236}">
                <a16:creationId xmlns:a16="http://schemas.microsoft.com/office/drawing/2014/main" id="{A2B2DC6A-7C4B-9B13-BD6F-0E382F293BE8}"/>
              </a:ext>
            </a:extLst>
          </p:cNvPr>
          <p:cNvPicPr>
            <a:picLocks noChangeAspect="1"/>
          </p:cNvPicPr>
          <p:nvPr/>
        </p:nvPicPr>
        <p:blipFill>
          <a:blip r:embed="rId3"/>
          <a:stretch>
            <a:fillRect/>
          </a:stretch>
        </p:blipFill>
        <p:spPr>
          <a:xfrm>
            <a:off x="8437419" y="1225625"/>
            <a:ext cx="5169408" cy="6698691"/>
          </a:xfrm>
          <a:prstGeom prst="rect">
            <a:avLst/>
          </a:prstGeom>
        </p:spPr>
      </p:pic>
    </p:spTree>
    <p:extLst>
      <p:ext uri="{BB962C8B-B14F-4D97-AF65-F5344CB8AC3E}">
        <p14:creationId xmlns:p14="http://schemas.microsoft.com/office/powerpoint/2010/main" val="1099111430"/>
      </p:ext>
    </p:extLst>
  </p:cSld>
  <p:clrMapOvr>
    <a:masterClrMapping/>
  </p:clrMapOvr>
  <p:transition spd="slow" advClick="0" advTm="1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E8703C-A5D1-402E-8DFD-E57036A0456D}"/>
              </a:ext>
            </a:extLst>
          </p:cNvPr>
          <p:cNvSpPr>
            <a:spLocks noGrp="1"/>
          </p:cNvSpPr>
          <p:nvPr>
            <p:ph type="body" sz="quarter" idx="12"/>
          </p:nvPr>
        </p:nvSpPr>
        <p:spPr/>
        <p:txBody>
          <a:bodyPr/>
          <a:lstStyle/>
          <a:p>
            <a:pPr>
              <a:lnSpc>
                <a:spcPct val="100000"/>
              </a:lnSpc>
              <a:spcBef>
                <a:spcPts val="0"/>
              </a:spcBef>
            </a:pPr>
            <a:r>
              <a:rPr lang="en-US" dirty="0">
                <a:effectLst/>
                <a:cs typeface="Arial" panose="020B0604020202020204" pitchFamily="34" charset="0"/>
              </a:rPr>
              <a:t>Screening is recommended at the patient’s  1</a:t>
            </a:r>
            <a:r>
              <a:rPr lang="en-US" baseline="30000" dirty="0">
                <a:effectLst/>
                <a:cs typeface="Arial" panose="020B0604020202020204" pitchFamily="34" charset="0"/>
              </a:rPr>
              <a:t>st</a:t>
            </a:r>
            <a:r>
              <a:rPr lang="en-US" dirty="0">
                <a:effectLst/>
                <a:cs typeface="Arial" panose="020B0604020202020204" pitchFamily="34" charset="0"/>
              </a:rPr>
              <a:t> prenatal care appointment with LDA initiation at 12 -16 weeks gestation (up to 28)</a:t>
            </a:r>
          </a:p>
          <a:p>
            <a:endParaRPr lang="en-US" dirty="0"/>
          </a:p>
        </p:txBody>
      </p:sp>
      <p:sp>
        <p:nvSpPr>
          <p:cNvPr id="7" name="Text Placeholder 6">
            <a:extLst>
              <a:ext uri="{FF2B5EF4-FFF2-40B4-BE49-F238E27FC236}">
                <a16:creationId xmlns:a16="http://schemas.microsoft.com/office/drawing/2014/main" id="{792EA320-E592-408B-8CBC-8BE879F36BA1}"/>
              </a:ext>
            </a:extLst>
          </p:cNvPr>
          <p:cNvSpPr>
            <a:spLocks noGrp="1"/>
          </p:cNvSpPr>
          <p:nvPr>
            <p:ph type="body" sz="quarter" idx="13"/>
          </p:nvPr>
        </p:nvSpPr>
        <p:spPr>
          <a:xfrm>
            <a:off x="4452271" y="2806700"/>
            <a:ext cx="3419520" cy="3115634"/>
          </a:xfrm>
        </p:spPr>
        <p:txBody>
          <a:bodyPr/>
          <a:lstStyle/>
          <a:p>
            <a:pPr>
              <a:lnSpc>
                <a:spcPct val="100000"/>
              </a:lnSpc>
              <a:spcBef>
                <a:spcPts val="0"/>
              </a:spcBef>
              <a:tabLst>
                <a:tab pos="365760" algn="l"/>
              </a:tabLst>
            </a:pPr>
            <a:r>
              <a:rPr lang="en-US" dirty="0">
                <a:effectLst/>
                <a:cs typeface="Arial" panose="020B0604020202020204" pitchFamily="34" charset="0"/>
              </a:rPr>
              <a:t>Risk factor screening for </a:t>
            </a:r>
            <a:r>
              <a:rPr lang="en-US" u="sng" dirty="0">
                <a:effectLst/>
                <a:cs typeface="Arial" panose="020B0604020202020204" pitchFamily="34" charset="0"/>
              </a:rPr>
              <a:t>all</a:t>
            </a:r>
            <a:r>
              <a:rPr lang="en-US" dirty="0">
                <a:effectLst/>
                <a:cs typeface="Arial" panose="020B0604020202020204" pitchFamily="34" charset="0"/>
              </a:rPr>
              <a:t> prenatal care patients whether deemed or viewed as low or high-risk</a:t>
            </a:r>
            <a:endParaRPr lang="en-US" dirty="0">
              <a:effectLst/>
              <a:cs typeface="Times New Roman" panose="02020603050405020304" pitchFamily="18" charset="0"/>
            </a:endParaRPr>
          </a:p>
          <a:p>
            <a:pPr>
              <a:lnSpc>
                <a:spcPct val="200000"/>
              </a:lnSpc>
              <a:spcBef>
                <a:spcPts val="0"/>
              </a:spcBef>
              <a:tabLst>
                <a:tab pos="365760"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spcBef>
                <a:spcPts val="0"/>
              </a:spcBef>
              <a:buFont typeface="+mj-lt"/>
              <a:buAutoNum type="romanLcPeriod"/>
              <a:tabLst>
                <a:tab pos="365760" algn="l"/>
              </a:tabLst>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9" name="Text Placeholder 8">
            <a:extLst>
              <a:ext uri="{FF2B5EF4-FFF2-40B4-BE49-F238E27FC236}">
                <a16:creationId xmlns:a16="http://schemas.microsoft.com/office/drawing/2014/main" id="{56CE8925-0EBC-4E17-AE61-C93964FBAE8E}"/>
              </a:ext>
            </a:extLst>
          </p:cNvPr>
          <p:cNvSpPr>
            <a:spLocks noGrp="1"/>
          </p:cNvSpPr>
          <p:nvPr>
            <p:ph type="body" sz="quarter" idx="15"/>
          </p:nvPr>
        </p:nvSpPr>
        <p:spPr/>
        <p:txBody>
          <a:bodyPr/>
          <a:lstStyle/>
          <a:p>
            <a:r>
              <a:rPr lang="en-US" dirty="0"/>
              <a:t>When?</a:t>
            </a:r>
          </a:p>
        </p:txBody>
      </p:sp>
      <p:sp>
        <p:nvSpPr>
          <p:cNvPr id="10" name="Text Placeholder 9">
            <a:extLst>
              <a:ext uri="{FF2B5EF4-FFF2-40B4-BE49-F238E27FC236}">
                <a16:creationId xmlns:a16="http://schemas.microsoft.com/office/drawing/2014/main" id="{0FF7E7AB-79EC-4187-843C-71874FC88BED}"/>
              </a:ext>
            </a:extLst>
          </p:cNvPr>
          <p:cNvSpPr>
            <a:spLocks noGrp="1"/>
          </p:cNvSpPr>
          <p:nvPr>
            <p:ph type="body" sz="quarter" idx="16"/>
          </p:nvPr>
        </p:nvSpPr>
        <p:spPr/>
        <p:txBody>
          <a:bodyPr/>
          <a:lstStyle/>
          <a:p>
            <a:r>
              <a:rPr lang="en-US" dirty="0"/>
              <a:t>Which Patients?</a:t>
            </a:r>
          </a:p>
        </p:txBody>
      </p:sp>
      <p:sp>
        <p:nvSpPr>
          <p:cNvPr id="5" name="Title 1">
            <a:extLst>
              <a:ext uri="{FF2B5EF4-FFF2-40B4-BE49-F238E27FC236}">
                <a16:creationId xmlns:a16="http://schemas.microsoft.com/office/drawing/2014/main" id="{33E98FFC-7036-6EE4-A00B-38921AB55F79}"/>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Risk Factor Screening</a:t>
            </a:r>
            <a:endParaRPr lang="en-US" sz="38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730504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E8703C-A5D1-402E-8DFD-E57036A0456D}"/>
              </a:ext>
            </a:extLst>
          </p:cNvPr>
          <p:cNvSpPr>
            <a:spLocks noGrp="1"/>
          </p:cNvSpPr>
          <p:nvPr>
            <p:ph type="body" sz="quarter" idx="12"/>
          </p:nvPr>
        </p:nvSpPr>
        <p:spPr/>
        <p:txBody>
          <a:bodyPr/>
          <a:lstStyle/>
          <a:p>
            <a:pPr>
              <a:lnSpc>
                <a:spcPct val="100000"/>
              </a:lnSpc>
              <a:spcBef>
                <a:spcPts val="0"/>
              </a:spcBef>
            </a:pPr>
            <a:r>
              <a:rPr lang="en-US" dirty="0">
                <a:effectLst/>
                <a:cs typeface="Arial" panose="020B0604020202020204" pitchFamily="34" charset="0"/>
              </a:rPr>
              <a:t>Screening is recommended at the patient’s  1</a:t>
            </a:r>
            <a:r>
              <a:rPr lang="en-US" baseline="30000" dirty="0">
                <a:effectLst/>
                <a:cs typeface="Arial" panose="020B0604020202020204" pitchFamily="34" charset="0"/>
              </a:rPr>
              <a:t>st</a:t>
            </a:r>
            <a:r>
              <a:rPr lang="en-US" dirty="0">
                <a:effectLst/>
                <a:cs typeface="Arial" panose="020B0604020202020204" pitchFamily="34" charset="0"/>
              </a:rPr>
              <a:t> prenatal care appointment with LDA initiation at 12 -16 weeks gestation (up to 28)</a:t>
            </a:r>
          </a:p>
          <a:p>
            <a:endParaRPr lang="en-US" dirty="0"/>
          </a:p>
        </p:txBody>
      </p:sp>
      <p:sp>
        <p:nvSpPr>
          <p:cNvPr id="7" name="Text Placeholder 6">
            <a:extLst>
              <a:ext uri="{FF2B5EF4-FFF2-40B4-BE49-F238E27FC236}">
                <a16:creationId xmlns:a16="http://schemas.microsoft.com/office/drawing/2014/main" id="{792EA320-E592-408B-8CBC-8BE879F36BA1}"/>
              </a:ext>
            </a:extLst>
          </p:cNvPr>
          <p:cNvSpPr>
            <a:spLocks noGrp="1"/>
          </p:cNvSpPr>
          <p:nvPr>
            <p:ph type="body" sz="quarter" idx="13"/>
          </p:nvPr>
        </p:nvSpPr>
        <p:spPr>
          <a:xfrm>
            <a:off x="4452271" y="2806700"/>
            <a:ext cx="3419520" cy="3115634"/>
          </a:xfrm>
        </p:spPr>
        <p:txBody>
          <a:bodyPr/>
          <a:lstStyle/>
          <a:p>
            <a:pPr>
              <a:lnSpc>
                <a:spcPct val="100000"/>
              </a:lnSpc>
              <a:spcBef>
                <a:spcPts val="0"/>
              </a:spcBef>
              <a:tabLst>
                <a:tab pos="365760" algn="l"/>
              </a:tabLst>
            </a:pPr>
            <a:r>
              <a:rPr lang="en-US" dirty="0">
                <a:effectLst/>
                <a:cs typeface="Arial" panose="020B0604020202020204" pitchFamily="34" charset="0"/>
              </a:rPr>
              <a:t>Risk factor screening for </a:t>
            </a:r>
            <a:r>
              <a:rPr lang="en-US" u="sng" dirty="0">
                <a:effectLst/>
                <a:cs typeface="Arial" panose="020B0604020202020204" pitchFamily="34" charset="0"/>
              </a:rPr>
              <a:t>all</a:t>
            </a:r>
            <a:r>
              <a:rPr lang="en-US" dirty="0">
                <a:effectLst/>
                <a:cs typeface="Arial" panose="020B0604020202020204" pitchFamily="34" charset="0"/>
              </a:rPr>
              <a:t> prenatal care patients, whether deemed or viewed as low or high-risk</a:t>
            </a:r>
            <a:endParaRPr lang="en-US" dirty="0">
              <a:effectLst/>
              <a:cs typeface="Times New Roman" panose="02020603050405020304" pitchFamily="18" charset="0"/>
            </a:endParaRPr>
          </a:p>
          <a:p>
            <a:pPr>
              <a:lnSpc>
                <a:spcPct val="200000"/>
              </a:lnSpc>
              <a:spcBef>
                <a:spcPts val="0"/>
              </a:spcBef>
              <a:tabLst>
                <a:tab pos="365760"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spcBef>
                <a:spcPts val="0"/>
              </a:spcBef>
              <a:buFont typeface="+mj-lt"/>
              <a:buAutoNum type="romanLcPeriod"/>
              <a:tabLst>
                <a:tab pos="365760" algn="l"/>
              </a:tabLst>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ext Placeholder 7">
            <a:extLst>
              <a:ext uri="{FF2B5EF4-FFF2-40B4-BE49-F238E27FC236}">
                <a16:creationId xmlns:a16="http://schemas.microsoft.com/office/drawing/2014/main" id="{330C7C2A-0E17-418B-AAD8-22BB44696C10}"/>
              </a:ext>
            </a:extLst>
          </p:cNvPr>
          <p:cNvSpPr>
            <a:spLocks noGrp="1"/>
          </p:cNvSpPr>
          <p:nvPr>
            <p:ph type="body" sz="quarter" idx="14"/>
          </p:nvPr>
        </p:nvSpPr>
        <p:spPr>
          <a:xfrm>
            <a:off x="8322135" y="2806700"/>
            <a:ext cx="3505429" cy="3115634"/>
          </a:xfrm>
        </p:spPr>
        <p:txBody>
          <a:bodyPr/>
          <a:lstStyle/>
          <a:p>
            <a:pPr>
              <a:lnSpc>
                <a:spcPct val="100000"/>
              </a:lnSpc>
              <a:spcBef>
                <a:spcPts val="0"/>
              </a:spcBef>
              <a:tabLst>
                <a:tab pos="365760" algn="l"/>
              </a:tabLst>
            </a:pPr>
            <a:r>
              <a:rPr lang="en-US" u="sng" dirty="0">
                <a:effectLst/>
                <a:cs typeface="Arial" panose="020B0604020202020204" pitchFamily="34" charset="0"/>
              </a:rPr>
              <a:t>All</a:t>
            </a:r>
            <a:r>
              <a:rPr lang="en-US" dirty="0">
                <a:effectLst/>
                <a:cs typeface="Arial" panose="020B0604020202020204" pitchFamily="34" charset="0"/>
              </a:rPr>
              <a:t> prenatal care providers to screen at the first prenatal care appointment </a:t>
            </a:r>
          </a:p>
          <a:p>
            <a:pPr marL="282575" indent="-282575">
              <a:lnSpc>
                <a:spcPct val="100000"/>
              </a:lnSpc>
              <a:spcBef>
                <a:spcPts val="0"/>
              </a:spcBef>
              <a:buFont typeface="Wingdings" panose="05000000000000000000" pitchFamily="2" charset="2"/>
              <a:buChar char="ü"/>
              <a:tabLst>
                <a:tab pos="365760" algn="l"/>
              </a:tabLst>
            </a:pPr>
            <a:r>
              <a:rPr lang="en-US" sz="2000" dirty="0">
                <a:effectLst/>
                <a:latin typeface="Roboto" panose="02000000000000000000" pitchFamily="2" charset="0"/>
                <a:ea typeface="Roboto" panose="02000000000000000000" pitchFamily="2" charset="0"/>
                <a:cs typeface="Arial" panose="020B0604020202020204" pitchFamily="34" charset="0"/>
              </a:rPr>
              <a:t>Even if a low-risk provider: patients still may have multiple risk factors and be seeing a low-risk prover.  </a:t>
            </a:r>
            <a:r>
              <a:rPr lang="en-US" dirty="0">
                <a:cs typeface="Arial" panose="020B0604020202020204" pitchFamily="34" charset="0"/>
              </a:rPr>
              <a:t>i.e., </a:t>
            </a:r>
            <a:r>
              <a:rPr lang="en-US" sz="2000" dirty="0">
                <a:effectLst/>
                <a:latin typeface="Roboto" panose="02000000000000000000" pitchFamily="2" charset="0"/>
                <a:ea typeface="Roboto" panose="02000000000000000000" pitchFamily="2" charset="0"/>
                <a:cs typeface="Arial" panose="020B0604020202020204" pitchFamily="34" charset="0"/>
              </a:rPr>
              <a:t>black race, nulliparity</a:t>
            </a:r>
            <a:r>
              <a:rPr lang="en-US" dirty="0"/>
              <a:t>, and </a:t>
            </a:r>
            <a:r>
              <a:rPr lang="en-US" sz="2000" dirty="0">
                <a:effectLst/>
                <a:latin typeface="Roboto" panose="02000000000000000000" pitchFamily="2" charset="0"/>
                <a:ea typeface="Roboto" panose="02000000000000000000" pitchFamily="2" charset="0"/>
                <a:cs typeface="Arial" panose="020B0604020202020204" pitchFamily="34" charset="0"/>
              </a:rPr>
              <a:t>lower income</a:t>
            </a:r>
            <a:endParaRPr lang="en-US" dirty="0"/>
          </a:p>
        </p:txBody>
      </p:sp>
      <p:sp>
        <p:nvSpPr>
          <p:cNvPr id="9" name="Text Placeholder 8">
            <a:extLst>
              <a:ext uri="{FF2B5EF4-FFF2-40B4-BE49-F238E27FC236}">
                <a16:creationId xmlns:a16="http://schemas.microsoft.com/office/drawing/2014/main" id="{56CE8925-0EBC-4E17-AE61-C93964FBAE8E}"/>
              </a:ext>
            </a:extLst>
          </p:cNvPr>
          <p:cNvSpPr>
            <a:spLocks noGrp="1"/>
          </p:cNvSpPr>
          <p:nvPr>
            <p:ph type="body" sz="quarter" idx="15"/>
          </p:nvPr>
        </p:nvSpPr>
        <p:spPr/>
        <p:txBody>
          <a:bodyPr/>
          <a:lstStyle/>
          <a:p>
            <a:r>
              <a:rPr lang="en-US" dirty="0"/>
              <a:t>When?</a:t>
            </a:r>
          </a:p>
        </p:txBody>
      </p:sp>
      <p:sp>
        <p:nvSpPr>
          <p:cNvPr id="10" name="Text Placeholder 9">
            <a:extLst>
              <a:ext uri="{FF2B5EF4-FFF2-40B4-BE49-F238E27FC236}">
                <a16:creationId xmlns:a16="http://schemas.microsoft.com/office/drawing/2014/main" id="{0FF7E7AB-79EC-4187-843C-71874FC88BED}"/>
              </a:ext>
            </a:extLst>
          </p:cNvPr>
          <p:cNvSpPr>
            <a:spLocks noGrp="1"/>
          </p:cNvSpPr>
          <p:nvPr>
            <p:ph type="body" sz="quarter" idx="16"/>
          </p:nvPr>
        </p:nvSpPr>
        <p:spPr/>
        <p:txBody>
          <a:bodyPr/>
          <a:lstStyle/>
          <a:p>
            <a:r>
              <a:rPr lang="en-US" dirty="0"/>
              <a:t>Which Patients?</a:t>
            </a:r>
          </a:p>
        </p:txBody>
      </p:sp>
      <p:sp>
        <p:nvSpPr>
          <p:cNvPr id="11" name="Text Placeholder 10">
            <a:extLst>
              <a:ext uri="{FF2B5EF4-FFF2-40B4-BE49-F238E27FC236}">
                <a16:creationId xmlns:a16="http://schemas.microsoft.com/office/drawing/2014/main" id="{C5B74F9D-1DFE-4DF6-8AE5-6D61C3F93DC1}"/>
              </a:ext>
            </a:extLst>
          </p:cNvPr>
          <p:cNvSpPr>
            <a:spLocks noGrp="1"/>
          </p:cNvSpPr>
          <p:nvPr>
            <p:ph type="body" sz="quarter" idx="17"/>
          </p:nvPr>
        </p:nvSpPr>
        <p:spPr/>
        <p:txBody>
          <a:bodyPr/>
          <a:lstStyle/>
          <a:p>
            <a:r>
              <a:rPr lang="en-US" dirty="0"/>
              <a:t>By Whom?</a:t>
            </a:r>
          </a:p>
        </p:txBody>
      </p:sp>
      <p:sp>
        <p:nvSpPr>
          <p:cNvPr id="5" name="Title 1">
            <a:extLst>
              <a:ext uri="{FF2B5EF4-FFF2-40B4-BE49-F238E27FC236}">
                <a16:creationId xmlns:a16="http://schemas.microsoft.com/office/drawing/2014/main" id="{2FFA8B18-C025-7D76-77C5-F2D27A40294C}"/>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Risk Factor Screening</a:t>
            </a:r>
            <a:endParaRPr lang="en-US" sz="38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344202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E1D817-1B42-4D8F-8805-645F8D841B44}"/>
              </a:ext>
            </a:extLst>
          </p:cNvPr>
          <p:cNvPicPr>
            <a:picLocks noChangeAspect="1"/>
          </p:cNvPicPr>
          <p:nvPr/>
        </p:nvPicPr>
        <p:blipFill rotWithShape="1">
          <a:blip r:embed="rId3"/>
          <a:srcRect l="452" t="1477" r="1052" b="1372"/>
          <a:stretch/>
        </p:blipFill>
        <p:spPr>
          <a:xfrm>
            <a:off x="627236" y="182618"/>
            <a:ext cx="11070430" cy="5860256"/>
          </a:xfrm>
          <a:prstGeom prst="rect">
            <a:avLst/>
          </a:prstGeom>
          <a:effectLst>
            <a:outerShdw blurRad="101600" dist="101600" dir="2700000" algn="tl" rotWithShape="0">
              <a:prstClr val="black">
                <a:alpha val="40000"/>
              </a:prstClr>
            </a:outerShdw>
          </a:effectLst>
        </p:spPr>
      </p:pic>
      <p:sp>
        <p:nvSpPr>
          <p:cNvPr id="12" name="Oval 11">
            <a:extLst>
              <a:ext uri="{FF2B5EF4-FFF2-40B4-BE49-F238E27FC236}">
                <a16:creationId xmlns:a16="http://schemas.microsoft.com/office/drawing/2014/main" id="{76C87F10-5BD4-4108-83DD-315EA9EBE64F}"/>
              </a:ext>
            </a:extLst>
          </p:cNvPr>
          <p:cNvSpPr/>
          <p:nvPr/>
        </p:nvSpPr>
        <p:spPr>
          <a:xfrm>
            <a:off x="4631632" y="947532"/>
            <a:ext cx="1451113" cy="1318591"/>
          </a:xfrm>
          <a:prstGeom prst="ellipse">
            <a:avLst/>
          </a:prstGeom>
          <a:solidFill>
            <a:srgbClr val="FF0000"/>
          </a:solidFill>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800" dirty="0">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rPr>
              <a:t>1</a:t>
            </a:r>
            <a:endParaRPr lang="en-US" dirty="0">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endParaRPr>
          </a:p>
          <a:p>
            <a:pPr algn="ctr"/>
            <a:r>
              <a:rPr lang="en-US" dirty="0">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rPr>
              <a:t>or more</a:t>
            </a:r>
          </a:p>
        </p:txBody>
      </p:sp>
      <p:sp>
        <p:nvSpPr>
          <p:cNvPr id="13" name="Oval 12">
            <a:extLst>
              <a:ext uri="{FF2B5EF4-FFF2-40B4-BE49-F238E27FC236}">
                <a16:creationId xmlns:a16="http://schemas.microsoft.com/office/drawing/2014/main" id="{7CF9D921-DAD5-4BD7-BB1A-BD8386016A03}"/>
              </a:ext>
            </a:extLst>
          </p:cNvPr>
          <p:cNvSpPr/>
          <p:nvPr/>
        </p:nvSpPr>
        <p:spPr>
          <a:xfrm>
            <a:off x="10133911" y="967408"/>
            <a:ext cx="1451113" cy="1318591"/>
          </a:xfrm>
          <a:prstGeom prst="ellipse">
            <a:avLst/>
          </a:prstGeom>
          <a:solidFill>
            <a:srgbClr val="FF6600"/>
          </a:solidFill>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dirty="0">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rPr>
              <a:t>more than</a:t>
            </a:r>
          </a:p>
          <a:p>
            <a:pPr algn="ctr"/>
            <a:r>
              <a:rPr lang="en-US" sz="4800" dirty="0">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rPr>
              <a:t>1</a:t>
            </a:r>
            <a:endParaRPr lang="en-US" dirty="0">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endParaRPr>
          </a:p>
        </p:txBody>
      </p:sp>
      <p:sp>
        <p:nvSpPr>
          <p:cNvPr id="14" name="Oval 13">
            <a:extLst>
              <a:ext uri="{FF2B5EF4-FFF2-40B4-BE49-F238E27FC236}">
                <a16:creationId xmlns:a16="http://schemas.microsoft.com/office/drawing/2014/main" id="{8DA09FE1-9264-4A7A-9F61-67F3D61806C7}"/>
              </a:ext>
            </a:extLst>
          </p:cNvPr>
          <p:cNvSpPr/>
          <p:nvPr/>
        </p:nvSpPr>
        <p:spPr>
          <a:xfrm>
            <a:off x="5595620" y="718820"/>
            <a:ext cx="139700" cy="124246"/>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A07D92-0CA5-4697-898C-822FD79A4BF8}"/>
              </a:ext>
            </a:extLst>
          </p:cNvPr>
          <p:cNvSpPr/>
          <p:nvPr/>
        </p:nvSpPr>
        <p:spPr>
          <a:xfrm>
            <a:off x="7636086" y="952397"/>
            <a:ext cx="139700" cy="124246"/>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85EE8D3-5432-446C-BF76-476809A83E46}"/>
              </a:ext>
            </a:extLst>
          </p:cNvPr>
          <p:cNvSpPr/>
          <p:nvPr/>
        </p:nvSpPr>
        <p:spPr>
          <a:xfrm>
            <a:off x="764118" y="4925379"/>
            <a:ext cx="158750" cy="160970"/>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EF78AD9-46E2-4600-8065-FD755857FBAF}"/>
              </a:ext>
            </a:extLst>
          </p:cNvPr>
          <p:cNvSpPr/>
          <p:nvPr/>
        </p:nvSpPr>
        <p:spPr>
          <a:xfrm>
            <a:off x="764118" y="5376229"/>
            <a:ext cx="158750" cy="16097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EB4BAA5-7911-41CD-8F72-5B99189836DF}"/>
              </a:ext>
            </a:extLst>
          </p:cNvPr>
          <p:cNvSpPr/>
          <p:nvPr/>
        </p:nvSpPr>
        <p:spPr>
          <a:xfrm>
            <a:off x="7512896" y="2581486"/>
            <a:ext cx="139700" cy="16097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46E1CD1-B42A-427C-AF5E-4B1045622F9E}"/>
              </a:ext>
            </a:extLst>
          </p:cNvPr>
          <p:cNvSpPr/>
          <p:nvPr/>
        </p:nvSpPr>
        <p:spPr>
          <a:xfrm>
            <a:off x="7192856" y="2253826"/>
            <a:ext cx="139700" cy="16097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56395"/>
      </p:ext>
    </p:extLst>
  </p:cSld>
  <p:clrMapOvr>
    <a:masterClrMapping/>
  </p:clrMapOvr>
  <mc:AlternateContent xmlns:mc="http://schemas.openxmlformats.org/markup-compatibility/2006" xmlns:p14="http://schemas.microsoft.com/office/powerpoint/2010/main">
    <mc:Choice Requires="p14">
      <p:transition p14:dur="0" advTm="100"/>
    </mc:Choice>
    <mc:Fallback xmlns="">
      <p:transition advTm="1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9D011C-1844-4D77-A893-CC009C78C548}"/>
              </a:ext>
            </a:extLst>
          </p:cNvPr>
          <p:cNvSpPr>
            <a:spLocks noGrp="1"/>
          </p:cNvSpPr>
          <p:nvPr>
            <p:ph type="body" sz="quarter" idx="13"/>
          </p:nvPr>
        </p:nvSpPr>
        <p:spPr/>
        <p:txBody>
          <a:bodyPr/>
          <a:lstStyle/>
          <a:p>
            <a:r>
              <a:rPr lang="en-US" dirty="0"/>
              <a:t>Ensure patients feel:</a:t>
            </a:r>
          </a:p>
          <a:p>
            <a:pPr marL="571500" indent="-342900">
              <a:buFont typeface="Arial" panose="020B0604020202020204" pitchFamily="34" charset="0"/>
              <a:buChar char="•"/>
            </a:pPr>
            <a:r>
              <a:rPr lang="en-US" dirty="0"/>
              <a:t>empowered</a:t>
            </a:r>
          </a:p>
          <a:p>
            <a:pPr marL="571500" indent="-342900">
              <a:buFont typeface="Arial" panose="020B0604020202020204" pitchFamily="34" charset="0"/>
              <a:buChar char="•"/>
            </a:pPr>
            <a:r>
              <a:rPr lang="en-US" dirty="0"/>
              <a:t>well-informed</a:t>
            </a:r>
          </a:p>
          <a:p>
            <a:pPr marL="571500" indent="-342900">
              <a:buFont typeface="Arial" panose="020B0604020202020204" pitchFamily="34" charset="0"/>
              <a:buChar char="•"/>
            </a:pPr>
            <a:r>
              <a:rPr lang="en-US" dirty="0"/>
              <a:t>equipped to make the best decisions for themselves and their baby</a:t>
            </a:r>
          </a:p>
          <a:p>
            <a:pPr marL="571500" indent="-34290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AE5E3B19-A81A-47C2-8803-CEA5A93726E0}"/>
              </a:ext>
            </a:extLst>
          </p:cNvPr>
          <p:cNvSpPr>
            <a:spLocks noGrp="1"/>
          </p:cNvSpPr>
          <p:nvPr>
            <p:ph type="body" sz="quarter" idx="16"/>
          </p:nvPr>
        </p:nvSpPr>
        <p:spPr/>
        <p:txBody>
          <a:bodyPr/>
          <a:lstStyle/>
          <a:p>
            <a:r>
              <a:rPr lang="en-US" sz="2600" dirty="0"/>
              <a:t>Our Responsibilities</a:t>
            </a:r>
          </a:p>
        </p:txBody>
      </p:sp>
      <p:sp>
        <p:nvSpPr>
          <p:cNvPr id="3" name="Title 1">
            <a:extLst>
              <a:ext uri="{FF2B5EF4-FFF2-40B4-BE49-F238E27FC236}">
                <a16:creationId xmlns:a16="http://schemas.microsoft.com/office/drawing/2014/main" id="{615651D8-81B1-E801-9286-B502352F9603}"/>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Best Practices for Respectful </a:t>
            </a:r>
          </a:p>
          <a:p>
            <a:pPr algn="ctr"/>
            <a:r>
              <a:rPr lang="en-US" sz="3200" dirty="0">
                <a:latin typeface="Roboto Condensed Light" panose="02000000000000000000" pitchFamily="2" charset="0"/>
                <a:ea typeface="Roboto Condensed Light" panose="02000000000000000000" pitchFamily="2" charset="0"/>
                <a:cs typeface="+mn-cs"/>
              </a:rPr>
              <a:t>Compassionate Discussions with Patients</a:t>
            </a:r>
            <a:endParaRPr lang="en-US" sz="3800" b="1"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292594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9D011C-1844-4D77-A893-CC009C78C548}"/>
              </a:ext>
            </a:extLst>
          </p:cNvPr>
          <p:cNvSpPr>
            <a:spLocks noGrp="1"/>
          </p:cNvSpPr>
          <p:nvPr>
            <p:ph type="body" sz="quarter" idx="13"/>
          </p:nvPr>
        </p:nvSpPr>
        <p:spPr/>
        <p:txBody>
          <a:bodyPr/>
          <a:lstStyle/>
          <a:p>
            <a:r>
              <a:rPr lang="en-US" dirty="0"/>
              <a:t>Ensure patients feel:</a:t>
            </a:r>
          </a:p>
          <a:p>
            <a:pPr marL="571500" indent="-342900">
              <a:buFont typeface="Arial" panose="020B0604020202020204" pitchFamily="34" charset="0"/>
              <a:buChar char="•"/>
            </a:pPr>
            <a:r>
              <a:rPr lang="en-US" dirty="0"/>
              <a:t>empowered</a:t>
            </a:r>
          </a:p>
          <a:p>
            <a:pPr marL="571500" indent="-342900">
              <a:buFont typeface="Arial" panose="020B0604020202020204" pitchFamily="34" charset="0"/>
              <a:buChar char="•"/>
            </a:pPr>
            <a:r>
              <a:rPr lang="en-US" dirty="0"/>
              <a:t>well-informed</a:t>
            </a:r>
          </a:p>
          <a:p>
            <a:pPr marL="571500" indent="-342900">
              <a:buFont typeface="Arial" panose="020B0604020202020204" pitchFamily="34" charset="0"/>
              <a:buChar char="•"/>
            </a:pPr>
            <a:r>
              <a:rPr lang="en-US" dirty="0"/>
              <a:t>equipped to make the best decisions for themselves and their baby</a:t>
            </a:r>
          </a:p>
          <a:p>
            <a:pPr marL="571500" indent="-34290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AE5E3B19-A81A-47C2-8803-CEA5A93726E0}"/>
              </a:ext>
            </a:extLst>
          </p:cNvPr>
          <p:cNvSpPr>
            <a:spLocks noGrp="1"/>
          </p:cNvSpPr>
          <p:nvPr>
            <p:ph type="body" sz="quarter" idx="16"/>
          </p:nvPr>
        </p:nvSpPr>
        <p:spPr/>
        <p:txBody>
          <a:bodyPr/>
          <a:lstStyle/>
          <a:p>
            <a:r>
              <a:rPr lang="en-US" sz="2600" dirty="0"/>
              <a:t>Our Responsibilities</a:t>
            </a:r>
          </a:p>
        </p:txBody>
      </p:sp>
      <p:sp>
        <p:nvSpPr>
          <p:cNvPr id="8" name="Text Placeholder 7">
            <a:extLst>
              <a:ext uri="{FF2B5EF4-FFF2-40B4-BE49-F238E27FC236}">
                <a16:creationId xmlns:a16="http://schemas.microsoft.com/office/drawing/2014/main" id="{B15AF8D4-EA13-44F5-B7D8-4BBD380DDCE9}"/>
              </a:ext>
            </a:extLst>
          </p:cNvPr>
          <p:cNvSpPr>
            <a:spLocks noGrp="1"/>
          </p:cNvSpPr>
          <p:nvPr>
            <p:ph type="body" sz="quarter" idx="17"/>
          </p:nvPr>
        </p:nvSpPr>
        <p:spPr/>
        <p:txBody>
          <a:bodyPr/>
          <a:lstStyle/>
          <a:p>
            <a:r>
              <a:rPr lang="en-US" dirty="0"/>
              <a:t>The risk factor screening process </a:t>
            </a:r>
            <a:r>
              <a:rPr lang="en-US" b="1" i="1" dirty="0"/>
              <a:t>benefits</a:t>
            </a:r>
          </a:p>
          <a:p>
            <a:pPr marL="571500" indent="-342900">
              <a:buFont typeface="Arial" panose="020B0604020202020204" pitchFamily="34" charset="0"/>
              <a:buChar char="•"/>
            </a:pPr>
            <a:r>
              <a:rPr lang="en-US" dirty="0"/>
              <a:t>can help identify those at higher risk for developing preeclampsia</a:t>
            </a:r>
          </a:p>
          <a:p>
            <a:pPr marL="571500" indent="-342900">
              <a:buFont typeface="Arial" panose="020B0604020202020204" pitchFamily="34" charset="0"/>
              <a:buChar char="•"/>
            </a:pPr>
            <a:r>
              <a:rPr lang="en-US" dirty="0"/>
              <a:t>provides opportunity for prevention</a:t>
            </a:r>
          </a:p>
        </p:txBody>
      </p:sp>
      <p:sp>
        <p:nvSpPr>
          <p:cNvPr id="9" name="Text Placeholder 8">
            <a:extLst>
              <a:ext uri="{FF2B5EF4-FFF2-40B4-BE49-F238E27FC236}">
                <a16:creationId xmlns:a16="http://schemas.microsoft.com/office/drawing/2014/main" id="{27DEE5F0-BC11-461A-B350-24402CE8DFA1}"/>
              </a:ext>
            </a:extLst>
          </p:cNvPr>
          <p:cNvSpPr>
            <a:spLocks noGrp="1"/>
          </p:cNvSpPr>
          <p:nvPr>
            <p:ph type="body" sz="quarter" idx="18"/>
          </p:nvPr>
        </p:nvSpPr>
        <p:spPr/>
        <p:txBody>
          <a:bodyPr/>
          <a:lstStyle/>
          <a:p>
            <a:r>
              <a:rPr lang="en-US" sz="2600" dirty="0"/>
              <a:t>Explain</a:t>
            </a:r>
          </a:p>
        </p:txBody>
      </p:sp>
      <p:sp>
        <p:nvSpPr>
          <p:cNvPr id="2" name="Title 1">
            <a:extLst>
              <a:ext uri="{FF2B5EF4-FFF2-40B4-BE49-F238E27FC236}">
                <a16:creationId xmlns:a16="http://schemas.microsoft.com/office/drawing/2014/main" id="{1306DB04-71DA-DA3D-2E39-637295A4DC44}"/>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Best Practices for Respectful </a:t>
            </a:r>
          </a:p>
          <a:p>
            <a:pPr algn="ctr"/>
            <a:r>
              <a:rPr lang="en-US" sz="3200" dirty="0">
                <a:latin typeface="Roboto Condensed Light" panose="02000000000000000000" pitchFamily="2" charset="0"/>
                <a:ea typeface="Roboto Condensed Light" panose="02000000000000000000" pitchFamily="2" charset="0"/>
                <a:cs typeface="+mn-cs"/>
              </a:rPr>
              <a:t>Compassionate Discussions with Patients</a:t>
            </a:r>
            <a:endParaRPr lang="en-US" sz="3800" b="1"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7491092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9D011C-1844-4D77-A893-CC009C78C548}"/>
              </a:ext>
            </a:extLst>
          </p:cNvPr>
          <p:cNvSpPr>
            <a:spLocks noGrp="1"/>
          </p:cNvSpPr>
          <p:nvPr>
            <p:ph type="body" sz="quarter" idx="13"/>
          </p:nvPr>
        </p:nvSpPr>
        <p:spPr/>
        <p:txBody>
          <a:bodyPr/>
          <a:lstStyle/>
          <a:p>
            <a:r>
              <a:rPr lang="en-US" dirty="0"/>
              <a:t>Ensure patients feel:</a:t>
            </a:r>
          </a:p>
          <a:p>
            <a:pPr marL="571500" indent="-342900">
              <a:buFont typeface="Arial" panose="020B0604020202020204" pitchFamily="34" charset="0"/>
              <a:buChar char="•"/>
            </a:pPr>
            <a:r>
              <a:rPr lang="en-US" dirty="0"/>
              <a:t>empowered</a:t>
            </a:r>
          </a:p>
          <a:p>
            <a:pPr marL="571500" indent="-342900">
              <a:buFont typeface="Arial" panose="020B0604020202020204" pitchFamily="34" charset="0"/>
              <a:buChar char="•"/>
            </a:pPr>
            <a:r>
              <a:rPr lang="en-US" dirty="0"/>
              <a:t>well-informed</a:t>
            </a:r>
          </a:p>
          <a:p>
            <a:pPr marL="571500" indent="-342900">
              <a:buFont typeface="Arial" panose="020B0604020202020204" pitchFamily="34" charset="0"/>
              <a:buChar char="•"/>
            </a:pPr>
            <a:r>
              <a:rPr lang="en-US" dirty="0"/>
              <a:t>equipped to make the best decisions for themselves and their baby</a:t>
            </a:r>
          </a:p>
          <a:p>
            <a:pPr marL="571500" indent="-34290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AE5E3B19-A81A-47C2-8803-CEA5A93726E0}"/>
              </a:ext>
            </a:extLst>
          </p:cNvPr>
          <p:cNvSpPr>
            <a:spLocks noGrp="1"/>
          </p:cNvSpPr>
          <p:nvPr>
            <p:ph type="body" sz="quarter" idx="16"/>
          </p:nvPr>
        </p:nvSpPr>
        <p:spPr/>
        <p:txBody>
          <a:bodyPr/>
          <a:lstStyle/>
          <a:p>
            <a:r>
              <a:rPr lang="en-US" sz="2600" dirty="0"/>
              <a:t>Our Responsibilities</a:t>
            </a:r>
          </a:p>
        </p:txBody>
      </p:sp>
      <p:sp>
        <p:nvSpPr>
          <p:cNvPr id="8" name="Text Placeholder 7">
            <a:extLst>
              <a:ext uri="{FF2B5EF4-FFF2-40B4-BE49-F238E27FC236}">
                <a16:creationId xmlns:a16="http://schemas.microsoft.com/office/drawing/2014/main" id="{B15AF8D4-EA13-44F5-B7D8-4BBD380DDCE9}"/>
              </a:ext>
            </a:extLst>
          </p:cNvPr>
          <p:cNvSpPr>
            <a:spLocks noGrp="1"/>
          </p:cNvSpPr>
          <p:nvPr>
            <p:ph type="body" sz="quarter" idx="17"/>
          </p:nvPr>
        </p:nvSpPr>
        <p:spPr/>
        <p:txBody>
          <a:bodyPr/>
          <a:lstStyle/>
          <a:p>
            <a:r>
              <a:rPr lang="en-US" dirty="0"/>
              <a:t>The risk factor screening process </a:t>
            </a:r>
            <a:r>
              <a:rPr lang="en-US" b="1" i="1" dirty="0"/>
              <a:t>benefits</a:t>
            </a:r>
          </a:p>
          <a:p>
            <a:pPr marL="571500" indent="-342900">
              <a:buFont typeface="Arial" panose="020B0604020202020204" pitchFamily="34" charset="0"/>
              <a:buChar char="•"/>
            </a:pPr>
            <a:r>
              <a:rPr lang="en-US" dirty="0"/>
              <a:t>can help identify those at higher risk for developing preeclampsia</a:t>
            </a:r>
          </a:p>
          <a:p>
            <a:pPr marL="571500" indent="-342900">
              <a:buFont typeface="Arial" panose="020B0604020202020204" pitchFamily="34" charset="0"/>
              <a:buChar char="•"/>
            </a:pPr>
            <a:r>
              <a:rPr lang="en-US" dirty="0"/>
              <a:t>provides opportunity for prevention</a:t>
            </a:r>
          </a:p>
        </p:txBody>
      </p:sp>
      <p:sp>
        <p:nvSpPr>
          <p:cNvPr id="9" name="Text Placeholder 8">
            <a:extLst>
              <a:ext uri="{FF2B5EF4-FFF2-40B4-BE49-F238E27FC236}">
                <a16:creationId xmlns:a16="http://schemas.microsoft.com/office/drawing/2014/main" id="{27DEE5F0-BC11-461A-B350-24402CE8DFA1}"/>
              </a:ext>
            </a:extLst>
          </p:cNvPr>
          <p:cNvSpPr>
            <a:spLocks noGrp="1"/>
          </p:cNvSpPr>
          <p:nvPr>
            <p:ph type="body" sz="quarter" idx="18"/>
          </p:nvPr>
        </p:nvSpPr>
        <p:spPr/>
        <p:txBody>
          <a:bodyPr/>
          <a:lstStyle/>
          <a:p>
            <a:r>
              <a:rPr lang="en-US" sz="2600" dirty="0"/>
              <a:t>Explain</a:t>
            </a:r>
          </a:p>
        </p:txBody>
      </p:sp>
      <p:sp>
        <p:nvSpPr>
          <p:cNvPr id="10" name="Text Placeholder 9">
            <a:extLst>
              <a:ext uri="{FF2B5EF4-FFF2-40B4-BE49-F238E27FC236}">
                <a16:creationId xmlns:a16="http://schemas.microsoft.com/office/drawing/2014/main" id="{EE8D1EE4-7019-40B3-AC1E-CC929F40990F}"/>
              </a:ext>
            </a:extLst>
          </p:cNvPr>
          <p:cNvSpPr>
            <a:spLocks noGrp="1"/>
          </p:cNvSpPr>
          <p:nvPr>
            <p:ph type="body" sz="quarter" idx="19"/>
          </p:nvPr>
        </p:nvSpPr>
        <p:spPr/>
        <p:txBody>
          <a:bodyPr/>
          <a:lstStyle/>
          <a:p>
            <a:r>
              <a:rPr lang="en-US" dirty="0"/>
              <a:t>ALL risk factors with ALL patients</a:t>
            </a:r>
          </a:p>
          <a:p>
            <a:pPr marL="571500" indent="-342900">
              <a:buFont typeface="Arial" panose="020B0604020202020204" pitchFamily="34" charset="0"/>
              <a:buChar char="•"/>
            </a:pPr>
            <a:r>
              <a:rPr lang="en-US" dirty="0"/>
              <a:t>explain each risk factor fully</a:t>
            </a:r>
          </a:p>
          <a:p>
            <a:pPr marL="571500" indent="-342900">
              <a:buFont typeface="Arial" panose="020B0604020202020204" pitchFamily="34" charset="0"/>
              <a:buChar char="•"/>
            </a:pPr>
            <a:r>
              <a:rPr lang="en-US" dirty="0"/>
              <a:t>assure questions are encouraged and patients verbalize their understanding</a:t>
            </a:r>
          </a:p>
        </p:txBody>
      </p:sp>
      <p:sp>
        <p:nvSpPr>
          <p:cNvPr id="11" name="Text Placeholder 10">
            <a:extLst>
              <a:ext uri="{FF2B5EF4-FFF2-40B4-BE49-F238E27FC236}">
                <a16:creationId xmlns:a16="http://schemas.microsoft.com/office/drawing/2014/main" id="{A8AEF704-AB87-4779-9ABB-81A582FDC47C}"/>
              </a:ext>
            </a:extLst>
          </p:cNvPr>
          <p:cNvSpPr>
            <a:spLocks noGrp="1"/>
          </p:cNvSpPr>
          <p:nvPr>
            <p:ph type="body" sz="quarter" idx="20"/>
          </p:nvPr>
        </p:nvSpPr>
        <p:spPr/>
        <p:txBody>
          <a:bodyPr/>
          <a:lstStyle/>
          <a:p>
            <a:r>
              <a:rPr lang="en-US" sz="2600" dirty="0"/>
              <a:t>Review and </a:t>
            </a:r>
            <a:r>
              <a:rPr lang="en-US" sz="2600" i="1" dirty="0"/>
              <a:t>Discuss</a:t>
            </a:r>
          </a:p>
        </p:txBody>
      </p:sp>
      <p:sp>
        <p:nvSpPr>
          <p:cNvPr id="2" name="Title 1">
            <a:extLst>
              <a:ext uri="{FF2B5EF4-FFF2-40B4-BE49-F238E27FC236}">
                <a16:creationId xmlns:a16="http://schemas.microsoft.com/office/drawing/2014/main" id="{146FA5CE-E9D3-2964-7DEE-441DBFDE951F}"/>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Best Practices for Respectful </a:t>
            </a:r>
          </a:p>
          <a:p>
            <a:pPr algn="ctr"/>
            <a:r>
              <a:rPr lang="en-US" sz="3200" dirty="0">
                <a:latin typeface="Roboto Condensed Light" panose="02000000000000000000" pitchFamily="2" charset="0"/>
                <a:ea typeface="Roboto Condensed Light" panose="02000000000000000000" pitchFamily="2" charset="0"/>
                <a:cs typeface="+mn-cs"/>
              </a:rPr>
              <a:t>Compassionate Discussions with Patients</a:t>
            </a:r>
            <a:endParaRPr lang="en-US" sz="3800" b="1"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110977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48C10A4C-06CD-4E4C-998B-D08DCAEAF23F}"/>
              </a:ext>
            </a:extLst>
          </p:cNvPr>
          <p:cNvSpPr>
            <a:spLocks noGrp="1"/>
          </p:cNvSpPr>
          <p:nvPr>
            <p:ph type="body" sz="quarter" idx="14"/>
          </p:nvPr>
        </p:nvSpPr>
        <p:spPr>
          <a:xfrm>
            <a:off x="1523999" y="4470631"/>
            <a:ext cx="4255911" cy="1621688"/>
          </a:xfrm>
        </p:spPr>
        <p:txBody>
          <a:bodyPr/>
          <a:lstStyle/>
          <a:p>
            <a:r>
              <a:rPr lang="en-US" sz="1800" dirty="0">
                <a:solidFill>
                  <a:srgbClr val="000000"/>
                </a:solidFill>
                <a:effectLst/>
                <a:latin typeface="Arial" panose="020B0604020202020204" pitchFamily="34" charset="0"/>
                <a:ea typeface="Calibri" panose="020F0502020204030204" pitchFamily="34" charset="0"/>
              </a:rPr>
              <a:t>is recognized as a mediator of health outcomes and has impacted preeclampsia rates</a:t>
            </a:r>
            <a:endParaRPr lang="en-US" dirty="0"/>
          </a:p>
        </p:txBody>
      </p:sp>
      <p:sp>
        <p:nvSpPr>
          <p:cNvPr id="23" name="Text Placeholder 22">
            <a:extLst>
              <a:ext uri="{FF2B5EF4-FFF2-40B4-BE49-F238E27FC236}">
                <a16:creationId xmlns:a16="http://schemas.microsoft.com/office/drawing/2014/main" id="{D53A552C-B5FE-47C9-94EA-11B9CC4B4C6E}"/>
              </a:ext>
            </a:extLst>
          </p:cNvPr>
          <p:cNvSpPr>
            <a:spLocks noGrp="1"/>
          </p:cNvSpPr>
          <p:nvPr>
            <p:ph type="body" sz="quarter" idx="18"/>
          </p:nvPr>
        </p:nvSpPr>
        <p:spPr>
          <a:xfrm>
            <a:off x="1524001" y="2247946"/>
            <a:ext cx="4380088" cy="1528924"/>
          </a:xfrm>
        </p:spPr>
        <p:txBody>
          <a:bodyPr/>
          <a:lstStyle/>
          <a:p>
            <a:r>
              <a:rPr lang="en-US" sz="1800" dirty="0">
                <a:solidFill>
                  <a:srgbClr val="000000"/>
                </a:solidFill>
                <a:effectLst/>
                <a:cs typeface="Arial" panose="020B0604020202020204" pitchFamily="34" charset="0"/>
              </a:rPr>
              <a:t>environmental, social, and historical inequities shaping health exposures, access to healthcare, and unequal distribution of health resources; not from genetic predisposition, nothing inherently wrong with the patients</a:t>
            </a:r>
            <a:endParaRPr lang="en-US" sz="1800" dirty="0">
              <a:effectLst/>
              <a:cs typeface="Times New Roman" panose="02020603050405020304" pitchFamily="18" charset="0"/>
            </a:endParaRPr>
          </a:p>
          <a:p>
            <a:endParaRPr lang="en-US" dirty="0"/>
          </a:p>
        </p:txBody>
      </p:sp>
      <p:sp>
        <p:nvSpPr>
          <p:cNvPr id="24" name="Text Placeholder 23">
            <a:extLst>
              <a:ext uri="{FF2B5EF4-FFF2-40B4-BE49-F238E27FC236}">
                <a16:creationId xmlns:a16="http://schemas.microsoft.com/office/drawing/2014/main" id="{8D8A0A75-DBB9-412D-85FA-20CA4D04484C}"/>
              </a:ext>
            </a:extLst>
          </p:cNvPr>
          <p:cNvSpPr>
            <a:spLocks noGrp="1"/>
          </p:cNvSpPr>
          <p:nvPr>
            <p:ph type="body" sz="quarter" idx="19"/>
          </p:nvPr>
        </p:nvSpPr>
        <p:spPr>
          <a:xfrm>
            <a:off x="1523999" y="1870075"/>
            <a:ext cx="3721099" cy="395288"/>
          </a:xfrm>
        </p:spPr>
        <p:txBody>
          <a:bodyPr/>
          <a:lstStyle/>
          <a:p>
            <a:r>
              <a:rPr lang="en-US" dirty="0"/>
              <a:t>Related to . . .</a:t>
            </a:r>
          </a:p>
        </p:txBody>
      </p:sp>
      <p:sp>
        <p:nvSpPr>
          <p:cNvPr id="25" name="Text Placeholder 24">
            <a:extLst>
              <a:ext uri="{FF2B5EF4-FFF2-40B4-BE49-F238E27FC236}">
                <a16:creationId xmlns:a16="http://schemas.microsoft.com/office/drawing/2014/main" id="{C2467830-7EE2-4E4D-B6DD-1572C32B338E}"/>
              </a:ext>
            </a:extLst>
          </p:cNvPr>
          <p:cNvSpPr>
            <a:spLocks noGrp="1"/>
          </p:cNvSpPr>
          <p:nvPr>
            <p:ph type="body" sz="quarter" idx="20"/>
          </p:nvPr>
        </p:nvSpPr>
        <p:spPr>
          <a:xfrm>
            <a:off x="1523999" y="4142174"/>
            <a:ext cx="3830345" cy="395288"/>
          </a:xfrm>
        </p:spPr>
        <p:txBody>
          <a:bodyPr/>
          <a:lstStyle/>
          <a:p>
            <a:r>
              <a:rPr lang="en-US" dirty="0"/>
              <a:t>Structural racism . . .</a:t>
            </a:r>
          </a:p>
        </p:txBody>
      </p:sp>
      <p:sp>
        <p:nvSpPr>
          <p:cNvPr id="26" name="Text Placeholder 25">
            <a:extLst>
              <a:ext uri="{FF2B5EF4-FFF2-40B4-BE49-F238E27FC236}">
                <a16:creationId xmlns:a16="http://schemas.microsoft.com/office/drawing/2014/main" id="{D61E9BB9-D485-49B6-9850-C0B8B5B10225}"/>
              </a:ext>
            </a:extLst>
          </p:cNvPr>
          <p:cNvSpPr>
            <a:spLocks noGrp="1"/>
          </p:cNvSpPr>
          <p:nvPr>
            <p:ph type="body" sz="quarter" idx="21"/>
          </p:nvPr>
        </p:nvSpPr>
        <p:spPr>
          <a:xfrm>
            <a:off x="7086600" y="4470632"/>
            <a:ext cx="4631266" cy="1621688"/>
          </a:xfrm>
        </p:spPr>
        <p:txBody>
          <a:bodyPr/>
          <a:lstStyle/>
          <a:p>
            <a:r>
              <a:rPr lang="en-US" sz="1800" dirty="0">
                <a:effectLst/>
                <a:latin typeface="Arial" panose="020B0604020202020204" pitchFamily="34" charset="0"/>
                <a:ea typeface="Times New Roman" panose="02020603050405020304" pitchFamily="18" charset="0"/>
              </a:rPr>
              <a:t>for the increased risk of preeclampsia in Black patients in the United States is not fully understood; </a:t>
            </a:r>
            <a:r>
              <a:rPr lang="en-US" sz="1800" b="1" i="1" dirty="0">
                <a:effectLst/>
                <a:latin typeface="Arial" panose="020B0604020202020204" pitchFamily="34" charset="0"/>
                <a:ea typeface="Times New Roman" panose="02020603050405020304" pitchFamily="18" charset="0"/>
              </a:rPr>
              <a:t>it</a:t>
            </a:r>
            <a:r>
              <a:rPr lang="en-US" sz="1800" b="1" i="1" dirty="0">
                <a:latin typeface="Arial" panose="020B0604020202020204" pitchFamily="34" charset="0"/>
                <a:ea typeface="Times New Roman" panose="02020603050405020304" pitchFamily="18" charset="0"/>
              </a:rPr>
              <a:t> is believed to be due to </a:t>
            </a:r>
            <a:r>
              <a:rPr lang="en-US" sz="1800" b="1" i="1" dirty="0">
                <a:latin typeface="Arial" panose="020B0604020202020204" pitchFamily="34" charset="0"/>
                <a:ea typeface="Times New Roman" panose="02020603050405020304" pitchFamily="18" charset="0"/>
                <a:cs typeface="Arial" panose="020B0604020202020204" pitchFamily="34" charset="0"/>
              </a:rPr>
              <a:t>t</a:t>
            </a:r>
            <a:r>
              <a:rPr lang="en-US" sz="1800" b="1" i="1" dirty="0">
                <a:effectLst/>
                <a:latin typeface="Arial" panose="020B0604020202020204" pitchFamily="34" charset="0"/>
                <a:ea typeface="Times New Roman" panose="02020603050405020304" pitchFamily="18" charset="0"/>
                <a:cs typeface="Arial" panose="020B0604020202020204" pitchFamily="34" charset="0"/>
              </a:rPr>
              <a:t>oxic stress from a history of racism and discrimination in American healthcare and throughout history</a:t>
            </a:r>
            <a:endParaRPr lang="en-US" sz="1800" b="1" i="1"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27" name="Text Placeholder 26">
            <a:extLst>
              <a:ext uri="{FF2B5EF4-FFF2-40B4-BE49-F238E27FC236}">
                <a16:creationId xmlns:a16="http://schemas.microsoft.com/office/drawing/2014/main" id="{0667721A-F730-436C-A561-A27ECB684559}"/>
              </a:ext>
            </a:extLst>
          </p:cNvPr>
          <p:cNvSpPr>
            <a:spLocks noGrp="1"/>
          </p:cNvSpPr>
          <p:nvPr>
            <p:ph type="body" sz="quarter" idx="22"/>
          </p:nvPr>
        </p:nvSpPr>
        <p:spPr>
          <a:xfrm>
            <a:off x="7086599" y="2247945"/>
            <a:ext cx="4966252" cy="1621689"/>
          </a:xfrm>
        </p:spPr>
        <p:txBody>
          <a:bodyPr/>
          <a:lstStyle/>
          <a:p>
            <a:r>
              <a:rPr lang="en-US" sz="1800" dirty="0">
                <a:effectLst/>
                <a:latin typeface="Arial" panose="020B0604020202020204" pitchFamily="34" charset="0"/>
                <a:ea typeface="Times New Roman" panose="02020603050405020304" pitchFamily="18" charset="0"/>
              </a:rPr>
              <a:t>has been well-established and studied; acknowledging and discussing this factually and respectfully is the best practice; </a:t>
            </a:r>
            <a:r>
              <a:rPr lang="en-US" sz="1800" dirty="0">
                <a:latin typeface="Arial" panose="020B0604020202020204" pitchFamily="34" charset="0"/>
                <a:ea typeface="Times New Roman" panose="02020603050405020304" pitchFamily="18" charset="0"/>
              </a:rPr>
              <a:t>Non-Hispanic</a:t>
            </a:r>
            <a:r>
              <a:rPr lang="en-US" sz="1800" dirty="0">
                <a:effectLst/>
                <a:latin typeface="Arial" panose="020B0604020202020204" pitchFamily="34" charset="0"/>
                <a:ea typeface="Times New Roman" panose="02020603050405020304" pitchFamily="18" charset="0"/>
              </a:rPr>
              <a:t> Black women are disproportionately affected by preeclampsia along with being most likely to experience related complications</a:t>
            </a:r>
            <a:endParaRPr lang="en-US" dirty="0"/>
          </a:p>
        </p:txBody>
      </p:sp>
      <p:sp>
        <p:nvSpPr>
          <p:cNvPr id="28" name="Text Placeholder 27">
            <a:extLst>
              <a:ext uri="{FF2B5EF4-FFF2-40B4-BE49-F238E27FC236}">
                <a16:creationId xmlns:a16="http://schemas.microsoft.com/office/drawing/2014/main" id="{8311B3A5-652C-4F5F-9AAA-4911A2D22D5A}"/>
              </a:ext>
            </a:extLst>
          </p:cNvPr>
          <p:cNvSpPr>
            <a:spLocks noGrp="1"/>
          </p:cNvSpPr>
          <p:nvPr>
            <p:ph type="body" sz="quarter" idx="23"/>
          </p:nvPr>
        </p:nvSpPr>
        <p:spPr>
          <a:xfrm>
            <a:off x="7086599" y="1870075"/>
            <a:ext cx="3721101" cy="395288"/>
          </a:xfrm>
        </p:spPr>
        <p:txBody>
          <a:bodyPr/>
          <a:lstStyle/>
          <a:p>
            <a:r>
              <a:rPr lang="en-US" dirty="0"/>
              <a:t>This risk factor . . .</a:t>
            </a:r>
          </a:p>
        </p:txBody>
      </p:sp>
      <p:sp>
        <p:nvSpPr>
          <p:cNvPr id="29" name="Text Placeholder 28">
            <a:extLst>
              <a:ext uri="{FF2B5EF4-FFF2-40B4-BE49-F238E27FC236}">
                <a16:creationId xmlns:a16="http://schemas.microsoft.com/office/drawing/2014/main" id="{4C2D9713-7359-49E7-9698-91C7CD929F4B}"/>
              </a:ext>
            </a:extLst>
          </p:cNvPr>
          <p:cNvSpPr>
            <a:spLocks noGrp="1"/>
          </p:cNvSpPr>
          <p:nvPr>
            <p:ph type="body" sz="quarter" idx="24"/>
          </p:nvPr>
        </p:nvSpPr>
        <p:spPr>
          <a:xfrm>
            <a:off x="7086600" y="4142174"/>
            <a:ext cx="3830346" cy="395288"/>
          </a:xfrm>
        </p:spPr>
        <p:txBody>
          <a:bodyPr/>
          <a:lstStyle/>
          <a:p>
            <a:r>
              <a:rPr lang="en-US" dirty="0"/>
              <a:t>The exact reasons . . .</a:t>
            </a:r>
          </a:p>
        </p:txBody>
      </p:sp>
      <p:sp>
        <p:nvSpPr>
          <p:cNvPr id="2" name="Title 1">
            <a:extLst>
              <a:ext uri="{FF2B5EF4-FFF2-40B4-BE49-F238E27FC236}">
                <a16:creationId xmlns:a16="http://schemas.microsoft.com/office/drawing/2014/main" id="{012F3994-C999-8DB6-7017-6D1CC444B786}"/>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African American/ Black Race</a:t>
            </a:r>
          </a:p>
          <a:p>
            <a:pPr algn="ctr"/>
            <a:r>
              <a:rPr lang="en-US" sz="3200" dirty="0">
                <a:latin typeface="Roboto Condensed Light" panose="02000000000000000000" pitchFamily="2" charset="0"/>
                <a:ea typeface="Roboto Condensed Light" panose="02000000000000000000" pitchFamily="2" charset="0"/>
                <a:cs typeface="+mn-cs"/>
              </a:rPr>
              <a:t>Exposure to Systemic Racism Risk Factor</a:t>
            </a:r>
          </a:p>
        </p:txBody>
      </p:sp>
    </p:spTree>
    <p:extLst>
      <p:ext uri="{BB962C8B-B14F-4D97-AF65-F5344CB8AC3E}">
        <p14:creationId xmlns:p14="http://schemas.microsoft.com/office/powerpoint/2010/main" val="6515455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4">
                                            <p:txEl>
                                              <p:pRg st="0" end="0"/>
                                            </p:txEl>
                                          </p:spTgt>
                                        </p:tgtEl>
                                        <p:attrNameLst>
                                          <p:attrName>style.color</p:attrName>
                                        </p:attrNameLst>
                                      </p:cBhvr>
                                      <p:to>
                                        <a:schemeClr val="bg1"/>
                                      </p:to>
                                    </p:animClr>
                                    <p:animClr clrSpc="rgb" dir="cw">
                                      <p:cBhvr>
                                        <p:cTn id="7" dur="250" autoRev="1" fill="remove"/>
                                        <p:tgtEl>
                                          <p:spTgt spid="24">
                                            <p:txEl>
                                              <p:pRg st="0" end="0"/>
                                            </p:txEl>
                                          </p:spTgt>
                                        </p:tgtEl>
                                        <p:attrNameLst>
                                          <p:attrName>fillcolor</p:attrName>
                                        </p:attrNameLst>
                                      </p:cBhvr>
                                      <p:to>
                                        <a:schemeClr val="bg1"/>
                                      </p:to>
                                    </p:animClr>
                                    <p:set>
                                      <p:cBhvr>
                                        <p:cTn id="8" dur="250" autoRev="1" fill="remove"/>
                                        <p:tgtEl>
                                          <p:spTgt spid="24">
                                            <p:txEl>
                                              <p:pRg st="0" end="0"/>
                                            </p:txEl>
                                          </p:spTgt>
                                        </p:tgtEl>
                                        <p:attrNameLst>
                                          <p:attrName>fill.type</p:attrName>
                                        </p:attrNameLst>
                                      </p:cBhvr>
                                      <p:to>
                                        <p:strVal val="solid"/>
                                      </p:to>
                                    </p:set>
                                    <p:set>
                                      <p:cBhvr>
                                        <p:cTn id="9" dur="250" autoRev="1" fill="remove"/>
                                        <p:tgtEl>
                                          <p:spTgt spid="24">
                                            <p:txEl>
                                              <p:pRg st="0" end="0"/>
                                            </p:tx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23">
                                            <p:txEl>
                                              <p:pRg st="0" end="0"/>
                                            </p:txEl>
                                          </p:spTgt>
                                        </p:tgtEl>
                                        <p:attrNameLst>
                                          <p:attrName>style.color</p:attrName>
                                        </p:attrNameLst>
                                      </p:cBhvr>
                                      <p:to>
                                        <a:schemeClr val="bg1"/>
                                      </p:to>
                                    </p:animClr>
                                    <p:animClr clrSpc="rgb" dir="cw">
                                      <p:cBhvr>
                                        <p:cTn id="12" dur="250" autoRev="1" fill="remove"/>
                                        <p:tgtEl>
                                          <p:spTgt spid="23">
                                            <p:txEl>
                                              <p:pRg st="0" end="0"/>
                                            </p:txEl>
                                          </p:spTgt>
                                        </p:tgtEl>
                                        <p:attrNameLst>
                                          <p:attrName>fillcolor</p:attrName>
                                        </p:attrNameLst>
                                      </p:cBhvr>
                                      <p:to>
                                        <a:schemeClr val="bg1"/>
                                      </p:to>
                                    </p:animClr>
                                    <p:set>
                                      <p:cBhvr>
                                        <p:cTn id="13" dur="250" autoRev="1" fill="remove"/>
                                        <p:tgtEl>
                                          <p:spTgt spid="23">
                                            <p:txEl>
                                              <p:pRg st="0" end="0"/>
                                            </p:txEl>
                                          </p:spTgt>
                                        </p:tgtEl>
                                        <p:attrNameLst>
                                          <p:attrName>fill.type</p:attrName>
                                        </p:attrNameLst>
                                      </p:cBhvr>
                                      <p:to>
                                        <p:strVal val="solid"/>
                                      </p:to>
                                    </p:set>
                                    <p:set>
                                      <p:cBhvr>
                                        <p:cTn id="14" dur="250" autoRev="1" fill="remove"/>
                                        <p:tgtEl>
                                          <p:spTgt spid="2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25">
                                            <p:txEl>
                                              <p:pRg st="0" end="0"/>
                                            </p:txEl>
                                          </p:spTgt>
                                        </p:tgtEl>
                                        <p:attrNameLst>
                                          <p:attrName>style.color</p:attrName>
                                        </p:attrNameLst>
                                      </p:cBhvr>
                                      <p:to>
                                        <a:schemeClr val="bg1"/>
                                      </p:to>
                                    </p:animClr>
                                    <p:animClr clrSpc="rgb" dir="cw">
                                      <p:cBhvr>
                                        <p:cTn id="19" dur="250" autoRev="1" fill="remove"/>
                                        <p:tgtEl>
                                          <p:spTgt spid="25">
                                            <p:txEl>
                                              <p:pRg st="0" end="0"/>
                                            </p:txEl>
                                          </p:spTgt>
                                        </p:tgtEl>
                                        <p:attrNameLst>
                                          <p:attrName>fillcolor</p:attrName>
                                        </p:attrNameLst>
                                      </p:cBhvr>
                                      <p:to>
                                        <a:schemeClr val="bg1"/>
                                      </p:to>
                                    </p:animClr>
                                    <p:set>
                                      <p:cBhvr>
                                        <p:cTn id="20" dur="250" autoRev="1" fill="remove"/>
                                        <p:tgtEl>
                                          <p:spTgt spid="25">
                                            <p:txEl>
                                              <p:pRg st="0" end="0"/>
                                            </p:txEl>
                                          </p:spTgt>
                                        </p:tgtEl>
                                        <p:attrNameLst>
                                          <p:attrName>fill.type</p:attrName>
                                        </p:attrNameLst>
                                      </p:cBhvr>
                                      <p:to>
                                        <p:strVal val="solid"/>
                                      </p:to>
                                    </p:set>
                                    <p:set>
                                      <p:cBhvr>
                                        <p:cTn id="21" dur="250" autoRev="1" fill="remove"/>
                                        <p:tgtEl>
                                          <p:spTgt spid="25">
                                            <p:txEl>
                                              <p:pRg st="0" end="0"/>
                                            </p:txEl>
                                          </p:spTgt>
                                        </p:tgtEl>
                                        <p:attrNameLst>
                                          <p:attrName>fill.on</p:attrName>
                                        </p:attrNameLst>
                                      </p:cBhvr>
                                      <p:to>
                                        <p:strVal val="true"/>
                                      </p:to>
                                    </p:set>
                                  </p:childTnLst>
                                </p:cTn>
                              </p:par>
                              <p:par>
                                <p:cTn id="22" presetID="27" presetClass="emph" presetSubtype="0" fill="remove" grpId="0" nodeType="withEffect">
                                  <p:stCondLst>
                                    <p:cond delay="0"/>
                                  </p:stCondLst>
                                  <p:childTnLst>
                                    <p:animClr clrSpc="rgb" dir="cw">
                                      <p:cBhvr override="childStyle">
                                        <p:cTn id="23" dur="250" autoRev="1" fill="remove"/>
                                        <p:tgtEl>
                                          <p:spTgt spid="22">
                                            <p:txEl>
                                              <p:pRg st="0" end="0"/>
                                            </p:txEl>
                                          </p:spTgt>
                                        </p:tgtEl>
                                        <p:attrNameLst>
                                          <p:attrName>style.color</p:attrName>
                                        </p:attrNameLst>
                                      </p:cBhvr>
                                      <p:to>
                                        <a:schemeClr val="bg1"/>
                                      </p:to>
                                    </p:animClr>
                                    <p:animClr clrSpc="rgb" dir="cw">
                                      <p:cBhvr>
                                        <p:cTn id="24" dur="250" autoRev="1" fill="remove"/>
                                        <p:tgtEl>
                                          <p:spTgt spid="22">
                                            <p:txEl>
                                              <p:pRg st="0" end="0"/>
                                            </p:txEl>
                                          </p:spTgt>
                                        </p:tgtEl>
                                        <p:attrNameLst>
                                          <p:attrName>fillcolor</p:attrName>
                                        </p:attrNameLst>
                                      </p:cBhvr>
                                      <p:to>
                                        <a:schemeClr val="bg1"/>
                                      </p:to>
                                    </p:animClr>
                                    <p:set>
                                      <p:cBhvr>
                                        <p:cTn id="25" dur="250" autoRev="1" fill="remove"/>
                                        <p:tgtEl>
                                          <p:spTgt spid="22">
                                            <p:txEl>
                                              <p:pRg st="0" end="0"/>
                                            </p:txEl>
                                          </p:spTgt>
                                        </p:tgtEl>
                                        <p:attrNameLst>
                                          <p:attrName>fill.type</p:attrName>
                                        </p:attrNameLst>
                                      </p:cBhvr>
                                      <p:to>
                                        <p:strVal val="solid"/>
                                      </p:to>
                                    </p:set>
                                    <p:set>
                                      <p:cBhvr>
                                        <p:cTn id="26" dur="250" autoRev="1" fill="remove"/>
                                        <p:tgtEl>
                                          <p:spTgt spid="22">
                                            <p:txEl>
                                              <p:pRg st="0" end="0"/>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remove" grpId="0" nodeType="clickEffect">
                                  <p:stCondLst>
                                    <p:cond delay="0"/>
                                  </p:stCondLst>
                                  <p:childTnLst>
                                    <p:animClr clrSpc="rgb" dir="cw">
                                      <p:cBhvr override="childStyle">
                                        <p:cTn id="30" dur="250" autoRev="1" fill="remove"/>
                                        <p:tgtEl>
                                          <p:spTgt spid="28">
                                            <p:txEl>
                                              <p:pRg st="0" end="0"/>
                                            </p:txEl>
                                          </p:spTgt>
                                        </p:tgtEl>
                                        <p:attrNameLst>
                                          <p:attrName>style.color</p:attrName>
                                        </p:attrNameLst>
                                      </p:cBhvr>
                                      <p:to>
                                        <a:schemeClr val="bg1"/>
                                      </p:to>
                                    </p:animClr>
                                    <p:animClr clrSpc="rgb" dir="cw">
                                      <p:cBhvr>
                                        <p:cTn id="31" dur="250" autoRev="1" fill="remove"/>
                                        <p:tgtEl>
                                          <p:spTgt spid="28">
                                            <p:txEl>
                                              <p:pRg st="0" end="0"/>
                                            </p:txEl>
                                          </p:spTgt>
                                        </p:tgtEl>
                                        <p:attrNameLst>
                                          <p:attrName>fillcolor</p:attrName>
                                        </p:attrNameLst>
                                      </p:cBhvr>
                                      <p:to>
                                        <a:schemeClr val="bg1"/>
                                      </p:to>
                                    </p:animClr>
                                    <p:set>
                                      <p:cBhvr>
                                        <p:cTn id="32" dur="250" autoRev="1" fill="remove"/>
                                        <p:tgtEl>
                                          <p:spTgt spid="28">
                                            <p:txEl>
                                              <p:pRg st="0" end="0"/>
                                            </p:txEl>
                                          </p:spTgt>
                                        </p:tgtEl>
                                        <p:attrNameLst>
                                          <p:attrName>fill.type</p:attrName>
                                        </p:attrNameLst>
                                      </p:cBhvr>
                                      <p:to>
                                        <p:strVal val="solid"/>
                                      </p:to>
                                    </p:set>
                                    <p:set>
                                      <p:cBhvr>
                                        <p:cTn id="33" dur="250" autoRev="1" fill="remove"/>
                                        <p:tgtEl>
                                          <p:spTgt spid="28">
                                            <p:txEl>
                                              <p:pRg st="0" end="0"/>
                                            </p:txEl>
                                          </p:spTgt>
                                        </p:tgtEl>
                                        <p:attrNameLst>
                                          <p:attrName>fill.on</p:attrName>
                                        </p:attrNameLst>
                                      </p:cBhvr>
                                      <p:to>
                                        <p:strVal val="true"/>
                                      </p:to>
                                    </p:set>
                                  </p:childTnLst>
                                </p:cTn>
                              </p:par>
                              <p:par>
                                <p:cTn id="34" presetID="27" presetClass="emph" presetSubtype="0" fill="remove" grpId="0" nodeType="withEffect">
                                  <p:stCondLst>
                                    <p:cond delay="0"/>
                                  </p:stCondLst>
                                  <p:childTnLst>
                                    <p:animClr clrSpc="rgb" dir="cw">
                                      <p:cBhvr override="childStyle">
                                        <p:cTn id="35" dur="250" autoRev="1" fill="remove"/>
                                        <p:tgtEl>
                                          <p:spTgt spid="27">
                                            <p:txEl>
                                              <p:pRg st="0" end="0"/>
                                            </p:txEl>
                                          </p:spTgt>
                                        </p:tgtEl>
                                        <p:attrNameLst>
                                          <p:attrName>style.color</p:attrName>
                                        </p:attrNameLst>
                                      </p:cBhvr>
                                      <p:to>
                                        <a:schemeClr val="bg1"/>
                                      </p:to>
                                    </p:animClr>
                                    <p:animClr clrSpc="rgb" dir="cw">
                                      <p:cBhvr>
                                        <p:cTn id="36" dur="250" autoRev="1" fill="remove"/>
                                        <p:tgtEl>
                                          <p:spTgt spid="27">
                                            <p:txEl>
                                              <p:pRg st="0" end="0"/>
                                            </p:txEl>
                                          </p:spTgt>
                                        </p:tgtEl>
                                        <p:attrNameLst>
                                          <p:attrName>fillcolor</p:attrName>
                                        </p:attrNameLst>
                                      </p:cBhvr>
                                      <p:to>
                                        <a:schemeClr val="bg1"/>
                                      </p:to>
                                    </p:animClr>
                                    <p:set>
                                      <p:cBhvr>
                                        <p:cTn id="37" dur="250" autoRev="1" fill="remove"/>
                                        <p:tgtEl>
                                          <p:spTgt spid="27">
                                            <p:txEl>
                                              <p:pRg st="0" end="0"/>
                                            </p:txEl>
                                          </p:spTgt>
                                        </p:tgtEl>
                                        <p:attrNameLst>
                                          <p:attrName>fill.type</p:attrName>
                                        </p:attrNameLst>
                                      </p:cBhvr>
                                      <p:to>
                                        <p:strVal val="solid"/>
                                      </p:to>
                                    </p:set>
                                    <p:set>
                                      <p:cBhvr>
                                        <p:cTn id="38" dur="250" autoRev="1" fill="remove"/>
                                        <p:tgtEl>
                                          <p:spTgt spid="27">
                                            <p:txEl>
                                              <p:pRg st="0" end="0"/>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7" presetClass="emph" presetSubtype="0" fill="remove" grpId="0" nodeType="clickEffect">
                                  <p:stCondLst>
                                    <p:cond delay="0"/>
                                  </p:stCondLst>
                                  <p:childTnLst>
                                    <p:animClr clrSpc="rgb" dir="cw">
                                      <p:cBhvr override="childStyle">
                                        <p:cTn id="42" dur="250" autoRev="1" fill="remove"/>
                                        <p:tgtEl>
                                          <p:spTgt spid="29">
                                            <p:txEl>
                                              <p:pRg st="0" end="0"/>
                                            </p:txEl>
                                          </p:spTgt>
                                        </p:tgtEl>
                                        <p:attrNameLst>
                                          <p:attrName>style.color</p:attrName>
                                        </p:attrNameLst>
                                      </p:cBhvr>
                                      <p:to>
                                        <a:schemeClr val="bg1"/>
                                      </p:to>
                                    </p:animClr>
                                    <p:animClr clrSpc="rgb" dir="cw">
                                      <p:cBhvr>
                                        <p:cTn id="43" dur="250" autoRev="1" fill="remove"/>
                                        <p:tgtEl>
                                          <p:spTgt spid="29">
                                            <p:txEl>
                                              <p:pRg st="0" end="0"/>
                                            </p:txEl>
                                          </p:spTgt>
                                        </p:tgtEl>
                                        <p:attrNameLst>
                                          <p:attrName>fillcolor</p:attrName>
                                        </p:attrNameLst>
                                      </p:cBhvr>
                                      <p:to>
                                        <a:schemeClr val="bg1"/>
                                      </p:to>
                                    </p:animClr>
                                    <p:set>
                                      <p:cBhvr>
                                        <p:cTn id="44" dur="250" autoRev="1" fill="remove"/>
                                        <p:tgtEl>
                                          <p:spTgt spid="29">
                                            <p:txEl>
                                              <p:pRg st="0" end="0"/>
                                            </p:txEl>
                                          </p:spTgt>
                                        </p:tgtEl>
                                        <p:attrNameLst>
                                          <p:attrName>fill.type</p:attrName>
                                        </p:attrNameLst>
                                      </p:cBhvr>
                                      <p:to>
                                        <p:strVal val="solid"/>
                                      </p:to>
                                    </p:set>
                                    <p:set>
                                      <p:cBhvr>
                                        <p:cTn id="45" dur="250" autoRev="1" fill="remove"/>
                                        <p:tgtEl>
                                          <p:spTgt spid="29">
                                            <p:txEl>
                                              <p:pRg st="0" end="0"/>
                                            </p:txEl>
                                          </p:spTgt>
                                        </p:tgtEl>
                                        <p:attrNameLst>
                                          <p:attrName>fill.on</p:attrName>
                                        </p:attrNameLst>
                                      </p:cBhvr>
                                      <p:to>
                                        <p:strVal val="true"/>
                                      </p:to>
                                    </p:set>
                                  </p:childTnLst>
                                </p:cTn>
                              </p:par>
                              <p:par>
                                <p:cTn id="46" presetID="27" presetClass="emph" presetSubtype="0" fill="remove" grpId="0" nodeType="withEffect">
                                  <p:stCondLst>
                                    <p:cond delay="0"/>
                                  </p:stCondLst>
                                  <p:childTnLst>
                                    <p:animClr clrSpc="rgb" dir="cw">
                                      <p:cBhvr override="childStyle">
                                        <p:cTn id="47" dur="250" autoRev="1" fill="remove"/>
                                        <p:tgtEl>
                                          <p:spTgt spid="26">
                                            <p:txEl>
                                              <p:pRg st="0" end="0"/>
                                            </p:txEl>
                                          </p:spTgt>
                                        </p:tgtEl>
                                        <p:attrNameLst>
                                          <p:attrName>style.color</p:attrName>
                                        </p:attrNameLst>
                                      </p:cBhvr>
                                      <p:to>
                                        <a:schemeClr val="bg1"/>
                                      </p:to>
                                    </p:animClr>
                                    <p:animClr clrSpc="rgb" dir="cw">
                                      <p:cBhvr>
                                        <p:cTn id="48" dur="250" autoRev="1" fill="remove"/>
                                        <p:tgtEl>
                                          <p:spTgt spid="26">
                                            <p:txEl>
                                              <p:pRg st="0" end="0"/>
                                            </p:txEl>
                                          </p:spTgt>
                                        </p:tgtEl>
                                        <p:attrNameLst>
                                          <p:attrName>fillcolor</p:attrName>
                                        </p:attrNameLst>
                                      </p:cBhvr>
                                      <p:to>
                                        <a:schemeClr val="bg1"/>
                                      </p:to>
                                    </p:animClr>
                                    <p:set>
                                      <p:cBhvr>
                                        <p:cTn id="49" dur="250" autoRev="1" fill="remove"/>
                                        <p:tgtEl>
                                          <p:spTgt spid="26">
                                            <p:txEl>
                                              <p:pRg st="0" end="0"/>
                                            </p:txEl>
                                          </p:spTgt>
                                        </p:tgtEl>
                                        <p:attrNameLst>
                                          <p:attrName>fill.type</p:attrName>
                                        </p:attrNameLst>
                                      </p:cBhvr>
                                      <p:to>
                                        <p:strVal val="solid"/>
                                      </p:to>
                                    </p:set>
                                    <p:set>
                                      <p:cBhvr>
                                        <p:cTn id="50" dur="250" autoRev="1" fill="remove"/>
                                        <p:tgtEl>
                                          <p:spTgt spid="2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6" grpId="0" build="p"/>
      <p:bldP spid="27" grpId="0" build="p"/>
      <p:bldP spid="28" grpId="0" build="p"/>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AA45A7D-3EB0-4CDA-92CD-C6D854816440}"/>
              </a:ext>
            </a:extLst>
          </p:cNvPr>
          <p:cNvSpPr>
            <a:spLocks noGrp="1"/>
          </p:cNvSpPr>
          <p:nvPr>
            <p:ph type="body" sz="quarter" idx="12"/>
          </p:nvPr>
        </p:nvSpPr>
        <p:spPr>
          <a:xfrm>
            <a:off x="1166397" y="3111393"/>
            <a:ext cx="4929601" cy="1054240"/>
          </a:xfrm>
        </p:spPr>
        <p:txBody>
          <a:bodyPr/>
          <a:lstStyle/>
          <a:p>
            <a:pPr>
              <a:lnSpc>
                <a:spcPts val="1800"/>
              </a:lnSpc>
              <a:spcBef>
                <a:spcPts val="0"/>
              </a:spcBef>
            </a:pPr>
            <a:r>
              <a:rPr lang="en-US" dirty="0"/>
              <a:t>About 50% of pregnancies in the U.S. begin with a BMI category of </a:t>
            </a:r>
            <a:r>
              <a:rPr lang="en-US" i="1" dirty="0"/>
              <a:t>Overweight</a:t>
            </a:r>
            <a:r>
              <a:rPr lang="en-US" dirty="0"/>
              <a:t> or </a:t>
            </a:r>
            <a:r>
              <a:rPr lang="en-US" i="1" dirty="0"/>
              <a:t>Obese</a:t>
            </a:r>
            <a:r>
              <a:rPr lang="en-US" dirty="0"/>
              <a:t>; associated pregnancy complications of these weight categories include gestational hypertension and preeclampsia </a:t>
            </a:r>
          </a:p>
          <a:p>
            <a:endParaRPr lang="en-US" dirty="0"/>
          </a:p>
        </p:txBody>
      </p:sp>
      <p:sp>
        <p:nvSpPr>
          <p:cNvPr id="15" name="Text Placeholder 14">
            <a:extLst>
              <a:ext uri="{FF2B5EF4-FFF2-40B4-BE49-F238E27FC236}">
                <a16:creationId xmlns:a16="http://schemas.microsoft.com/office/drawing/2014/main" id="{61688D2C-8663-42DE-BF69-2D780C9DFEE8}"/>
              </a:ext>
            </a:extLst>
          </p:cNvPr>
          <p:cNvSpPr>
            <a:spLocks noGrp="1"/>
          </p:cNvSpPr>
          <p:nvPr>
            <p:ph type="body" sz="quarter" idx="13"/>
          </p:nvPr>
        </p:nvSpPr>
        <p:spPr>
          <a:xfrm>
            <a:off x="1166397" y="1973889"/>
            <a:ext cx="4839289" cy="916952"/>
          </a:xfrm>
        </p:spPr>
        <p:txBody>
          <a:bodyPr/>
          <a:lstStyle/>
          <a:p>
            <a:pPr>
              <a:lnSpc>
                <a:spcPts val="1800"/>
              </a:lnSpc>
              <a:spcBef>
                <a:spcPts val="0"/>
              </a:spcBef>
            </a:pPr>
            <a:r>
              <a:rPr lang="en-US" i="1" u="sng" dirty="0"/>
              <a:t>Pre-Pregnancy</a:t>
            </a:r>
            <a:r>
              <a:rPr lang="en-US" i="1" dirty="0"/>
              <a:t> BMI Categories</a:t>
            </a:r>
          </a:p>
          <a:p>
            <a:pPr>
              <a:lnSpc>
                <a:spcPts val="1800"/>
              </a:lnSpc>
              <a:spcBef>
                <a:spcPts val="0"/>
              </a:spcBef>
            </a:pPr>
            <a:r>
              <a:rPr lang="en-US" dirty="0">
                <a:solidFill>
                  <a:srgbClr val="00B050"/>
                </a:solidFill>
              </a:rPr>
              <a:t>Healthy Weight 18.5-24.9</a:t>
            </a:r>
          </a:p>
          <a:p>
            <a:pPr>
              <a:lnSpc>
                <a:spcPts val="1800"/>
              </a:lnSpc>
              <a:spcBef>
                <a:spcPts val="0"/>
              </a:spcBef>
            </a:pPr>
            <a:r>
              <a:rPr lang="en-US" dirty="0">
                <a:solidFill>
                  <a:srgbClr val="FF6600"/>
                </a:solidFill>
              </a:rPr>
              <a:t>Overweight 25.0-29.9    </a:t>
            </a:r>
          </a:p>
          <a:p>
            <a:pPr>
              <a:lnSpc>
                <a:spcPts val="1800"/>
              </a:lnSpc>
              <a:spcBef>
                <a:spcPts val="0"/>
              </a:spcBef>
            </a:pPr>
            <a:r>
              <a:rPr lang="en-US" dirty="0">
                <a:solidFill>
                  <a:srgbClr val="FF0000"/>
                </a:solidFill>
              </a:rPr>
              <a:t>Obesity: 30.0 and above</a:t>
            </a:r>
          </a:p>
          <a:p>
            <a:endParaRPr lang="en-US" dirty="0"/>
          </a:p>
        </p:txBody>
      </p:sp>
      <p:sp>
        <p:nvSpPr>
          <p:cNvPr id="16" name="Text Placeholder 15">
            <a:extLst>
              <a:ext uri="{FF2B5EF4-FFF2-40B4-BE49-F238E27FC236}">
                <a16:creationId xmlns:a16="http://schemas.microsoft.com/office/drawing/2014/main" id="{95A4E1D5-1474-486B-AEF5-E3C30C33F165}"/>
              </a:ext>
            </a:extLst>
          </p:cNvPr>
          <p:cNvSpPr>
            <a:spLocks noGrp="1"/>
          </p:cNvSpPr>
          <p:nvPr>
            <p:ph type="body" sz="quarter" idx="14"/>
          </p:nvPr>
        </p:nvSpPr>
        <p:spPr>
          <a:xfrm>
            <a:off x="1166397" y="4386185"/>
            <a:ext cx="5302136" cy="1190526"/>
          </a:xfrm>
        </p:spPr>
        <p:txBody>
          <a:bodyPr/>
          <a:lstStyle/>
          <a:p>
            <a:r>
              <a:rPr lang="en-US" dirty="0"/>
              <a:t>Gestational hypertension and preeclampsia are also  recognized for increased risk of development  of cardiovascular disease and diabetes later in life for both the pregnant patient and their child</a:t>
            </a:r>
          </a:p>
        </p:txBody>
      </p:sp>
      <p:sp>
        <p:nvSpPr>
          <p:cNvPr id="17" name="Text Placeholder 16">
            <a:extLst>
              <a:ext uri="{FF2B5EF4-FFF2-40B4-BE49-F238E27FC236}">
                <a16:creationId xmlns:a16="http://schemas.microsoft.com/office/drawing/2014/main" id="{B4F1D18C-D746-456B-9CEF-8109477E3277}"/>
              </a:ext>
            </a:extLst>
          </p:cNvPr>
          <p:cNvSpPr>
            <a:spLocks noGrp="1"/>
          </p:cNvSpPr>
          <p:nvPr>
            <p:ph type="body" sz="quarter" idx="15"/>
          </p:nvPr>
        </p:nvSpPr>
        <p:spPr>
          <a:xfrm>
            <a:off x="7191842" y="1915625"/>
            <a:ext cx="5000158" cy="4372286"/>
          </a:xfrm>
        </p:spPr>
        <p:txBody>
          <a:bodyPr/>
          <a:lstStyle/>
          <a:p>
            <a:r>
              <a:rPr lang="en-US" dirty="0"/>
              <a:t>The Systemic Racism Risk Factor is not biological; however, the Obesity Risk Factor is</a:t>
            </a:r>
          </a:p>
          <a:p>
            <a:pPr marL="225425" indent="-225425">
              <a:buFont typeface="+mj-lt"/>
              <a:buAutoNum type="arabicPeriod"/>
            </a:pPr>
            <a:r>
              <a:rPr lang="en-US" dirty="0"/>
              <a:t>An important part of pregnancy planning is healthy nutrition and physical activity</a:t>
            </a:r>
          </a:p>
          <a:p>
            <a:pPr marL="225425" indent="-225425">
              <a:buFont typeface="+mj-lt"/>
              <a:buAutoNum type="arabicPeriod"/>
            </a:pPr>
            <a:r>
              <a:rPr lang="en-US" dirty="0"/>
              <a:t>Beginning a pregnancy with a healthy weight helps provide the optimum environment for pregnancy development</a:t>
            </a:r>
          </a:p>
          <a:p>
            <a:pPr marL="225425" indent="-225425">
              <a:buFont typeface="+mj-lt"/>
              <a:buAutoNum type="arabicPeriod"/>
            </a:pPr>
            <a:r>
              <a:rPr lang="en-US" dirty="0"/>
              <a:t>Obtaining and maintaining a healthy weight may be critical for both a patient and their fetus.  Therefore, it is vital for those with a </a:t>
            </a:r>
            <a:r>
              <a:rPr lang="en-US" b="1" dirty="0"/>
              <a:t>pre</a:t>
            </a:r>
            <a:r>
              <a:rPr lang="en-US" dirty="0"/>
              <a:t>-pregnancy BMI greater than 30 to be educated about and have a proper diet and physical activity (when not contraindicated) encouraged and supported</a:t>
            </a:r>
          </a:p>
          <a:p>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0" name="TextBox 19">
            <a:extLst>
              <a:ext uri="{FF2B5EF4-FFF2-40B4-BE49-F238E27FC236}">
                <a16:creationId xmlns:a16="http://schemas.microsoft.com/office/drawing/2014/main" id="{FC4CBD6F-D3F3-4D73-A50A-445E450ABD87}"/>
              </a:ext>
            </a:extLst>
          </p:cNvPr>
          <p:cNvSpPr txBox="1"/>
          <p:nvPr/>
        </p:nvSpPr>
        <p:spPr>
          <a:xfrm rot="5400000">
            <a:off x="5500165" y="3700048"/>
            <a:ext cx="2720623" cy="707886"/>
          </a:xfrm>
          <a:prstGeom prst="rect">
            <a:avLst/>
          </a:prstGeom>
          <a:solidFill>
            <a:schemeClr val="bg1"/>
          </a:solidFill>
        </p:spPr>
        <p:txBody>
          <a:bodyPr wrap="square" rtlCol="0">
            <a:spAutoFit/>
          </a:bodyPr>
          <a:lstStyle/>
          <a:p>
            <a:r>
              <a:rPr lang="en-US" sz="4000" dirty="0">
                <a:solidFill>
                  <a:schemeClr val="bg1"/>
                </a:solidFill>
              </a:rPr>
              <a:t>l</a:t>
            </a:r>
            <a:endParaRPr lang="en-US" dirty="0">
              <a:solidFill>
                <a:schemeClr val="bg1"/>
              </a:solidFill>
            </a:endParaRPr>
          </a:p>
        </p:txBody>
      </p:sp>
      <p:sp>
        <p:nvSpPr>
          <p:cNvPr id="21" name="Text Placeholder 19">
            <a:extLst>
              <a:ext uri="{FF2B5EF4-FFF2-40B4-BE49-F238E27FC236}">
                <a16:creationId xmlns:a16="http://schemas.microsoft.com/office/drawing/2014/main" id="{CBB69155-C4EE-4CB5-B0B3-773E23CD83B2}"/>
              </a:ext>
            </a:extLst>
          </p:cNvPr>
          <p:cNvSpPr>
            <a:spLocks noGrp="1"/>
          </p:cNvSpPr>
          <p:nvPr>
            <p:ph type="body" sz="quarter" idx="10"/>
          </p:nvPr>
        </p:nvSpPr>
        <p:spPr>
          <a:xfrm>
            <a:off x="-2" y="607120"/>
            <a:ext cx="12192000" cy="674169"/>
          </a:xfrm>
        </p:spPr>
        <p:txBody>
          <a:bodyPr/>
          <a:lstStyle/>
          <a:p>
            <a:pPr>
              <a:lnSpc>
                <a:spcPct val="100000"/>
              </a:lnSpc>
              <a:spcBef>
                <a:spcPts val="0"/>
              </a:spcBef>
            </a:pPr>
            <a:r>
              <a:rPr lang="en-US" b="1" dirty="0"/>
              <a:t>Obesity / Pre-pregnancy BMI&gt;/greater than 30</a:t>
            </a:r>
          </a:p>
          <a:p>
            <a:pPr>
              <a:lnSpc>
                <a:spcPct val="100000"/>
              </a:lnSpc>
              <a:spcBef>
                <a:spcPts val="0"/>
              </a:spcBef>
            </a:pPr>
            <a:r>
              <a:rPr lang="en-US" sz="3200" dirty="0">
                <a:latin typeface="Roboto Condensed Light" panose="02000000000000000000" pitchFamily="2" charset="0"/>
                <a:ea typeface="Roboto Condensed Light" panose="02000000000000000000" pitchFamily="2" charset="0"/>
                <a:cs typeface="+mn-cs"/>
              </a:rPr>
              <a:t>Risk Factor</a:t>
            </a:r>
            <a:endParaRPr lang="en-US" b="1" dirty="0"/>
          </a:p>
        </p:txBody>
      </p:sp>
    </p:spTree>
    <p:extLst>
      <p:ext uri="{BB962C8B-B14F-4D97-AF65-F5344CB8AC3E}">
        <p14:creationId xmlns:p14="http://schemas.microsoft.com/office/powerpoint/2010/main" val="1490085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5">
                                            <p:txEl>
                                              <p:pRg st="0" end="0"/>
                                            </p:txEl>
                                          </p:spTgt>
                                        </p:tgtEl>
                                        <p:attrNameLst>
                                          <p:attrName>style.color</p:attrName>
                                        </p:attrNameLst>
                                      </p:cBhvr>
                                      <p:to>
                                        <a:schemeClr val="bg1"/>
                                      </p:to>
                                    </p:animClr>
                                    <p:animClr clrSpc="rgb" dir="cw">
                                      <p:cBhvr>
                                        <p:cTn id="7" dur="250" autoRev="1" fill="remove"/>
                                        <p:tgtEl>
                                          <p:spTgt spid="15">
                                            <p:txEl>
                                              <p:pRg st="0" end="0"/>
                                            </p:txEl>
                                          </p:spTgt>
                                        </p:tgtEl>
                                        <p:attrNameLst>
                                          <p:attrName>fillcolor</p:attrName>
                                        </p:attrNameLst>
                                      </p:cBhvr>
                                      <p:to>
                                        <a:schemeClr val="bg1"/>
                                      </p:to>
                                    </p:animClr>
                                    <p:set>
                                      <p:cBhvr>
                                        <p:cTn id="8" dur="250" autoRev="1" fill="remove"/>
                                        <p:tgtEl>
                                          <p:spTgt spid="15">
                                            <p:txEl>
                                              <p:pRg st="0" end="0"/>
                                            </p:txEl>
                                          </p:spTgt>
                                        </p:tgtEl>
                                        <p:attrNameLst>
                                          <p:attrName>fill.type</p:attrName>
                                        </p:attrNameLst>
                                      </p:cBhvr>
                                      <p:to>
                                        <p:strVal val="solid"/>
                                      </p:to>
                                    </p:set>
                                    <p:set>
                                      <p:cBhvr>
                                        <p:cTn id="9" dur="250" autoRev="1" fill="remove"/>
                                        <p:tgtEl>
                                          <p:spTgt spid="15">
                                            <p:txEl>
                                              <p:pRg st="0" end="0"/>
                                            </p:tx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15">
                                            <p:txEl>
                                              <p:pRg st="1" end="1"/>
                                            </p:txEl>
                                          </p:spTgt>
                                        </p:tgtEl>
                                        <p:attrNameLst>
                                          <p:attrName>style.color</p:attrName>
                                        </p:attrNameLst>
                                      </p:cBhvr>
                                      <p:to>
                                        <a:schemeClr val="bg1"/>
                                      </p:to>
                                    </p:animClr>
                                    <p:animClr clrSpc="rgb" dir="cw">
                                      <p:cBhvr>
                                        <p:cTn id="12" dur="250" autoRev="1" fill="remove"/>
                                        <p:tgtEl>
                                          <p:spTgt spid="15">
                                            <p:txEl>
                                              <p:pRg st="1" end="1"/>
                                            </p:txEl>
                                          </p:spTgt>
                                        </p:tgtEl>
                                        <p:attrNameLst>
                                          <p:attrName>fillcolor</p:attrName>
                                        </p:attrNameLst>
                                      </p:cBhvr>
                                      <p:to>
                                        <a:schemeClr val="bg1"/>
                                      </p:to>
                                    </p:animClr>
                                    <p:set>
                                      <p:cBhvr>
                                        <p:cTn id="13" dur="250" autoRev="1" fill="remove"/>
                                        <p:tgtEl>
                                          <p:spTgt spid="15">
                                            <p:txEl>
                                              <p:pRg st="1" end="1"/>
                                            </p:txEl>
                                          </p:spTgt>
                                        </p:tgtEl>
                                        <p:attrNameLst>
                                          <p:attrName>fill.type</p:attrName>
                                        </p:attrNameLst>
                                      </p:cBhvr>
                                      <p:to>
                                        <p:strVal val="solid"/>
                                      </p:to>
                                    </p:set>
                                    <p:set>
                                      <p:cBhvr>
                                        <p:cTn id="14" dur="250" autoRev="1" fill="remove"/>
                                        <p:tgtEl>
                                          <p:spTgt spid="15">
                                            <p:txEl>
                                              <p:pRg st="1" end="1"/>
                                            </p:txEl>
                                          </p:spTgt>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15">
                                            <p:txEl>
                                              <p:pRg st="2" end="2"/>
                                            </p:txEl>
                                          </p:spTgt>
                                        </p:tgtEl>
                                        <p:attrNameLst>
                                          <p:attrName>style.color</p:attrName>
                                        </p:attrNameLst>
                                      </p:cBhvr>
                                      <p:to>
                                        <a:schemeClr val="bg1"/>
                                      </p:to>
                                    </p:animClr>
                                    <p:animClr clrSpc="rgb" dir="cw">
                                      <p:cBhvr>
                                        <p:cTn id="17" dur="250" autoRev="1" fill="remove"/>
                                        <p:tgtEl>
                                          <p:spTgt spid="15">
                                            <p:txEl>
                                              <p:pRg st="2" end="2"/>
                                            </p:txEl>
                                          </p:spTgt>
                                        </p:tgtEl>
                                        <p:attrNameLst>
                                          <p:attrName>fillcolor</p:attrName>
                                        </p:attrNameLst>
                                      </p:cBhvr>
                                      <p:to>
                                        <a:schemeClr val="bg1"/>
                                      </p:to>
                                    </p:animClr>
                                    <p:set>
                                      <p:cBhvr>
                                        <p:cTn id="18" dur="250" autoRev="1" fill="remove"/>
                                        <p:tgtEl>
                                          <p:spTgt spid="15">
                                            <p:txEl>
                                              <p:pRg st="2" end="2"/>
                                            </p:txEl>
                                          </p:spTgt>
                                        </p:tgtEl>
                                        <p:attrNameLst>
                                          <p:attrName>fill.type</p:attrName>
                                        </p:attrNameLst>
                                      </p:cBhvr>
                                      <p:to>
                                        <p:strVal val="solid"/>
                                      </p:to>
                                    </p:set>
                                    <p:set>
                                      <p:cBhvr>
                                        <p:cTn id="19" dur="250" autoRev="1" fill="remove"/>
                                        <p:tgtEl>
                                          <p:spTgt spid="15">
                                            <p:txEl>
                                              <p:pRg st="2" end="2"/>
                                            </p:txEl>
                                          </p:spTgt>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15">
                                            <p:txEl>
                                              <p:pRg st="3" end="3"/>
                                            </p:txEl>
                                          </p:spTgt>
                                        </p:tgtEl>
                                        <p:attrNameLst>
                                          <p:attrName>style.color</p:attrName>
                                        </p:attrNameLst>
                                      </p:cBhvr>
                                      <p:to>
                                        <a:schemeClr val="bg1"/>
                                      </p:to>
                                    </p:animClr>
                                    <p:animClr clrSpc="rgb" dir="cw">
                                      <p:cBhvr>
                                        <p:cTn id="22" dur="250" autoRev="1" fill="remove"/>
                                        <p:tgtEl>
                                          <p:spTgt spid="15">
                                            <p:txEl>
                                              <p:pRg st="3" end="3"/>
                                            </p:txEl>
                                          </p:spTgt>
                                        </p:tgtEl>
                                        <p:attrNameLst>
                                          <p:attrName>fillcolor</p:attrName>
                                        </p:attrNameLst>
                                      </p:cBhvr>
                                      <p:to>
                                        <a:schemeClr val="bg1"/>
                                      </p:to>
                                    </p:animClr>
                                    <p:set>
                                      <p:cBhvr>
                                        <p:cTn id="23" dur="250" autoRev="1" fill="remove"/>
                                        <p:tgtEl>
                                          <p:spTgt spid="15">
                                            <p:txEl>
                                              <p:pRg st="3" end="3"/>
                                            </p:txEl>
                                          </p:spTgt>
                                        </p:tgtEl>
                                        <p:attrNameLst>
                                          <p:attrName>fill.type</p:attrName>
                                        </p:attrNameLst>
                                      </p:cBhvr>
                                      <p:to>
                                        <p:strVal val="solid"/>
                                      </p:to>
                                    </p:set>
                                    <p:set>
                                      <p:cBhvr>
                                        <p:cTn id="24" dur="250" autoRev="1" fill="remove"/>
                                        <p:tgtEl>
                                          <p:spTgt spid="15">
                                            <p:txEl>
                                              <p:pRg st="3" end="3"/>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grpId="0" nodeType="clickEffect">
                                  <p:stCondLst>
                                    <p:cond delay="0"/>
                                  </p:stCondLst>
                                  <p:childTnLst>
                                    <p:animClr clrSpc="rgb" dir="cw">
                                      <p:cBhvr override="childStyle">
                                        <p:cTn id="28" dur="250" autoRev="1" fill="remove"/>
                                        <p:tgtEl>
                                          <p:spTgt spid="14">
                                            <p:txEl>
                                              <p:pRg st="0" end="0"/>
                                            </p:txEl>
                                          </p:spTgt>
                                        </p:tgtEl>
                                        <p:attrNameLst>
                                          <p:attrName>style.color</p:attrName>
                                        </p:attrNameLst>
                                      </p:cBhvr>
                                      <p:to>
                                        <a:schemeClr val="bg1"/>
                                      </p:to>
                                    </p:animClr>
                                    <p:animClr clrSpc="rgb" dir="cw">
                                      <p:cBhvr>
                                        <p:cTn id="29" dur="250" autoRev="1" fill="remove"/>
                                        <p:tgtEl>
                                          <p:spTgt spid="14">
                                            <p:txEl>
                                              <p:pRg st="0" end="0"/>
                                            </p:txEl>
                                          </p:spTgt>
                                        </p:tgtEl>
                                        <p:attrNameLst>
                                          <p:attrName>fillcolor</p:attrName>
                                        </p:attrNameLst>
                                      </p:cBhvr>
                                      <p:to>
                                        <a:schemeClr val="bg1"/>
                                      </p:to>
                                    </p:animClr>
                                    <p:set>
                                      <p:cBhvr>
                                        <p:cTn id="30" dur="250" autoRev="1" fill="remove"/>
                                        <p:tgtEl>
                                          <p:spTgt spid="14">
                                            <p:txEl>
                                              <p:pRg st="0" end="0"/>
                                            </p:txEl>
                                          </p:spTgt>
                                        </p:tgtEl>
                                        <p:attrNameLst>
                                          <p:attrName>fill.type</p:attrName>
                                        </p:attrNameLst>
                                      </p:cBhvr>
                                      <p:to>
                                        <p:strVal val="solid"/>
                                      </p:to>
                                    </p:set>
                                    <p:set>
                                      <p:cBhvr>
                                        <p:cTn id="31" dur="250" autoRev="1" fill="remove"/>
                                        <p:tgtEl>
                                          <p:spTgt spid="14">
                                            <p:txEl>
                                              <p:pRg st="0" end="0"/>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7" presetClass="emph" presetSubtype="0" fill="remove" grpId="0" nodeType="clickEffect">
                                  <p:stCondLst>
                                    <p:cond delay="0"/>
                                  </p:stCondLst>
                                  <p:childTnLst>
                                    <p:animClr clrSpc="rgb" dir="cw">
                                      <p:cBhvr override="childStyle">
                                        <p:cTn id="35" dur="250" autoRev="1" fill="remove"/>
                                        <p:tgtEl>
                                          <p:spTgt spid="16">
                                            <p:txEl>
                                              <p:pRg st="0" end="0"/>
                                            </p:txEl>
                                          </p:spTgt>
                                        </p:tgtEl>
                                        <p:attrNameLst>
                                          <p:attrName>style.color</p:attrName>
                                        </p:attrNameLst>
                                      </p:cBhvr>
                                      <p:to>
                                        <a:schemeClr val="bg1"/>
                                      </p:to>
                                    </p:animClr>
                                    <p:animClr clrSpc="rgb" dir="cw">
                                      <p:cBhvr>
                                        <p:cTn id="36" dur="250" autoRev="1" fill="remove"/>
                                        <p:tgtEl>
                                          <p:spTgt spid="16">
                                            <p:txEl>
                                              <p:pRg st="0" end="0"/>
                                            </p:txEl>
                                          </p:spTgt>
                                        </p:tgtEl>
                                        <p:attrNameLst>
                                          <p:attrName>fillcolor</p:attrName>
                                        </p:attrNameLst>
                                      </p:cBhvr>
                                      <p:to>
                                        <a:schemeClr val="bg1"/>
                                      </p:to>
                                    </p:animClr>
                                    <p:set>
                                      <p:cBhvr>
                                        <p:cTn id="37" dur="250" autoRev="1" fill="remove"/>
                                        <p:tgtEl>
                                          <p:spTgt spid="16">
                                            <p:txEl>
                                              <p:pRg st="0" end="0"/>
                                            </p:txEl>
                                          </p:spTgt>
                                        </p:tgtEl>
                                        <p:attrNameLst>
                                          <p:attrName>fill.type</p:attrName>
                                        </p:attrNameLst>
                                      </p:cBhvr>
                                      <p:to>
                                        <p:strVal val="solid"/>
                                      </p:to>
                                    </p:set>
                                    <p:set>
                                      <p:cBhvr>
                                        <p:cTn id="38" dur="250" autoRev="1" fill="remove"/>
                                        <p:tgtEl>
                                          <p:spTgt spid="16">
                                            <p:txEl>
                                              <p:pRg st="0" end="0"/>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7" presetClass="emph" presetSubtype="0" fill="remove" grpId="0" nodeType="clickEffect">
                                  <p:stCondLst>
                                    <p:cond delay="0"/>
                                  </p:stCondLst>
                                  <p:childTnLst>
                                    <p:animClr clrSpc="rgb" dir="cw">
                                      <p:cBhvr override="childStyle">
                                        <p:cTn id="42" dur="250" autoRev="1" fill="remove"/>
                                        <p:tgtEl>
                                          <p:spTgt spid="17">
                                            <p:txEl>
                                              <p:pRg st="0" end="0"/>
                                            </p:txEl>
                                          </p:spTgt>
                                        </p:tgtEl>
                                        <p:attrNameLst>
                                          <p:attrName>style.color</p:attrName>
                                        </p:attrNameLst>
                                      </p:cBhvr>
                                      <p:to>
                                        <a:schemeClr val="bg1"/>
                                      </p:to>
                                    </p:animClr>
                                    <p:animClr clrSpc="rgb" dir="cw">
                                      <p:cBhvr>
                                        <p:cTn id="43" dur="250" autoRev="1" fill="remove"/>
                                        <p:tgtEl>
                                          <p:spTgt spid="17">
                                            <p:txEl>
                                              <p:pRg st="0" end="0"/>
                                            </p:txEl>
                                          </p:spTgt>
                                        </p:tgtEl>
                                        <p:attrNameLst>
                                          <p:attrName>fillcolor</p:attrName>
                                        </p:attrNameLst>
                                      </p:cBhvr>
                                      <p:to>
                                        <a:schemeClr val="bg1"/>
                                      </p:to>
                                    </p:animClr>
                                    <p:set>
                                      <p:cBhvr>
                                        <p:cTn id="44" dur="250" autoRev="1" fill="remove"/>
                                        <p:tgtEl>
                                          <p:spTgt spid="17">
                                            <p:txEl>
                                              <p:pRg st="0" end="0"/>
                                            </p:txEl>
                                          </p:spTgt>
                                        </p:tgtEl>
                                        <p:attrNameLst>
                                          <p:attrName>fill.type</p:attrName>
                                        </p:attrNameLst>
                                      </p:cBhvr>
                                      <p:to>
                                        <p:strVal val="solid"/>
                                      </p:to>
                                    </p:set>
                                    <p:set>
                                      <p:cBhvr>
                                        <p:cTn id="45" dur="250" autoRev="1" fill="remove"/>
                                        <p:tgtEl>
                                          <p:spTgt spid="17">
                                            <p:txEl>
                                              <p:pRg st="0" end="0"/>
                                            </p:txEl>
                                          </p:spTgt>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0" nodeType="clickEffect">
                                  <p:stCondLst>
                                    <p:cond delay="0"/>
                                  </p:stCondLst>
                                  <p:childTnLst>
                                    <p:animClr clrSpc="rgb" dir="cw">
                                      <p:cBhvr override="childStyle">
                                        <p:cTn id="49" dur="250" autoRev="1" fill="remove"/>
                                        <p:tgtEl>
                                          <p:spTgt spid="17">
                                            <p:txEl>
                                              <p:pRg st="1" end="1"/>
                                            </p:txEl>
                                          </p:spTgt>
                                        </p:tgtEl>
                                        <p:attrNameLst>
                                          <p:attrName>style.color</p:attrName>
                                        </p:attrNameLst>
                                      </p:cBhvr>
                                      <p:to>
                                        <a:schemeClr val="bg1"/>
                                      </p:to>
                                    </p:animClr>
                                    <p:animClr clrSpc="rgb" dir="cw">
                                      <p:cBhvr>
                                        <p:cTn id="50" dur="250" autoRev="1" fill="remove"/>
                                        <p:tgtEl>
                                          <p:spTgt spid="17">
                                            <p:txEl>
                                              <p:pRg st="1" end="1"/>
                                            </p:txEl>
                                          </p:spTgt>
                                        </p:tgtEl>
                                        <p:attrNameLst>
                                          <p:attrName>fillcolor</p:attrName>
                                        </p:attrNameLst>
                                      </p:cBhvr>
                                      <p:to>
                                        <a:schemeClr val="bg1"/>
                                      </p:to>
                                    </p:animClr>
                                    <p:set>
                                      <p:cBhvr>
                                        <p:cTn id="51" dur="250" autoRev="1" fill="remove"/>
                                        <p:tgtEl>
                                          <p:spTgt spid="17">
                                            <p:txEl>
                                              <p:pRg st="1" end="1"/>
                                            </p:txEl>
                                          </p:spTgt>
                                        </p:tgtEl>
                                        <p:attrNameLst>
                                          <p:attrName>fill.type</p:attrName>
                                        </p:attrNameLst>
                                      </p:cBhvr>
                                      <p:to>
                                        <p:strVal val="solid"/>
                                      </p:to>
                                    </p:set>
                                    <p:set>
                                      <p:cBhvr>
                                        <p:cTn id="52" dur="250" autoRev="1" fill="remove"/>
                                        <p:tgtEl>
                                          <p:spTgt spid="17">
                                            <p:txEl>
                                              <p:pRg st="1" end="1"/>
                                            </p:txEl>
                                          </p:spTgt>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27" presetClass="emph" presetSubtype="0" fill="remove" grpId="0" nodeType="clickEffect">
                                  <p:stCondLst>
                                    <p:cond delay="0"/>
                                  </p:stCondLst>
                                  <p:childTnLst>
                                    <p:animClr clrSpc="rgb" dir="cw">
                                      <p:cBhvr override="childStyle">
                                        <p:cTn id="56" dur="250" autoRev="1" fill="remove"/>
                                        <p:tgtEl>
                                          <p:spTgt spid="17">
                                            <p:txEl>
                                              <p:pRg st="2" end="2"/>
                                            </p:txEl>
                                          </p:spTgt>
                                        </p:tgtEl>
                                        <p:attrNameLst>
                                          <p:attrName>style.color</p:attrName>
                                        </p:attrNameLst>
                                      </p:cBhvr>
                                      <p:to>
                                        <a:schemeClr val="bg1"/>
                                      </p:to>
                                    </p:animClr>
                                    <p:animClr clrSpc="rgb" dir="cw">
                                      <p:cBhvr>
                                        <p:cTn id="57" dur="250" autoRev="1" fill="remove"/>
                                        <p:tgtEl>
                                          <p:spTgt spid="17">
                                            <p:txEl>
                                              <p:pRg st="2" end="2"/>
                                            </p:txEl>
                                          </p:spTgt>
                                        </p:tgtEl>
                                        <p:attrNameLst>
                                          <p:attrName>fillcolor</p:attrName>
                                        </p:attrNameLst>
                                      </p:cBhvr>
                                      <p:to>
                                        <a:schemeClr val="bg1"/>
                                      </p:to>
                                    </p:animClr>
                                    <p:set>
                                      <p:cBhvr>
                                        <p:cTn id="58" dur="250" autoRev="1" fill="remove"/>
                                        <p:tgtEl>
                                          <p:spTgt spid="17">
                                            <p:txEl>
                                              <p:pRg st="2" end="2"/>
                                            </p:txEl>
                                          </p:spTgt>
                                        </p:tgtEl>
                                        <p:attrNameLst>
                                          <p:attrName>fill.type</p:attrName>
                                        </p:attrNameLst>
                                      </p:cBhvr>
                                      <p:to>
                                        <p:strVal val="solid"/>
                                      </p:to>
                                    </p:set>
                                    <p:set>
                                      <p:cBhvr>
                                        <p:cTn id="59" dur="250" autoRev="1" fill="remove"/>
                                        <p:tgtEl>
                                          <p:spTgt spid="17">
                                            <p:txEl>
                                              <p:pRg st="2" end="2"/>
                                            </p:txEl>
                                          </p:spTgt>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7" presetClass="emph" presetSubtype="0" fill="remove" grpId="0" nodeType="clickEffect">
                                  <p:stCondLst>
                                    <p:cond delay="0"/>
                                  </p:stCondLst>
                                  <p:childTnLst>
                                    <p:animClr clrSpc="rgb" dir="cw">
                                      <p:cBhvr override="childStyle">
                                        <p:cTn id="63" dur="250" autoRev="1" fill="remove"/>
                                        <p:tgtEl>
                                          <p:spTgt spid="17">
                                            <p:txEl>
                                              <p:pRg st="3" end="3"/>
                                            </p:txEl>
                                          </p:spTgt>
                                        </p:tgtEl>
                                        <p:attrNameLst>
                                          <p:attrName>style.color</p:attrName>
                                        </p:attrNameLst>
                                      </p:cBhvr>
                                      <p:to>
                                        <a:schemeClr val="bg1"/>
                                      </p:to>
                                    </p:animClr>
                                    <p:animClr clrSpc="rgb" dir="cw">
                                      <p:cBhvr>
                                        <p:cTn id="64" dur="250" autoRev="1" fill="remove"/>
                                        <p:tgtEl>
                                          <p:spTgt spid="17">
                                            <p:txEl>
                                              <p:pRg st="3" end="3"/>
                                            </p:txEl>
                                          </p:spTgt>
                                        </p:tgtEl>
                                        <p:attrNameLst>
                                          <p:attrName>fillcolor</p:attrName>
                                        </p:attrNameLst>
                                      </p:cBhvr>
                                      <p:to>
                                        <a:schemeClr val="bg1"/>
                                      </p:to>
                                    </p:animClr>
                                    <p:set>
                                      <p:cBhvr>
                                        <p:cTn id="65" dur="250" autoRev="1" fill="remove"/>
                                        <p:tgtEl>
                                          <p:spTgt spid="17">
                                            <p:txEl>
                                              <p:pRg st="3" end="3"/>
                                            </p:txEl>
                                          </p:spTgt>
                                        </p:tgtEl>
                                        <p:attrNameLst>
                                          <p:attrName>fill.type</p:attrName>
                                        </p:attrNameLst>
                                      </p:cBhvr>
                                      <p:to>
                                        <p:strVal val="solid"/>
                                      </p:to>
                                    </p:set>
                                    <p:set>
                                      <p:cBhvr>
                                        <p:cTn id="66" dur="250" autoRev="1" fill="remove"/>
                                        <p:tgtEl>
                                          <p:spTgt spid="1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uiExpand="1"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48C10A4C-06CD-4E4C-998B-D08DCAEAF23F}"/>
              </a:ext>
            </a:extLst>
          </p:cNvPr>
          <p:cNvSpPr>
            <a:spLocks noGrp="1"/>
          </p:cNvSpPr>
          <p:nvPr>
            <p:ph type="body" sz="quarter" idx="14"/>
          </p:nvPr>
        </p:nvSpPr>
        <p:spPr>
          <a:xfrm>
            <a:off x="1334319" y="4414761"/>
            <a:ext cx="4761681" cy="1605490"/>
          </a:xfrm>
        </p:spPr>
        <p:txBody>
          <a:bodyPr/>
          <a:lstStyle/>
          <a:p>
            <a:r>
              <a:rPr lang="en-US" sz="1800" dirty="0">
                <a:solidFill>
                  <a:srgbClr val="000000"/>
                </a:solidFill>
              </a:rPr>
              <a:t>clear and honest; about Body Mass Index measurement rather than scale weight measurement</a:t>
            </a:r>
            <a:endParaRPr lang="en-US" dirty="0"/>
          </a:p>
        </p:txBody>
      </p:sp>
      <p:sp>
        <p:nvSpPr>
          <p:cNvPr id="23" name="Text Placeholder 22">
            <a:extLst>
              <a:ext uri="{FF2B5EF4-FFF2-40B4-BE49-F238E27FC236}">
                <a16:creationId xmlns:a16="http://schemas.microsoft.com/office/drawing/2014/main" id="{D53A552C-B5FE-47C9-94EA-11B9CC4B4C6E}"/>
              </a:ext>
            </a:extLst>
          </p:cNvPr>
          <p:cNvSpPr>
            <a:spLocks noGrp="1"/>
          </p:cNvSpPr>
          <p:nvPr>
            <p:ph type="body" sz="quarter" idx="18"/>
          </p:nvPr>
        </p:nvSpPr>
        <p:spPr>
          <a:xfrm>
            <a:off x="1334321" y="2192075"/>
            <a:ext cx="4380088" cy="1528924"/>
          </a:xfrm>
        </p:spPr>
        <p:txBody>
          <a:bodyPr/>
          <a:lstStyle/>
          <a:p>
            <a:r>
              <a:rPr lang="en-US" sz="1800" dirty="0">
                <a:solidFill>
                  <a:srgbClr val="000000"/>
                </a:solidFill>
                <a:cs typeface="Arial" panose="020B0604020202020204" pitchFamily="34" charset="0"/>
              </a:rPr>
              <a:t>nonjudgmental, understanding, and empathetic</a:t>
            </a:r>
            <a:endParaRPr lang="en-US" sz="1800" dirty="0">
              <a:effectLst/>
              <a:cs typeface="Times New Roman" panose="02020603050405020304" pitchFamily="18" charset="0"/>
            </a:endParaRPr>
          </a:p>
          <a:p>
            <a:endParaRPr lang="en-US" dirty="0"/>
          </a:p>
        </p:txBody>
      </p:sp>
      <p:sp>
        <p:nvSpPr>
          <p:cNvPr id="24" name="Text Placeholder 23">
            <a:extLst>
              <a:ext uri="{FF2B5EF4-FFF2-40B4-BE49-F238E27FC236}">
                <a16:creationId xmlns:a16="http://schemas.microsoft.com/office/drawing/2014/main" id="{8D8A0A75-DBB9-412D-85FA-20CA4D04484C}"/>
              </a:ext>
            </a:extLst>
          </p:cNvPr>
          <p:cNvSpPr>
            <a:spLocks noGrp="1"/>
          </p:cNvSpPr>
          <p:nvPr>
            <p:ph type="body" sz="quarter" idx="19"/>
          </p:nvPr>
        </p:nvSpPr>
        <p:spPr>
          <a:xfrm>
            <a:off x="1334319" y="1814204"/>
            <a:ext cx="4255911" cy="377871"/>
          </a:xfrm>
        </p:spPr>
        <p:txBody>
          <a:bodyPr/>
          <a:lstStyle/>
          <a:p>
            <a:r>
              <a:rPr lang="en-US" dirty="0"/>
              <a:t>Conversation approach . . . </a:t>
            </a:r>
          </a:p>
        </p:txBody>
      </p:sp>
      <p:sp>
        <p:nvSpPr>
          <p:cNvPr id="25" name="Text Placeholder 24">
            <a:extLst>
              <a:ext uri="{FF2B5EF4-FFF2-40B4-BE49-F238E27FC236}">
                <a16:creationId xmlns:a16="http://schemas.microsoft.com/office/drawing/2014/main" id="{C2467830-7EE2-4E4D-B6DD-1572C32B338E}"/>
              </a:ext>
            </a:extLst>
          </p:cNvPr>
          <p:cNvSpPr>
            <a:spLocks noGrp="1"/>
          </p:cNvSpPr>
          <p:nvPr>
            <p:ph type="body" sz="quarter" idx="20"/>
          </p:nvPr>
        </p:nvSpPr>
        <p:spPr>
          <a:xfrm>
            <a:off x="1334319" y="4086303"/>
            <a:ext cx="3830345" cy="395288"/>
          </a:xfrm>
        </p:spPr>
        <p:txBody>
          <a:bodyPr/>
          <a:lstStyle/>
          <a:p>
            <a:r>
              <a:rPr lang="en-US" dirty="0"/>
              <a:t>Information . . .</a:t>
            </a:r>
          </a:p>
        </p:txBody>
      </p:sp>
      <p:sp>
        <p:nvSpPr>
          <p:cNvPr id="26" name="Text Placeholder 25">
            <a:extLst>
              <a:ext uri="{FF2B5EF4-FFF2-40B4-BE49-F238E27FC236}">
                <a16:creationId xmlns:a16="http://schemas.microsoft.com/office/drawing/2014/main" id="{D61E9BB9-D485-49B6-9850-C0B8B5B10225}"/>
              </a:ext>
            </a:extLst>
          </p:cNvPr>
          <p:cNvSpPr>
            <a:spLocks noGrp="1"/>
          </p:cNvSpPr>
          <p:nvPr>
            <p:ph type="body" sz="quarter" idx="21"/>
          </p:nvPr>
        </p:nvSpPr>
        <p:spPr>
          <a:xfrm>
            <a:off x="6896920" y="4414761"/>
            <a:ext cx="4631266" cy="1676168"/>
          </a:xfrm>
        </p:spPr>
        <p:txBody>
          <a:bodyPr/>
          <a:lstStyle/>
          <a:p>
            <a:r>
              <a:rPr lang="en-US" sz="1800" dirty="0">
                <a:latin typeface="Arial" panose="020B0604020202020204" pitchFamily="34" charset="0"/>
                <a:ea typeface="Times New Roman" panose="02020603050405020304" pitchFamily="18" charset="0"/>
              </a:rPr>
              <a:t>p</a:t>
            </a:r>
            <a:r>
              <a:rPr lang="en-US" sz="1800" dirty="0">
                <a:effectLst/>
                <a:latin typeface="Arial" panose="020B0604020202020204" pitchFamily="34" charset="0"/>
                <a:ea typeface="Times New Roman" panose="02020603050405020304" pitchFamily="18" charset="0"/>
              </a:rPr>
              <a:t>rovide resources for proper nutrition, support, and tracking weight gain during pregnancy such as:</a:t>
            </a:r>
          </a:p>
          <a:p>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https://www.cdc.gov/reproductivehealth/maternalinfanthealth/pregnancy-weight-gain.htm#trackers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27" name="Text Placeholder 26">
            <a:extLst>
              <a:ext uri="{FF2B5EF4-FFF2-40B4-BE49-F238E27FC236}">
                <a16:creationId xmlns:a16="http://schemas.microsoft.com/office/drawing/2014/main" id="{0667721A-F730-436C-A561-A27ECB684559}"/>
              </a:ext>
            </a:extLst>
          </p:cNvPr>
          <p:cNvSpPr>
            <a:spLocks noGrp="1"/>
          </p:cNvSpPr>
          <p:nvPr>
            <p:ph type="body" sz="quarter" idx="22"/>
          </p:nvPr>
        </p:nvSpPr>
        <p:spPr>
          <a:xfrm>
            <a:off x="6896920" y="2192075"/>
            <a:ext cx="4631267" cy="1734332"/>
          </a:xfrm>
        </p:spPr>
        <p:txBody>
          <a:bodyPr/>
          <a:lstStyle/>
          <a:p>
            <a:r>
              <a:rPr lang="en-US" sz="1800" dirty="0">
                <a:latin typeface="Arial" panose="020B0604020202020204" pitchFamily="34" charset="0"/>
                <a:ea typeface="Times New Roman" panose="02020603050405020304" pitchFamily="18" charset="0"/>
              </a:rPr>
              <a:t>h</a:t>
            </a:r>
            <a:r>
              <a:rPr lang="en-US" sz="1800" dirty="0">
                <a:effectLst/>
                <a:latin typeface="Arial" panose="020B0604020202020204" pitchFamily="34" charset="0"/>
                <a:ea typeface="Times New Roman" panose="02020603050405020304" pitchFamily="18" charset="0"/>
              </a:rPr>
              <a:t>elp your patients feel supported and stronger than before they talked with you; help and encourage them to take control of their health and make positive change towards a healthier lifestyle</a:t>
            </a:r>
            <a:endParaRPr lang="en-US" dirty="0"/>
          </a:p>
        </p:txBody>
      </p:sp>
      <p:sp>
        <p:nvSpPr>
          <p:cNvPr id="28" name="Text Placeholder 27">
            <a:extLst>
              <a:ext uri="{FF2B5EF4-FFF2-40B4-BE49-F238E27FC236}">
                <a16:creationId xmlns:a16="http://schemas.microsoft.com/office/drawing/2014/main" id="{8311B3A5-652C-4F5F-9AAA-4911A2D22D5A}"/>
              </a:ext>
            </a:extLst>
          </p:cNvPr>
          <p:cNvSpPr>
            <a:spLocks noGrp="1"/>
          </p:cNvSpPr>
          <p:nvPr>
            <p:ph type="body" sz="quarter" idx="23"/>
          </p:nvPr>
        </p:nvSpPr>
        <p:spPr>
          <a:xfrm>
            <a:off x="6896919" y="1814204"/>
            <a:ext cx="3721101" cy="395288"/>
          </a:xfrm>
        </p:spPr>
        <p:txBody>
          <a:bodyPr/>
          <a:lstStyle/>
          <a:p>
            <a:r>
              <a:rPr lang="en-US" dirty="0"/>
              <a:t>Provide strength . . .</a:t>
            </a:r>
          </a:p>
        </p:txBody>
      </p:sp>
      <p:sp>
        <p:nvSpPr>
          <p:cNvPr id="29" name="Text Placeholder 28">
            <a:extLst>
              <a:ext uri="{FF2B5EF4-FFF2-40B4-BE49-F238E27FC236}">
                <a16:creationId xmlns:a16="http://schemas.microsoft.com/office/drawing/2014/main" id="{4C2D9713-7359-49E7-9698-91C7CD929F4B}"/>
              </a:ext>
            </a:extLst>
          </p:cNvPr>
          <p:cNvSpPr>
            <a:spLocks noGrp="1"/>
          </p:cNvSpPr>
          <p:nvPr>
            <p:ph type="body" sz="quarter" idx="24"/>
          </p:nvPr>
        </p:nvSpPr>
        <p:spPr>
          <a:xfrm>
            <a:off x="6896920" y="4086303"/>
            <a:ext cx="3830346" cy="395288"/>
          </a:xfrm>
        </p:spPr>
        <p:txBody>
          <a:bodyPr/>
          <a:lstStyle/>
          <a:p>
            <a:r>
              <a:rPr lang="en-US" dirty="0"/>
              <a:t>Be a resource . . .</a:t>
            </a:r>
          </a:p>
        </p:txBody>
      </p:sp>
      <p:sp>
        <p:nvSpPr>
          <p:cNvPr id="14" name="Text Placeholder 19">
            <a:extLst>
              <a:ext uri="{FF2B5EF4-FFF2-40B4-BE49-F238E27FC236}">
                <a16:creationId xmlns:a16="http://schemas.microsoft.com/office/drawing/2014/main" id="{4F1F5288-5869-4412-ADAC-5A8EDE1A1937}"/>
              </a:ext>
            </a:extLst>
          </p:cNvPr>
          <p:cNvSpPr txBox="1">
            <a:spLocks/>
          </p:cNvSpPr>
          <p:nvPr/>
        </p:nvSpPr>
        <p:spPr>
          <a:xfrm>
            <a:off x="-2" y="607120"/>
            <a:ext cx="12192000" cy="674169"/>
          </a:xfrm>
          <a:prstGeom prst="rect">
            <a:avLst/>
          </a:prstGeom>
        </p:spPr>
        <p:txBody>
          <a:bodyPr anchor="ctr" anchorCtr="1">
            <a:noAutofit/>
          </a:bodyPr>
          <a:lstStyle>
            <a:lvl1pPr marL="0" indent="0" algn="ctr" defTabSz="914400" rtl="0" eaLnBrk="1" latinLnBrk="0" hangingPunct="1">
              <a:lnSpc>
                <a:spcPct val="90000"/>
              </a:lnSpc>
              <a:spcBef>
                <a:spcPts val="1000"/>
              </a:spcBef>
              <a:buFont typeface="Arial"/>
              <a:buNone/>
              <a:defRPr sz="3200" b="0" i="0" kern="1200" baseline="0">
                <a:solidFill>
                  <a:schemeClr val="tx1"/>
                </a:solidFill>
                <a:latin typeface="Roboto" panose="02000000000000000000" pitchFamily="2" charset="0"/>
                <a:ea typeface="Roboto" panose="02000000000000000000" pitchFamily="2" charset="0"/>
                <a:cs typeface="Gill Sans SemiBol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b="1"/>
              <a:t>Obesity / Pre-pregnancy BMI&gt;/greater than 30</a:t>
            </a:r>
          </a:p>
          <a:p>
            <a:pPr>
              <a:lnSpc>
                <a:spcPct val="100000"/>
              </a:lnSpc>
              <a:spcBef>
                <a:spcPts val="0"/>
              </a:spcBef>
            </a:pPr>
            <a:r>
              <a:rPr lang="en-US">
                <a:latin typeface="Roboto Condensed Light" panose="02000000000000000000" pitchFamily="2" charset="0"/>
                <a:ea typeface="Roboto Condensed Light" panose="02000000000000000000" pitchFamily="2" charset="0"/>
                <a:cs typeface="+mn-cs"/>
              </a:rPr>
              <a:t>Risk Factor</a:t>
            </a:r>
            <a:endParaRPr lang="en-US" b="1" dirty="0"/>
          </a:p>
        </p:txBody>
      </p:sp>
    </p:spTree>
    <p:extLst>
      <p:ext uri="{BB962C8B-B14F-4D97-AF65-F5344CB8AC3E}">
        <p14:creationId xmlns:p14="http://schemas.microsoft.com/office/powerpoint/2010/main" val="1329095950"/>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4">
                                            <p:txEl>
                                              <p:pRg st="0" end="0"/>
                                            </p:txEl>
                                          </p:spTgt>
                                        </p:tgtEl>
                                        <p:attrNameLst>
                                          <p:attrName>style.color</p:attrName>
                                        </p:attrNameLst>
                                      </p:cBhvr>
                                      <p:to>
                                        <a:schemeClr val="bg1"/>
                                      </p:to>
                                    </p:animClr>
                                    <p:animClr clrSpc="rgb" dir="cw">
                                      <p:cBhvr>
                                        <p:cTn id="7" dur="250" autoRev="1" fill="remove"/>
                                        <p:tgtEl>
                                          <p:spTgt spid="24">
                                            <p:txEl>
                                              <p:pRg st="0" end="0"/>
                                            </p:txEl>
                                          </p:spTgt>
                                        </p:tgtEl>
                                        <p:attrNameLst>
                                          <p:attrName>fillcolor</p:attrName>
                                        </p:attrNameLst>
                                      </p:cBhvr>
                                      <p:to>
                                        <a:schemeClr val="bg1"/>
                                      </p:to>
                                    </p:animClr>
                                    <p:set>
                                      <p:cBhvr>
                                        <p:cTn id="8" dur="250" autoRev="1" fill="remove"/>
                                        <p:tgtEl>
                                          <p:spTgt spid="24">
                                            <p:txEl>
                                              <p:pRg st="0" end="0"/>
                                            </p:txEl>
                                          </p:spTgt>
                                        </p:tgtEl>
                                        <p:attrNameLst>
                                          <p:attrName>fill.type</p:attrName>
                                        </p:attrNameLst>
                                      </p:cBhvr>
                                      <p:to>
                                        <p:strVal val="solid"/>
                                      </p:to>
                                    </p:set>
                                    <p:set>
                                      <p:cBhvr>
                                        <p:cTn id="9" dur="250" autoRev="1" fill="remove"/>
                                        <p:tgtEl>
                                          <p:spTgt spid="24">
                                            <p:txEl>
                                              <p:pRg st="0" end="0"/>
                                            </p:tx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23">
                                            <p:txEl>
                                              <p:pRg st="0" end="0"/>
                                            </p:txEl>
                                          </p:spTgt>
                                        </p:tgtEl>
                                        <p:attrNameLst>
                                          <p:attrName>style.color</p:attrName>
                                        </p:attrNameLst>
                                      </p:cBhvr>
                                      <p:to>
                                        <a:schemeClr val="bg1"/>
                                      </p:to>
                                    </p:animClr>
                                    <p:animClr clrSpc="rgb" dir="cw">
                                      <p:cBhvr>
                                        <p:cTn id="12" dur="250" autoRev="1" fill="remove"/>
                                        <p:tgtEl>
                                          <p:spTgt spid="23">
                                            <p:txEl>
                                              <p:pRg st="0" end="0"/>
                                            </p:txEl>
                                          </p:spTgt>
                                        </p:tgtEl>
                                        <p:attrNameLst>
                                          <p:attrName>fillcolor</p:attrName>
                                        </p:attrNameLst>
                                      </p:cBhvr>
                                      <p:to>
                                        <a:schemeClr val="bg1"/>
                                      </p:to>
                                    </p:animClr>
                                    <p:set>
                                      <p:cBhvr>
                                        <p:cTn id="13" dur="250" autoRev="1" fill="remove"/>
                                        <p:tgtEl>
                                          <p:spTgt spid="23">
                                            <p:txEl>
                                              <p:pRg st="0" end="0"/>
                                            </p:txEl>
                                          </p:spTgt>
                                        </p:tgtEl>
                                        <p:attrNameLst>
                                          <p:attrName>fill.type</p:attrName>
                                        </p:attrNameLst>
                                      </p:cBhvr>
                                      <p:to>
                                        <p:strVal val="solid"/>
                                      </p:to>
                                    </p:set>
                                    <p:set>
                                      <p:cBhvr>
                                        <p:cTn id="14" dur="250" autoRev="1" fill="remove"/>
                                        <p:tgtEl>
                                          <p:spTgt spid="2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25">
                                            <p:txEl>
                                              <p:pRg st="0" end="0"/>
                                            </p:txEl>
                                          </p:spTgt>
                                        </p:tgtEl>
                                        <p:attrNameLst>
                                          <p:attrName>style.color</p:attrName>
                                        </p:attrNameLst>
                                      </p:cBhvr>
                                      <p:to>
                                        <a:schemeClr val="bg1"/>
                                      </p:to>
                                    </p:animClr>
                                    <p:animClr clrSpc="rgb" dir="cw">
                                      <p:cBhvr>
                                        <p:cTn id="19" dur="250" autoRev="1" fill="remove"/>
                                        <p:tgtEl>
                                          <p:spTgt spid="25">
                                            <p:txEl>
                                              <p:pRg st="0" end="0"/>
                                            </p:txEl>
                                          </p:spTgt>
                                        </p:tgtEl>
                                        <p:attrNameLst>
                                          <p:attrName>fillcolor</p:attrName>
                                        </p:attrNameLst>
                                      </p:cBhvr>
                                      <p:to>
                                        <a:schemeClr val="bg1"/>
                                      </p:to>
                                    </p:animClr>
                                    <p:set>
                                      <p:cBhvr>
                                        <p:cTn id="20" dur="250" autoRev="1" fill="remove"/>
                                        <p:tgtEl>
                                          <p:spTgt spid="25">
                                            <p:txEl>
                                              <p:pRg st="0" end="0"/>
                                            </p:txEl>
                                          </p:spTgt>
                                        </p:tgtEl>
                                        <p:attrNameLst>
                                          <p:attrName>fill.type</p:attrName>
                                        </p:attrNameLst>
                                      </p:cBhvr>
                                      <p:to>
                                        <p:strVal val="solid"/>
                                      </p:to>
                                    </p:set>
                                    <p:set>
                                      <p:cBhvr>
                                        <p:cTn id="21" dur="250" autoRev="1" fill="remove"/>
                                        <p:tgtEl>
                                          <p:spTgt spid="25">
                                            <p:txEl>
                                              <p:pRg st="0" end="0"/>
                                            </p:txEl>
                                          </p:spTgt>
                                        </p:tgtEl>
                                        <p:attrNameLst>
                                          <p:attrName>fill.on</p:attrName>
                                        </p:attrNameLst>
                                      </p:cBhvr>
                                      <p:to>
                                        <p:strVal val="true"/>
                                      </p:to>
                                    </p:set>
                                  </p:childTnLst>
                                </p:cTn>
                              </p:par>
                              <p:par>
                                <p:cTn id="22" presetID="27" presetClass="emph" presetSubtype="0" fill="remove" grpId="0" nodeType="withEffect">
                                  <p:stCondLst>
                                    <p:cond delay="0"/>
                                  </p:stCondLst>
                                  <p:childTnLst>
                                    <p:animClr clrSpc="rgb" dir="cw">
                                      <p:cBhvr override="childStyle">
                                        <p:cTn id="23" dur="250" autoRev="1" fill="remove"/>
                                        <p:tgtEl>
                                          <p:spTgt spid="22">
                                            <p:txEl>
                                              <p:pRg st="0" end="0"/>
                                            </p:txEl>
                                          </p:spTgt>
                                        </p:tgtEl>
                                        <p:attrNameLst>
                                          <p:attrName>style.color</p:attrName>
                                        </p:attrNameLst>
                                      </p:cBhvr>
                                      <p:to>
                                        <a:schemeClr val="bg1"/>
                                      </p:to>
                                    </p:animClr>
                                    <p:animClr clrSpc="rgb" dir="cw">
                                      <p:cBhvr>
                                        <p:cTn id="24" dur="250" autoRev="1" fill="remove"/>
                                        <p:tgtEl>
                                          <p:spTgt spid="22">
                                            <p:txEl>
                                              <p:pRg st="0" end="0"/>
                                            </p:txEl>
                                          </p:spTgt>
                                        </p:tgtEl>
                                        <p:attrNameLst>
                                          <p:attrName>fillcolor</p:attrName>
                                        </p:attrNameLst>
                                      </p:cBhvr>
                                      <p:to>
                                        <a:schemeClr val="bg1"/>
                                      </p:to>
                                    </p:animClr>
                                    <p:set>
                                      <p:cBhvr>
                                        <p:cTn id="25" dur="250" autoRev="1" fill="remove"/>
                                        <p:tgtEl>
                                          <p:spTgt spid="22">
                                            <p:txEl>
                                              <p:pRg st="0" end="0"/>
                                            </p:txEl>
                                          </p:spTgt>
                                        </p:tgtEl>
                                        <p:attrNameLst>
                                          <p:attrName>fill.type</p:attrName>
                                        </p:attrNameLst>
                                      </p:cBhvr>
                                      <p:to>
                                        <p:strVal val="solid"/>
                                      </p:to>
                                    </p:set>
                                    <p:set>
                                      <p:cBhvr>
                                        <p:cTn id="26" dur="250" autoRev="1" fill="remove"/>
                                        <p:tgtEl>
                                          <p:spTgt spid="22">
                                            <p:txEl>
                                              <p:pRg st="0" end="0"/>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remove" grpId="0" nodeType="clickEffect">
                                  <p:stCondLst>
                                    <p:cond delay="0"/>
                                  </p:stCondLst>
                                  <p:childTnLst>
                                    <p:animClr clrSpc="rgb" dir="cw">
                                      <p:cBhvr override="childStyle">
                                        <p:cTn id="30" dur="250" autoRev="1" fill="remove"/>
                                        <p:tgtEl>
                                          <p:spTgt spid="28">
                                            <p:txEl>
                                              <p:pRg st="0" end="0"/>
                                            </p:txEl>
                                          </p:spTgt>
                                        </p:tgtEl>
                                        <p:attrNameLst>
                                          <p:attrName>style.color</p:attrName>
                                        </p:attrNameLst>
                                      </p:cBhvr>
                                      <p:to>
                                        <a:schemeClr val="bg1"/>
                                      </p:to>
                                    </p:animClr>
                                    <p:animClr clrSpc="rgb" dir="cw">
                                      <p:cBhvr>
                                        <p:cTn id="31" dur="250" autoRev="1" fill="remove"/>
                                        <p:tgtEl>
                                          <p:spTgt spid="28">
                                            <p:txEl>
                                              <p:pRg st="0" end="0"/>
                                            </p:txEl>
                                          </p:spTgt>
                                        </p:tgtEl>
                                        <p:attrNameLst>
                                          <p:attrName>fillcolor</p:attrName>
                                        </p:attrNameLst>
                                      </p:cBhvr>
                                      <p:to>
                                        <a:schemeClr val="bg1"/>
                                      </p:to>
                                    </p:animClr>
                                    <p:set>
                                      <p:cBhvr>
                                        <p:cTn id="32" dur="250" autoRev="1" fill="remove"/>
                                        <p:tgtEl>
                                          <p:spTgt spid="28">
                                            <p:txEl>
                                              <p:pRg st="0" end="0"/>
                                            </p:txEl>
                                          </p:spTgt>
                                        </p:tgtEl>
                                        <p:attrNameLst>
                                          <p:attrName>fill.type</p:attrName>
                                        </p:attrNameLst>
                                      </p:cBhvr>
                                      <p:to>
                                        <p:strVal val="solid"/>
                                      </p:to>
                                    </p:set>
                                    <p:set>
                                      <p:cBhvr>
                                        <p:cTn id="33" dur="250" autoRev="1" fill="remove"/>
                                        <p:tgtEl>
                                          <p:spTgt spid="28">
                                            <p:txEl>
                                              <p:pRg st="0" end="0"/>
                                            </p:txEl>
                                          </p:spTgt>
                                        </p:tgtEl>
                                        <p:attrNameLst>
                                          <p:attrName>fill.on</p:attrName>
                                        </p:attrNameLst>
                                      </p:cBhvr>
                                      <p:to>
                                        <p:strVal val="true"/>
                                      </p:to>
                                    </p:set>
                                  </p:childTnLst>
                                </p:cTn>
                              </p:par>
                              <p:par>
                                <p:cTn id="34" presetID="27" presetClass="emph" presetSubtype="0" fill="remove" grpId="0" nodeType="withEffect">
                                  <p:stCondLst>
                                    <p:cond delay="0"/>
                                  </p:stCondLst>
                                  <p:childTnLst>
                                    <p:animClr clrSpc="rgb" dir="cw">
                                      <p:cBhvr override="childStyle">
                                        <p:cTn id="35" dur="250" autoRev="1" fill="remove"/>
                                        <p:tgtEl>
                                          <p:spTgt spid="27">
                                            <p:txEl>
                                              <p:pRg st="0" end="0"/>
                                            </p:txEl>
                                          </p:spTgt>
                                        </p:tgtEl>
                                        <p:attrNameLst>
                                          <p:attrName>style.color</p:attrName>
                                        </p:attrNameLst>
                                      </p:cBhvr>
                                      <p:to>
                                        <a:schemeClr val="bg1"/>
                                      </p:to>
                                    </p:animClr>
                                    <p:animClr clrSpc="rgb" dir="cw">
                                      <p:cBhvr>
                                        <p:cTn id="36" dur="250" autoRev="1" fill="remove"/>
                                        <p:tgtEl>
                                          <p:spTgt spid="27">
                                            <p:txEl>
                                              <p:pRg st="0" end="0"/>
                                            </p:txEl>
                                          </p:spTgt>
                                        </p:tgtEl>
                                        <p:attrNameLst>
                                          <p:attrName>fillcolor</p:attrName>
                                        </p:attrNameLst>
                                      </p:cBhvr>
                                      <p:to>
                                        <a:schemeClr val="bg1"/>
                                      </p:to>
                                    </p:animClr>
                                    <p:set>
                                      <p:cBhvr>
                                        <p:cTn id="37" dur="250" autoRev="1" fill="remove"/>
                                        <p:tgtEl>
                                          <p:spTgt spid="27">
                                            <p:txEl>
                                              <p:pRg st="0" end="0"/>
                                            </p:txEl>
                                          </p:spTgt>
                                        </p:tgtEl>
                                        <p:attrNameLst>
                                          <p:attrName>fill.type</p:attrName>
                                        </p:attrNameLst>
                                      </p:cBhvr>
                                      <p:to>
                                        <p:strVal val="solid"/>
                                      </p:to>
                                    </p:set>
                                    <p:set>
                                      <p:cBhvr>
                                        <p:cTn id="38" dur="250" autoRev="1" fill="remove"/>
                                        <p:tgtEl>
                                          <p:spTgt spid="27">
                                            <p:txEl>
                                              <p:pRg st="0" end="0"/>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7" presetClass="emph" presetSubtype="0" fill="remove" grpId="0" nodeType="clickEffect">
                                  <p:stCondLst>
                                    <p:cond delay="0"/>
                                  </p:stCondLst>
                                  <p:childTnLst>
                                    <p:animClr clrSpc="rgb" dir="cw">
                                      <p:cBhvr override="childStyle">
                                        <p:cTn id="42" dur="250" autoRev="1" fill="remove"/>
                                        <p:tgtEl>
                                          <p:spTgt spid="29">
                                            <p:txEl>
                                              <p:pRg st="0" end="0"/>
                                            </p:txEl>
                                          </p:spTgt>
                                        </p:tgtEl>
                                        <p:attrNameLst>
                                          <p:attrName>style.color</p:attrName>
                                        </p:attrNameLst>
                                      </p:cBhvr>
                                      <p:to>
                                        <a:schemeClr val="bg1"/>
                                      </p:to>
                                    </p:animClr>
                                    <p:animClr clrSpc="rgb" dir="cw">
                                      <p:cBhvr>
                                        <p:cTn id="43" dur="250" autoRev="1" fill="remove"/>
                                        <p:tgtEl>
                                          <p:spTgt spid="29">
                                            <p:txEl>
                                              <p:pRg st="0" end="0"/>
                                            </p:txEl>
                                          </p:spTgt>
                                        </p:tgtEl>
                                        <p:attrNameLst>
                                          <p:attrName>fillcolor</p:attrName>
                                        </p:attrNameLst>
                                      </p:cBhvr>
                                      <p:to>
                                        <a:schemeClr val="bg1"/>
                                      </p:to>
                                    </p:animClr>
                                    <p:set>
                                      <p:cBhvr>
                                        <p:cTn id="44" dur="250" autoRev="1" fill="remove"/>
                                        <p:tgtEl>
                                          <p:spTgt spid="29">
                                            <p:txEl>
                                              <p:pRg st="0" end="0"/>
                                            </p:txEl>
                                          </p:spTgt>
                                        </p:tgtEl>
                                        <p:attrNameLst>
                                          <p:attrName>fill.type</p:attrName>
                                        </p:attrNameLst>
                                      </p:cBhvr>
                                      <p:to>
                                        <p:strVal val="solid"/>
                                      </p:to>
                                    </p:set>
                                    <p:set>
                                      <p:cBhvr>
                                        <p:cTn id="45" dur="250" autoRev="1" fill="remove"/>
                                        <p:tgtEl>
                                          <p:spTgt spid="29">
                                            <p:txEl>
                                              <p:pRg st="0" end="0"/>
                                            </p:txEl>
                                          </p:spTgt>
                                        </p:tgtEl>
                                        <p:attrNameLst>
                                          <p:attrName>fill.on</p:attrName>
                                        </p:attrNameLst>
                                      </p:cBhvr>
                                      <p:to>
                                        <p:strVal val="true"/>
                                      </p:to>
                                    </p:set>
                                  </p:childTnLst>
                                </p:cTn>
                              </p:par>
                              <p:par>
                                <p:cTn id="46" presetID="27" presetClass="emph" presetSubtype="0" fill="remove" grpId="0" nodeType="withEffect">
                                  <p:stCondLst>
                                    <p:cond delay="0"/>
                                  </p:stCondLst>
                                  <p:childTnLst>
                                    <p:animClr clrSpc="rgb" dir="cw">
                                      <p:cBhvr override="childStyle">
                                        <p:cTn id="47" dur="250" autoRev="1" fill="remove"/>
                                        <p:tgtEl>
                                          <p:spTgt spid="26">
                                            <p:txEl>
                                              <p:pRg st="0" end="0"/>
                                            </p:txEl>
                                          </p:spTgt>
                                        </p:tgtEl>
                                        <p:attrNameLst>
                                          <p:attrName>style.color</p:attrName>
                                        </p:attrNameLst>
                                      </p:cBhvr>
                                      <p:to>
                                        <a:schemeClr val="bg1"/>
                                      </p:to>
                                    </p:animClr>
                                    <p:animClr clrSpc="rgb" dir="cw">
                                      <p:cBhvr>
                                        <p:cTn id="48" dur="250" autoRev="1" fill="remove"/>
                                        <p:tgtEl>
                                          <p:spTgt spid="26">
                                            <p:txEl>
                                              <p:pRg st="0" end="0"/>
                                            </p:txEl>
                                          </p:spTgt>
                                        </p:tgtEl>
                                        <p:attrNameLst>
                                          <p:attrName>fillcolor</p:attrName>
                                        </p:attrNameLst>
                                      </p:cBhvr>
                                      <p:to>
                                        <a:schemeClr val="bg1"/>
                                      </p:to>
                                    </p:animClr>
                                    <p:set>
                                      <p:cBhvr>
                                        <p:cTn id="49" dur="250" autoRev="1" fill="remove"/>
                                        <p:tgtEl>
                                          <p:spTgt spid="26">
                                            <p:txEl>
                                              <p:pRg st="0" end="0"/>
                                            </p:txEl>
                                          </p:spTgt>
                                        </p:tgtEl>
                                        <p:attrNameLst>
                                          <p:attrName>fill.type</p:attrName>
                                        </p:attrNameLst>
                                      </p:cBhvr>
                                      <p:to>
                                        <p:strVal val="solid"/>
                                      </p:to>
                                    </p:set>
                                    <p:set>
                                      <p:cBhvr>
                                        <p:cTn id="50" dur="250" autoRev="1" fill="remove"/>
                                        <p:tgtEl>
                                          <p:spTgt spid="26">
                                            <p:txEl>
                                              <p:pRg st="0" end="0"/>
                                            </p:txEl>
                                          </p:spTgt>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27" presetClass="emph" presetSubtype="0" fill="remove" grpId="0" nodeType="clickEffect">
                                  <p:stCondLst>
                                    <p:cond delay="0"/>
                                  </p:stCondLst>
                                  <p:childTnLst>
                                    <p:animClr clrSpc="rgb" dir="cw">
                                      <p:cBhvr override="childStyle">
                                        <p:cTn id="54" dur="250" autoRev="1" fill="remove"/>
                                        <p:tgtEl>
                                          <p:spTgt spid="26">
                                            <p:txEl>
                                              <p:pRg st="1" end="1"/>
                                            </p:txEl>
                                          </p:spTgt>
                                        </p:tgtEl>
                                        <p:attrNameLst>
                                          <p:attrName>style.color</p:attrName>
                                        </p:attrNameLst>
                                      </p:cBhvr>
                                      <p:to>
                                        <a:schemeClr val="bg1"/>
                                      </p:to>
                                    </p:animClr>
                                    <p:animClr clrSpc="rgb" dir="cw">
                                      <p:cBhvr>
                                        <p:cTn id="55" dur="250" autoRev="1" fill="remove"/>
                                        <p:tgtEl>
                                          <p:spTgt spid="26">
                                            <p:txEl>
                                              <p:pRg st="1" end="1"/>
                                            </p:txEl>
                                          </p:spTgt>
                                        </p:tgtEl>
                                        <p:attrNameLst>
                                          <p:attrName>fillcolor</p:attrName>
                                        </p:attrNameLst>
                                      </p:cBhvr>
                                      <p:to>
                                        <a:schemeClr val="bg1"/>
                                      </p:to>
                                    </p:animClr>
                                    <p:set>
                                      <p:cBhvr>
                                        <p:cTn id="56" dur="250" autoRev="1" fill="remove"/>
                                        <p:tgtEl>
                                          <p:spTgt spid="26">
                                            <p:txEl>
                                              <p:pRg st="1" end="1"/>
                                            </p:txEl>
                                          </p:spTgt>
                                        </p:tgtEl>
                                        <p:attrNameLst>
                                          <p:attrName>fill.type</p:attrName>
                                        </p:attrNameLst>
                                      </p:cBhvr>
                                      <p:to>
                                        <p:strVal val="solid"/>
                                      </p:to>
                                    </p:set>
                                    <p:set>
                                      <p:cBhvr>
                                        <p:cTn id="57" dur="250" autoRev="1" fill="remove"/>
                                        <p:tgtEl>
                                          <p:spTgt spid="2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6" grpId="0" build="p"/>
      <p:bldP spid="27" grpId="0" build="p"/>
      <p:bldP spid="28" grpId="0" build="p"/>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A903-EED6-B80D-354B-24FD43FCDBB3}"/>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Factors to Consider During Preeclampsia Patient Education</a:t>
            </a:r>
          </a:p>
        </p:txBody>
      </p:sp>
      <p:sp>
        <p:nvSpPr>
          <p:cNvPr id="3" name="Text Placeholder 3">
            <a:extLst>
              <a:ext uri="{FF2B5EF4-FFF2-40B4-BE49-F238E27FC236}">
                <a16:creationId xmlns:a16="http://schemas.microsoft.com/office/drawing/2014/main" id="{C1110DC6-4D9B-0D11-302B-ADAA54C95696}"/>
              </a:ext>
            </a:extLst>
          </p:cNvPr>
          <p:cNvSpPr txBox="1">
            <a:spLocks/>
          </p:cNvSpPr>
          <p:nvPr/>
        </p:nvSpPr>
        <p:spPr>
          <a:xfrm>
            <a:off x="1434268" y="2168513"/>
            <a:ext cx="9323463" cy="3882886"/>
          </a:xfrm>
          <a:prstGeom prst="rect">
            <a:avLst/>
          </a:prstGeom>
          <a:ln>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t>Less than half of pregnant patients know the signs and symptoms of preeclampsia</a:t>
            </a:r>
          </a:p>
          <a:p>
            <a:pPr marL="0" indent="0">
              <a:buNone/>
            </a:pPr>
            <a:endParaRPr lang="en-US" sz="3200" dirty="0"/>
          </a:p>
          <a:p>
            <a:r>
              <a:rPr lang="en-US" sz="3200" dirty="0"/>
              <a:t>Ask about </a:t>
            </a:r>
            <a:r>
              <a:rPr lang="en-US" sz="3200" i="1" dirty="0"/>
              <a:t>specific</a:t>
            </a:r>
            <a:r>
              <a:rPr lang="en-US" sz="3200" dirty="0"/>
              <a:t> signs and symptoms rather than asking if there are </a:t>
            </a:r>
            <a:r>
              <a:rPr lang="en-US" sz="3200" i="1" dirty="0"/>
              <a:t>any</a:t>
            </a:r>
            <a:r>
              <a:rPr lang="en-US" sz="3200" dirty="0"/>
              <a:t> signs and symptoms your patient would like to report</a:t>
            </a:r>
          </a:p>
        </p:txBody>
      </p:sp>
    </p:spTree>
    <p:extLst>
      <p:ext uri="{BB962C8B-B14F-4D97-AF65-F5344CB8AC3E}">
        <p14:creationId xmlns:p14="http://schemas.microsoft.com/office/powerpoint/2010/main" val="414186695"/>
      </p:ext>
    </p:extLst>
  </p:cSld>
  <p:clrMapOvr>
    <a:masterClrMapping/>
  </p:clrMapOvr>
  <p:transition spd="slow" advClick="0" advTm="1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41AEA1-8800-9BDE-8276-296818454088}"/>
              </a:ext>
            </a:extLst>
          </p:cNvPr>
          <p:cNvSpPr txBox="1">
            <a:spLocks/>
          </p:cNvSpPr>
          <p:nvPr/>
        </p:nvSpPr>
        <p:spPr>
          <a:xfrm>
            <a:off x="449492" y="515283"/>
            <a:ext cx="11293016" cy="60898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Roboto" panose="02000000000000000000" pitchFamily="2" charset="0"/>
                <a:ea typeface="Roboto" panose="02000000000000000000" pitchFamily="2" charset="0"/>
                <a:cs typeface="+mn-cs"/>
              </a:rPr>
              <a:t>Logistics &amp; Slide Deck</a:t>
            </a:r>
          </a:p>
        </p:txBody>
      </p:sp>
      <p:graphicFrame>
        <p:nvGraphicFramePr>
          <p:cNvPr id="6" name="Content Placeholder 2">
            <a:extLst>
              <a:ext uri="{FF2B5EF4-FFF2-40B4-BE49-F238E27FC236}">
                <a16:creationId xmlns:a16="http://schemas.microsoft.com/office/drawing/2014/main" id="{B66B19A2-A2A8-34A8-FE1D-8C1B3CC5D2C9}"/>
              </a:ext>
            </a:extLst>
          </p:cNvPr>
          <p:cNvGraphicFramePr/>
          <p:nvPr>
            <p:extLst>
              <p:ext uri="{D42A27DB-BD31-4B8C-83A1-F6EECF244321}">
                <p14:modId xmlns:p14="http://schemas.microsoft.com/office/powerpoint/2010/main" val="2140324618"/>
              </p:ext>
            </p:extLst>
          </p:nvPr>
        </p:nvGraphicFramePr>
        <p:xfrm>
          <a:off x="2238206" y="1322055"/>
          <a:ext cx="7880282" cy="442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287439"/>
      </p:ext>
    </p:extLst>
  </p:cSld>
  <p:clrMapOvr>
    <a:masterClrMapping/>
  </p:clrMapOvr>
  <p:transition spd="slow" advClick="0" advTm="1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F16E791-4096-4F40-8AB6-629901D40BA9}"/>
              </a:ext>
            </a:extLst>
          </p:cNvPr>
          <p:cNvSpPr>
            <a:spLocks noGrp="1"/>
          </p:cNvSpPr>
          <p:nvPr>
            <p:ph type="body" sz="quarter" idx="12"/>
          </p:nvPr>
        </p:nvSpPr>
        <p:spPr>
          <a:xfrm>
            <a:off x="1321991" y="3131395"/>
            <a:ext cx="4986045" cy="1110094"/>
          </a:xfrm>
        </p:spPr>
        <p:txBody>
          <a:bodyPr/>
          <a:lstStyle/>
          <a:p>
            <a:r>
              <a:rPr lang="en-US" sz="2400" dirty="0">
                <a:effectLst/>
                <a:cs typeface="Arial" panose="020B0604020202020204" pitchFamily="34" charset="0"/>
              </a:rPr>
              <a:t>Knowing preeclampsia signs and symptoms is the first line of defense for early diagnosis and treatment</a:t>
            </a:r>
            <a:endParaRPr lang="en-US" sz="2400" dirty="0">
              <a:effectLst/>
              <a:cs typeface="Times New Roman" panose="02020603050405020304" pitchFamily="18" charset="0"/>
            </a:endParaRPr>
          </a:p>
          <a:p>
            <a:endParaRPr lang="en-US" dirty="0"/>
          </a:p>
        </p:txBody>
      </p:sp>
      <p:sp>
        <p:nvSpPr>
          <p:cNvPr id="8" name="Text Placeholder 7">
            <a:extLst>
              <a:ext uri="{FF2B5EF4-FFF2-40B4-BE49-F238E27FC236}">
                <a16:creationId xmlns:a16="http://schemas.microsoft.com/office/drawing/2014/main" id="{B5567AFC-9BE4-4145-8AD5-AD4107D40223}"/>
              </a:ext>
            </a:extLst>
          </p:cNvPr>
          <p:cNvSpPr>
            <a:spLocks noGrp="1"/>
          </p:cNvSpPr>
          <p:nvPr>
            <p:ph type="body" sz="quarter" idx="13"/>
          </p:nvPr>
        </p:nvSpPr>
        <p:spPr>
          <a:xfrm>
            <a:off x="1321991" y="1891432"/>
            <a:ext cx="4986045" cy="1126215"/>
          </a:xfrm>
        </p:spPr>
        <p:txBody>
          <a:bodyPr/>
          <a:lstStyle/>
          <a:p>
            <a:r>
              <a:rPr lang="en-US" sz="2600" dirty="0"/>
              <a:t>Patients have historically reported a lack of understanding about their preeclampsia </a:t>
            </a:r>
          </a:p>
        </p:txBody>
      </p:sp>
      <p:sp>
        <p:nvSpPr>
          <p:cNvPr id="9" name="Text Placeholder 8">
            <a:extLst>
              <a:ext uri="{FF2B5EF4-FFF2-40B4-BE49-F238E27FC236}">
                <a16:creationId xmlns:a16="http://schemas.microsoft.com/office/drawing/2014/main" id="{F78EF6E6-111B-4AC9-AAF2-33DEC4D5D020}"/>
              </a:ext>
            </a:extLst>
          </p:cNvPr>
          <p:cNvSpPr>
            <a:spLocks noGrp="1"/>
          </p:cNvSpPr>
          <p:nvPr>
            <p:ph type="body" sz="quarter" idx="14"/>
          </p:nvPr>
        </p:nvSpPr>
        <p:spPr>
          <a:xfrm>
            <a:off x="1321991" y="4359742"/>
            <a:ext cx="4986045" cy="1465694"/>
          </a:xfrm>
        </p:spPr>
        <p:txBody>
          <a:bodyPr/>
          <a:lstStyle/>
          <a:p>
            <a:r>
              <a:rPr lang="en-US" sz="2400" dirty="0">
                <a:effectLst/>
                <a:cs typeface="Arial" panose="020B0604020202020204" pitchFamily="34" charset="0"/>
              </a:rPr>
              <a:t>The disease process can progress rapidly; patients understanding the signs and symptoms that require immediate reporting can save lives </a:t>
            </a:r>
            <a:endParaRPr lang="en-US" sz="2400" dirty="0">
              <a:effectLst/>
              <a:cs typeface="Times New Roman" panose="02020603050405020304" pitchFamily="18" charset="0"/>
            </a:endParaRPr>
          </a:p>
        </p:txBody>
      </p:sp>
      <p:sp>
        <p:nvSpPr>
          <p:cNvPr id="10" name="Text Placeholder 9">
            <a:extLst>
              <a:ext uri="{FF2B5EF4-FFF2-40B4-BE49-F238E27FC236}">
                <a16:creationId xmlns:a16="http://schemas.microsoft.com/office/drawing/2014/main" id="{D0B85E43-C16B-4EF2-AF38-990994FA242C}"/>
              </a:ext>
            </a:extLst>
          </p:cNvPr>
          <p:cNvSpPr>
            <a:spLocks noGrp="1"/>
          </p:cNvSpPr>
          <p:nvPr>
            <p:ph type="body" sz="quarter" idx="15"/>
          </p:nvPr>
        </p:nvSpPr>
        <p:spPr>
          <a:xfrm>
            <a:off x="7383755" y="1893345"/>
            <a:ext cx="4401845" cy="1126215"/>
          </a:xfrm>
        </p:spPr>
        <p:txBody>
          <a:bodyPr/>
          <a:lstStyle/>
          <a:p>
            <a:r>
              <a:rPr lang="en-US" sz="2400" dirty="0"/>
              <a:t>Patients and their family/friends often are the first responders; education is power</a:t>
            </a:r>
          </a:p>
        </p:txBody>
      </p:sp>
      <p:sp>
        <p:nvSpPr>
          <p:cNvPr id="11" name="Text Placeholder 10">
            <a:extLst>
              <a:ext uri="{FF2B5EF4-FFF2-40B4-BE49-F238E27FC236}">
                <a16:creationId xmlns:a16="http://schemas.microsoft.com/office/drawing/2014/main" id="{04F67026-AF71-44A7-8DC0-7C70F8543817}"/>
              </a:ext>
            </a:extLst>
          </p:cNvPr>
          <p:cNvSpPr>
            <a:spLocks noGrp="1"/>
          </p:cNvSpPr>
          <p:nvPr>
            <p:ph type="body" sz="quarter" idx="16"/>
          </p:nvPr>
        </p:nvSpPr>
        <p:spPr>
          <a:xfrm>
            <a:off x="7383755" y="3137439"/>
            <a:ext cx="4503445" cy="1077546"/>
          </a:xfrm>
        </p:spPr>
        <p:txBody>
          <a:bodyPr/>
          <a:lstStyle/>
          <a:p>
            <a:r>
              <a:rPr lang="en-US" sz="2400" dirty="0"/>
              <a:t>Understanding how severe preeclampsia can be may improve reporting and treatment compliance</a:t>
            </a:r>
          </a:p>
        </p:txBody>
      </p:sp>
      <p:sp>
        <p:nvSpPr>
          <p:cNvPr id="12" name="Text Placeholder 11">
            <a:extLst>
              <a:ext uri="{FF2B5EF4-FFF2-40B4-BE49-F238E27FC236}">
                <a16:creationId xmlns:a16="http://schemas.microsoft.com/office/drawing/2014/main" id="{9794FA57-0035-4485-897A-E4BC399814A6}"/>
              </a:ext>
            </a:extLst>
          </p:cNvPr>
          <p:cNvSpPr>
            <a:spLocks noGrp="1"/>
          </p:cNvSpPr>
          <p:nvPr>
            <p:ph type="body" sz="quarter" idx="17"/>
          </p:nvPr>
        </p:nvSpPr>
        <p:spPr>
          <a:xfrm>
            <a:off x="7383755" y="4369411"/>
            <a:ext cx="4401845" cy="1401911"/>
          </a:xfrm>
        </p:spPr>
        <p:txBody>
          <a:bodyPr/>
          <a:lstStyle/>
          <a:p>
            <a:r>
              <a:rPr lang="en-US" sz="2400" dirty="0"/>
              <a:t>Patient education improves clinical outcomes</a:t>
            </a:r>
          </a:p>
        </p:txBody>
      </p:sp>
      <p:sp>
        <p:nvSpPr>
          <p:cNvPr id="6" name="Text Placeholder 5">
            <a:extLst>
              <a:ext uri="{FF2B5EF4-FFF2-40B4-BE49-F238E27FC236}">
                <a16:creationId xmlns:a16="http://schemas.microsoft.com/office/drawing/2014/main" id="{5ECDB470-89BE-4E19-8505-3F31E532B919}"/>
              </a:ext>
            </a:extLst>
          </p:cNvPr>
          <p:cNvSpPr>
            <a:spLocks noGrp="1"/>
          </p:cNvSpPr>
          <p:nvPr>
            <p:ph type="body" sz="quarter" idx="11"/>
          </p:nvPr>
        </p:nvSpPr>
        <p:spPr>
          <a:xfrm>
            <a:off x="0" y="917668"/>
            <a:ext cx="12192000" cy="664581"/>
          </a:xfrm>
        </p:spPr>
        <p:txBody>
          <a:bodyPr/>
          <a:lstStyle/>
          <a:p>
            <a:endParaRPr lang="en-US" dirty="0"/>
          </a:p>
          <a:p>
            <a:endParaRPr lang="en-US" dirty="0"/>
          </a:p>
        </p:txBody>
      </p:sp>
      <p:sp>
        <p:nvSpPr>
          <p:cNvPr id="2" name="TextBox 1">
            <a:extLst>
              <a:ext uri="{FF2B5EF4-FFF2-40B4-BE49-F238E27FC236}">
                <a16:creationId xmlns:a16="http://schemas.microsoft.com/office/drawing/2014/main" id="{E2C33E19-ED43-49C6-8C4D-57702A4378F2}"/>
              </a:ext>
            </a:extLst>
          </p:cNvPr>
          <p:cNvSpPr txBox="1"/>
          <p:nvPr/>
        </p:nvSpPr>
        <p:spPr>
          <a:xfrm>
            <a:off x="431800" y="1020290"/>
            <a:ext cx="11328400" cy="523220"/>
          </a:xfrm>
          <a:prstGeom prst="rect">
            <a:avLst/>
          </a:prstGeom>
          <a:noFill/>
        </p:spPr>
        <p:txBody>
          <a:bodyPr wrap="square" rtlCol="0">
            <a:spAutoFit/>
          </a:bodyPr>
          <a:lstStyle/>
          <a:p>
            <a:pPr algn="ctr"/>
            <a:r>
              <a:rPr lang="en-US" sz="2800" spc="200" dirty="0">
                <a:solidFill>
                  <a:schemeClr val="tx2"/>
                </a:solidFill>
                <a:latin typeface="Roboto Condensed Light" panose="02000000000000000000" pitchFamily="2" charset="0"/>
                <a:ea typeface="Roboto Condensed Light" panose="02000000000000000000" pitchFamily="2" charset="0"/>
              </a:rPr>
              <a:t>We Must Educate &amp; We Must </a:t>
            </a:r>
            <a:r>
              <a:rPr lang="en-US" sz="2800" b="1" i="1" u="sng" spc="800" dirty="0">
                <a:solidFill>
                  <a:schemeClr val="tx2"/>
                </a:solidFill>
                <a:latin typeface="Roboto Condensed Light" panose="02000000000000000000" pitchFamily="2" charset="0"/>
                <a:ea typeface="Roboto Condensed Light" panose="02000000000000000000" pitchFamily="2" charset="0"/>
              </a:rPr>
              <a:t>Listen</a:t>
            </a:r>
          </a:p>
        </p:txBody>
      </p:sp>
      <p:sp>
        <p:nvSpPr>
          <p:cNvPr id="3" name="Title 1">
            <a:extLst>
              <a:ext uri="{FF2B5EF4-FFF2-40B4-BE49-F238E27FC236}">
                <a16:creationId xmlns:a16="http://schemas.microsoft.com/office/drawing/2014/main" id="{0549947D-4764-5B01-D17D-B2097E585E88}"/>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Knowledge is Power; Let’s Empower Our Patients!</a:t>
            </a:r>
          </a:p>
        </p:txBody>
      </p:sp>
    </p:spTree>
    <p:extLst>
      <p:ext uri="{BB962C8B-B14F-4D97-AF65-F5344CB8AC3E}">
        <p14:creationId xmlns:p14="http://schemas.microsoft.com/office/powerpoint/2010/main" val="366336545"/>
      </p:ext>
    </p:extLst>
  </p:cSld>
  <p:clrMapOvr>
    <a:masterClrMapping/>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8">
                                            <p:txEl>
                                              <p:pRg st="0" end="0"/>
                                            </p:txEl>
                                          </p:spTgt>
                                        </p:tgtEl>
                                        <p:attrNameLst>
                                          <p:attrName>style.color</p:attrName>
                                        </p:attrNameLst>
                                      </p:cBhvr>
                                      <p:to>
                                        <a:schemeClr val="bg1"/>
                                      </p:to>
                                    </p:animClr>
                                    <p:animClr clrSpc="rgb" dir="cw">
                                      <p:cBhvr>
                                        <p:cTn id="7" dur="250" autoRev="1" fill="remove"/>
                                        <p:tgtEl>
                                          <p:spTgt spid="8">
                                            <p:txEl>
                                              <p:pRg st="0" end="0"/>
                                            </p:txEl>
                                          </p:spTgt>
                                        </p:tgtEl>
                                        <p:attrNameLst>
                                          <p:attrName>fillcolor</p:attrName>
                                        </p:attrNameLst>
                                      </p:cBhvr>
                                      <p:to>
                                        <a:schemeClr val="bg1"/>
                                      </p:to>
                                    </p:animClr>
                                    <p:set>
                                      <p:cBhvr>
                                        <p:cTn id="8" dur="250" autoRev="1" fill="remove"/>
                                        <p:tgtEl>
                                          <p:spTgt spid="8">
                                            <p:txEl>
                                              <p:pRg st="0" end="0"/>
                                            </p:txEl>
                                          </p:spTgt>
                                        </p:tgtEl>
                                        <p:attrNameLst>
                                          <p:attrName>fill.type</p:attrName>
                                        </p:attrNameLst>
                                      </p:cBhvr>
                                      <p:to>
                                        <p:strVal val="solid"/>
                                      </p:to>
                                    </p:set>
                                    <p:set>
                                      <p:cBhvr>
                                        <p:cTn id="9" dur="250" autoRev="1" fill="remove"/>
                                        <p:tgtEl>
                                          <p:spTgt spid="8">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7">
                                            <p:txEl>
                                              <p:pRg st="0" end="0"/>
                                            </p:txEl>
                                          </p:spTgt>
                                        </p:tgtEl>
                                        <p:attrNameLst>
                                          <p:attrName>style.color</p:attrName>
                                        </p:attrNameLst>
                                      </p:cBhvr>
                                      <p:to>
                                        <a:schemeClr val="bg1"/>
                                      </p:to>
                                    </p:animClr>
                                    <p:animClr clrSpc="rgb" dir="cw">
                                      <p:cBhvr>
                                        <p:cTn id="14" dur="250" autoRev="1" fill="remove"/>
                                        <p:tgtEl>
                                          <p:spTgt spid="7">
                                            <p:txEl>
                                              <p:pRg st="0" end="0"/>
                                            </p:txEl>
                                          </p:spTgt>
                                        </p:tgtEl>
                                        <p:attrNameLst>
                                          <p:attrName>fillcolor</p:attrName>
                                        </p:attrNameLst>
                                      </p:cBhvr>
                                      <p:to>
                                        <a:schemeClr val="bg1"/>
                                      </p:to>
                                    </p:animClr>
                                    <p:set>
                                      <p:cBhvr>
                                        <p:cTn id="15" dur="250" autoRev="1" fill="remove"/>
                                        <p:tgtEl>
                                          <p:spTgt spid="7">
                                            <p:txEl>
                                              <p:pRg st="0" end="0"/>
                                            </p:txEl>
                                          </p:spTgt>
                                        </p:tgtEl>
                                        <p:attrNameLst>
                                          <p:attrName>fill.type</p:attrName>
                                        </p:attrNameLst>
                                      </p:cBhvr>
                                      <p:to>
                                        <p:strVal val="solid"/>
                                      </p:to>
                                    </p:set>
                                    <p:set>
                                      <p:cBhvr>
                                        <p:cTn id="16" dur="250" autoRev="1" fill="remove"/>
                                        <p:tgtEl>
                                          <p:spTgt spid="7">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9">
                                            <p:txEl>
                                              <p:pRg st="0" end="0"/>
                                            </p:txEl>
                                          </p:spTgt>
                                        </p:tgtEl>
                                        <p:attrNameLst>
                                          <p:attrName>style.color</p:attrName>
                                        </p:attrNameLst>
                                      </p:cBhvr>
                                      <p:to>
                                        <a:schemeClr val="bg1"/>
                                      </p:to>
                                    </p:animClr>
                                    <p:animClr clrSpc="rgb" dir="cw">
                                      <p:cBhvr>
                                        <p:cTn id="21" dur="250" autoRev="1" fill="remove"/>
                                        <p:tgtEl>
                                          <p:spTgt spid="9">
                                            <p:txEl>
                                              <p:pRg st="0" end="0"/>
                                            </p:txEl>
                                          </p:spTgt>
                                        </p:tgtEl>
                                        <p:attrNameLst>
                                          <p:attrName>fillcolor</p:attrName>
                                        </p:attrNameLst>
                                      </p:cBhvr>
                                      <p:to>
                                        <a:schemeClr val="bg1"/>
                                      </p:to>
                                    </p:animClr>
                                    <p:set>
                                      <p:cBhvr>
                                        <p:cTn id="22" dur="250" autoRev="1" fill="remove"/>
                                        <p:tgtEl>
                                          <p:spTgt spid="9">
                                            <p:txEl>
                                              <p:pRg st="0" end="0"/>
                                            </p:txEl>
                                          </p:spTgt>
                                        </p:tgtEl>
                                        <p:attrNameLst>
                                          <p:attrName>fill.type</p:attrName>
                                        </p:attrNameLst>
                                      </p:cBhvr>
                                      <p:to>
                                        <p:strVal val="solid"/>
                                      </p:to>
                                    </p:set>
                                    <p:set>
                                      <p:cBhvr>
                                        <p:cTn id="23" dur="250" autoRev="1" fill="remove"/>
                                        <p:tgtEl>
                                          <p:spTgt spid="9">
                                            <p:txEl>
                                              <p:pRg st="0" end="0"/>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10">
                                            <p:txEl>
                                              <p:pRg st="0" end="0"/>
                                            </p:txEl>
                                          </p:spTgt>
                                        </p:tgtEl>
                                        <p:attrNameLst>
                                          <p:attrName>style.color</p:attrName>
                                        </p:attrNameLst>
                                      </p:cBhvr>
                                      <p:to>
                                        <a:schemeClr val="bg1"/>
                                      </p:to>
                                    </p:animClr>
                                    <p:animClr clrSpc="rgb" dir="cw">
                                      <p:cBhvr>
                                        <p:cTn id="28" dur="250" autoRev="1" fill="remove"/>
                                        <p:tgtEl>
                                          <p:spTgt spid="10">
                                            <p:txEl>
                                              <p:pRg st="0" end="0"/>
                                            </p:txEl>
                                          </p:spTgt>
                                        </p:tgtEl>
                                        <p:attrNameLst>
                                          <p:attrName>fillcolor</p:attrName>
                                        </p:attrNameLst>
                                      </p:cBhvr>
                                      <p:to>
                                        <a:schemeClr val="bg1"/>
                                      </p:to>
                                    </p:animClr>
                                    <p:set>
                                      <p:cBhvr>
                                        <p:cTn id="29" dur="250" autoRev="1" fill="remove"/>
                                        <p:tgtEl>
                                          <p:spTgt spid="10">
                                            <p:txEl>
                                              <p:pRg st="0" end="0"/>
                                            </p:txEl>
                                          </p:spTgt>
                                        </p:tgtEl>
                                        <p:attrNameLst>
                                          <p:attrName>fill.type</p:attrName>
                                        </p:attrNameLst>
                                      </p:cBhvr>
                                      <p:to>
                                        <p:strVal val="solid"/>
                                      </p:to>
                                    </p:set>
                                    <p:set>
                                      <p:cBhvr>
                                        <p:cTn id="30" dur="250" autoRev="1" fill="remove"/>
                                        <p:tgtEl>
                                          <p:spTgt spid="10">
                                            <p:txEl>
                                              <p:pRg st="0" end="0"/>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11">
                                            <p:txEl>
                                              <p:pRg st="0" end="0"/>
                                            </p:txEl>
                                          </p:spTgt>
                                        </p:tgtEl>
                                        <p:attrNameLst>
                                          <p:attrName>style.color</p:attrName>
                                        </p:attrNameLst>
                                      </p:cBhvr>
                                      <p:to>
                                        <a:schemeClr val="bg1"/>
                                      </p:to>
                                    </p:animClr>
                                    <p:animClr clrSpc="rgb" dir="cw">
                                      <p:cBhvr>
                                        <p:cTn id="35" dur="250" autoRev="1" fill="remove"/>
                                        <p:tgtEl>
                                          <p:spTgt spid="11">
                                            <p:txEl>
                                              <p:pRg st="0" end="0"/>
                                            </p:txEl>
                                          </p:spTgt>
                                        </p:tgtEl>
                                        <p:attrNameLst>
                                          <p:attrName>fillcolor</p:attrName>
                                        </p:attrNameLst>
                                      </p:cBhvr>
                                      <p:to>
                                        <a:schemeClr val="bg1"/>
                                      </p:to>
                                    </p:animClr>
                                    <p:set>
                                      <p:cBhvr>
                                        <p:cTn id="36" dur="250" autoRev="1" fill="remove"/>
                                        <p:tgtEl>
                                          <p:spTgt spid="11">
                                            <p:txEl>
                                              <p:pRg st="0" end="0"/>
                                            </p:txEl>
                                          </p:spTgt>
                                        </p:tgtEl>
                                        <p:attrNameLst>
                                          <p:attrName>fill.type</p:attrName>
                                        </p:attrNameLst>
                                      </p:cBhvr>
                                      <p:to>
                                        <p:strVal val="solid"/>
                                      </p:to>
                                    </p:set>
                                    <p:set>
                                      <p:cBhvr>
                                        <p:cTn id="37" dur="250" autoRev="1" fill="remove"/>
                                        <p:tgtEl>
                                          <p:spTgt spid="11">
                                            <p:txEl>
                                              <p:pRg st="0" end="0"/>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12">
                                            <p:txEl>
                                              <p:pRg st="0" end="0"/>
                                            </p:txEl>
                                          </p:spTgt>
                                        </p:tgtEl>
                                        <p:attrNameLst>
                                          <p:attrName>style.color</p:attrName>
                                        </p:attrNameLst>
                                      </p:cBhvr>
                                      <p:to>
                                        <a:schemeClr val="bg1"/>
                                      </p:to>
                                    </p:animClr>
                                    <p:animClr clrSpc="rgb" dir="cw">
                                      <p:cBhvr>
                                        <p:cTn id="42" dur="250" autoRev="1" fill="remove"/>
                                        <p:tgtEl>
                                          <p:spTgt spid="12">
                                            <p:txEl>
                                              <p:pRg st="0" end="0"/>
                                            </p:txEl>
                                          </p:spTgt>
                                        </p:tgtEl>
                                        <p:attrNameLst>
                                          <p:attrName>fillcolor</p:attrName>
                                        </p:attrNameLst>
                                      </p:cBhvr>
                                      <p:to>
                                        <a:schemeClr val="bg1"/>
                                      </p:to>
                                    </p:animClr>
                                    <p:set>
                                      <p:cBhvr>
                                        <p:cTn id="43" dur="250" autoRev="1" fill="remove"/>
                                        <p:tgtEl>
                                          <p:spTgt spid="12">
                                            <p:txEl>
                                              <p:pRg st="0" end="0"/>
                                            </p:txEl>
                                          </p:spTgt>
                                        </p:tgtEl>
                                        <p:attrNameLst>
                                          <p:attrName>fill.type</p:attrName>
                                        </p:attrNameLst>
                                      </p:cBhvr>
                                      <p:to>
                                        <p:strVal val="solid"/>
                                      </p:to>
                                    </p:set>
                                    <p:set>
                                      <p:cBhvr>
                                        <p:cTn id="44" dur="250" autoRev="1" fill="remove"/>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5567AFC-9BE4-4145-8AD5-AD4107D40223}"/>
              </a:ext>
            </a:extLst>
          </p:cNvPr>
          <p:cNvSpPr>
            <a:spLocks noGrp="1"/>
          </p:cNvSpPr>
          <p:nvPr>
            <p:ph type="body" sz="quarter" idx="12"/>
          </p:nvPr>
        </p:nvSpPr>
        <p:spPr>
          <a:xfrm>
            <a:off x="585122" y="2705099"/>
            <a:ext cx="3389978" cy="3435351"/>
          </a:xfrm>
        </p:spPr>
        <p:txBody>
          <a:bodyPr/>
          <a:lstStyle/>
          <a:p>
            <a:pPr marL="177800" indent="-177800">
              <a:lnSpc>
                <a:spcPct val="100000"/>
              </a:lnSpc>
              <a:spcBef>
                <a:spcPts val="0"/>
              </a:spcBef>
              <a:buFont typeface="Arial" panose="020B0604020202020204" pitchFamily="34" charset="0"/>
              <a:buChar char="•"/>
            </a:pPr>
            <a:r>
              <a:rPr lang="en-US" dirty="0"/>
              <a:t>Educate to the 4</a:t>
            </a:r>
            <a:r>
              <a:rPr lang="en-US" baseline="30000" dirty="0"/>
              <a:t>th</a:t>
            </a:r>
            <a:r>
              <a:rPr lang="en-US" dirty="0"/>
              <a:t> – 6</a:t>
            </a:r>
            <a:r>
              <a:rPr lang="en-US" baseline="30000" dirty="0"/>
              <a:t>th</a:t>
            </a:r>
            <a:r>
              <a:rPr lang="en-US" dirty="0"/>
              <a:t> grade level</a:t>
            </a:r>
          </a:p>
          <a:p>
            <a:pPr marL="177800" indent="-177800">
              <a:lnSpc>
                <a:spcPct val="100000"/>
              </a:lnSpc>
              <a:spcBef>
                <a:spcPts val="0"/>
              </a:spcBef>
              <a:buFont typeface="Arial" panose="020B0604020202020204" pitchFamily="34" charset="0"/>
              <a:buChar char="•"/>
            </a:pPr>
            <a:r>
              <a:rPr lang="en-US" dirty="0"/>
              <a:t>Simple words and short sentences</a:t>
            </a:r>
          </a:p>
          <a:p>
            <a:pPr marL="177800" indent="-177800">
              <a:lnSpc>
                <a:spcPct val="100000"/>
              </a:lnSpc>
              <a:spcBef>
                <a:spcPts val="0"/>
              </a:spcBef>
              <a:buFont typeface="Arial" panose="020B0604020202020204" pitchFamily="34" charset="0"/>
              <a:buChar char="•"/>
            </a:pPr>
            <a:r>
              <a:rPr lang="en-US" dirty="0"/>
              <a:t>Only evidence-based information</a:t>
            </a:r>
          </a:p>
          <a:p>
            <a:pPr marL="177800" indent="-177800">
              <a:lnSpc>
                <a:spcPct val="100000"/>
              </a:lnSpc>
              <a:spcBef>
                <a:spcPts val="0"/>
              </a:spcBef>
              <a:buFont typeface="Arial" panose="020B0604020202020204" pitchFamily="34" charset="0"/>
              <a:buChar char="•"/>
            </a:pPr>
            <a:r>
              <a:rPr lang="en-US" dirty="0"/>
              <a:t>Include pictures when able to</a:t>
            </a:r>
          </a:p>
          <a:p>
            <a:pPr marL="177800" indent="-177800">
              <a:buFont typeface="Arial" panose="020B0604020202020204" pitchFamily="34" charset="0"/>
              <a:buChar char="•"/>
            </a:pPr>
            <a:endParaRPr lang="en-US" sz="2400" dirty="0"/>
          </a:p>
        </p:txBody>
      </p:sp>
      <p:sp>
        <p:nvSpPr>
          <p:cNvPr id="11" name="Text Placeholder 10">
            <a:extLst>
              <a:ext uri="{FF2B5EF4-FFF2-40B4-BE49-F238E27FC236}">
                <a16:creationId xmlns:a16="http://schemas.microsoft.com/office/drawing/2014/main" id="{04F67026-AF71-44A7-8DC0-7C70F8543817}"/>
              </a:ext>
            </a:extLst>
          </p:cNvPr>
          <p:cNvSpPr>
            <a:spLocks noGrp="1"/>
          </p:cNvSpPr>
          <p:nvPr>
            <p:ph type="body" sz="quarter" idx="15"/>
          </p:nvPr>
        </p:nvSpPr>
        <p:spPr/>
        <p:txBody>
          <a:bodyPr/>
          <a:lstStyle/>
          <a:p>
            <a:r>
              <a:rPr lang="en-US" sz="2400" dirty="0"/>
              <a:t>Written Pt. Education</a:t>
            </a:r>
          </a:p>
        </p:txBody>
      </p:sp>
      <p:sp>
        <p:nvSpPr>
          <p:cNvPr id="3" name="Title 1">
            <a:extLst>
              <a:ext uri="{FF2B5EF4-FFF2-40B4-BE49-F238E27FC236}">
                <a16:creationId xmlns:a16="http://schemas.microsoft.com/office/drawing/2014/main" id="{AC3ADC9E-564F-39C5-1733-352A1A15EFDE}"/>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Knowledge Level</a:t>
            </a:r>
          </a:p>
        </p:txBody>
      </p:sp>
    </p:spTree>
    <p:extLst>
      <p:ext uri="{BB962C8B-B14F-4D97-AF65-F5344CB8AC3E}">
        <p14:creationId xmlns:p14="http://schemas.microsoft.com/office/powerpoint/2010/main" val="4246218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5567AFC-9BE4-4145-8AD5-AD4107D40223}"/>
              </a:ext>
            </a:extLst>
          </p:cNvPr>
          <p:cNvSpPr>
            <a:spLocks noGrp="1"/>
          </p:cNvSpPr>
          <p:nvPr>
            <p:ph type="body" sz="quarter" idx="12"/>
          </p:nvPr>
        </p:nvSpPr>
        <p:spPr>
          <a:xfrm>
            <a:off x="585122" y="2705099"/>
            <a:ext cx="3389978" cy="3435351"/>
          </a:xfrm>
        </p:spPr>
        <p:txBody>
          <a:bodyPr/>
          <a:lstStyle/>
          <a:p>
            <a:pPr marL="177800" indent="-177800">
              <a:lnSpc>
                <a:spcPct val="100000"/>
              </a:lnSpc>
              <a:spcBef>
                <a:spcPts val="0"/>
              </a:spcBef>
              <a:buFont typeface="Arial" panose="020B0604020202020204" pitchFamily="34" charset="0"/>
              <a:buChar char="•"/>
            </a:pPr>
            <a:r>
              <a:rPr lang="en-US" dirty="0"/>
              <a:t>Educate to the 4</a:t>
            </a:r>
            <a:r>
              <a:rPr lang="en-US" baseline="30000" dirty="0"/>
              <a:t>th</a:t>
            </a:r>
            <a:r>
              <a:rPr lang="en-US" dirty="0"/>
              <a:t> – 6</a:t>
            </a:r>
            <a:r>
              <a:rPr lang="en-US" baseline="30000" dirty="0"/>
              <a:t>th</a:t>
            </a:r>
            <a:r>
              <a:rPr lang="en-US" dirty="0"/>
              <a:t> grade level</a:t>
            </a:r>
          </a:p>
          <a:p>
            <a:pPr marL="177800" indent="-177800">
              <a:lnSpc>
                <a:spcPct val="100000"/>
              </a:lnSpc>
              <a:spcBef>
                <a:spcPts val="0"/>
              </a:spcBef>
              <a:buFont typeface="Arial" panose="020B0604020202020204" pitchFamily="34" charset="0"/>
              <a:buChar char="•"/>
            </a:pPr>
            <a:r>
              <a:rPr lang="en-US" dirty="0"/>
              <a:t>Simple words and short sentences</a:t>
            </a:r>
          </a:p>
          <a:p>
            <a:pPr marL="177800" indent="-177800">
              <a:lnSpc>
                <a:spcPct val="100000"/>
              </a:lnSpc>
              <a:spcBef>
                <a:spcPts val="0"/>
              </a:spcBef>
              <a:buFont typeface="Arial" panose="020B0604020202020204" pitchFamily="34" charset="0"/>
              <a:buChar char="•"/>
            </a:pPr>
            <a:r>
              <a:rPr lang="en-US" dirty="0"/>
              <a:t>Only evidence-based information</a:t>
            </a:r>
          </a:p>
          <a:p>
            <a:pPr marL="177800" indent="-177800">
              <a:lnSpc>
                <a:spcPct val="100000"/>
              </a:lnSpc>
              <a:spcBef>
                <a:spcPts val="0"/>
              </a:spcBef>
              <a:buFont typeface="Arial" panose="020B0604020202020204" pitchFamily="34" charset="0"/>
              <a:buChar char="•"/>
            </a:pPr>
            <a:r>
              <a:rPr lang="en-US" dirty="0"/>
              <a:t>Include pictures when able to</a:t>
            </a:r>
          </a:p>
          <a:p>
            <a:pPr marL="177800" indent="-177800">
              <a:buFont typeface="Arial" panose="020B0604020202020204" pitchFamily="34" charset="0"/>
              <a:buChar char="•"/>
            </a:pPr>
            <a:endParaRPr lang="en-US" sz="2400" dirty="0"/>
          </a:p>
        </p:txBody>
      </p:sp>
      <p:sp>
        <p:nvSpPr>
          <p:cNvPr id="11" name="Text Placeholder 10">
            <a:extLst>
              <a:ext uri="{FF2B5EF4-FFF2-40B4-BE49-F238E27FC236}">
                <a16:creationId xmlns:a16="http://schemas.microsoft.com/office/drawing/2014/main" id="{04F67026-AF71-44A7-8DC0-7C70F8543817}"/>
              </a:ext>
            </a:extLst>
          </p:cNvPr>
          <p:cNvSpPr>
            <a:spLocks noGrp="1"/>
          </p:cNvSpPr>
          <p:nvPr>
            <p:ph type="body" sz="quarter" idx="15"/>
          </p:nvPr>
        </p:nvSpPr>
        <p:spPr/>
        <p:txBody>
          <a:bodyPr/>
          <a:lstStyle/>
          <a:p>
            <a:r>
              <a:rPr lang="en-US" sz="2400" dirty="0"/>
              <a:t>Written Pt. Education</a:t>
            </a:r>
          </a:p>
        </p:txBody>
      </p:sp>
      <p:sp>
        <p:nvSpPr>
          <p:cNvPr id="12" name="Text Placeholder 11">
            <a:extLst>
              <a:ext uri="{FF2B5EF4-FFF2-40B4-BE49-F238E27FC236}">
                <a16:creationId xmlns:a16="http://schemas.microsoft.com/office/drawing/2014/main" id="{9794FA57-0035-4485-897A-E4BC399814A6}"/>
              </a:ext>
            </a:extLst>
          </p:cNvPr>
          <p:cNvSpPr>
            <a:spLocks noGrp="1"/>
          </p:cNvSpPr>
          <p:nvPr>
            <p:ph type="body" sz="quarter" idx="16"/>
          </p:nvPr>
        </p:nvSpPr>
        <p:spPr/>
        <p:txBody>
          <a:bodyPr/>
          <a:lstStyle/>
          <a:p>
            <a:r>
              <a:rPr lang="en-US" sz="2400" dirty="0"/>
              <a:t>Verbal Pt. Education</a:t>
            </a:r>
          </a:p>
        </p:txBody>
      </p:sp>
      <p:sp>
        <p:nvSpPr>
          <p:cNvPr id="20" name="Text Placeholder 7">
            <a:extLst>
              <a:ext uri="{FF2B5EF4-FFF2-40B4-BE49-F238E27FC236}">
                <a16:creationId xmlns:a16="http://schemas.microsoft.com/office/drawing/2014/main" id="{7B1BC374-75F8-458F-BD2A-055BED202243}"/>
              </a:ext>
            </a:extLst>
          </p:cNvPr>
          <p:cNvSpPr txBox="1">
            <a:spLocks/>
          </p:cNvSpPr>
          <p:nvPr/>
        </p:nvSpPr>
        <p:spPr>
          <a:xfrm>
            <a:off x="4509422" y="2717799"/>
            <a:ext cx="3389978" cy="34353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kern="1200" baseline="0">
                <a:solidFill>
                  <a:srgbClr val="181717"/>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indent="-228600">
              <a:lnSpc>
                <a:spcPct val="100000"/>
              </a:lnSpc>
              <a:spcBef>
                <a:spcPts val="0"/>
              </a:spcBef>
              <a:buFont typeface="Arial" panose="020B0604020202020204" pitchFamily="34" charset="0"/>
              <a:buChar char="•"/>
              <a:tabLst>
                <a:tab pos="171450" algn="l"/>
                <a:tab pos="685800" algn="l"/>
                <a:tab pos="800100" algn="l"/>
              </a:tabLst>
            </a:pPr>
            <a:r>
              <a:rPr lang="en-US" dirty="0">
                <a:effectLst/>
                <a:cs typeface="Arial" panose="020B0604020202020204" pitchFamily="34" charset="0"/>
              </a:rPr>
              <a:t>Educate the patient’s knowledge level </a:t>
            </a:r>
            <a:endParaRPr lang="en-US" dirty="0">
              <a:cs typeface="Times New Roman" panose="02020603050405020304" pitchFamily="18" charset="0"/>
            </a:endParaRPr>
          </a:p>
          <a:p>
            <a:pPr marL="171450" indent="-171450">
              <a:lnSpc>
                <a:spcPct val="100000"/>
              </a:lnSpc>
              <a:spcBef>
                <a:spcPts val="0"/>
              </a:spcBef>
              <a:buFont typeface="Arial" panose="020B0604020202020204" pitchFamily="34" charset="0"/>
              <a:buChar char="•"/>
              <a:tabLst>
                <a:tab pos="171450" algn="l"/>
                <a:tab pos="685800" algn="l"/>
                <a:tab pos="800100" algn="l"/>
              </a:tabLst>
            </a:pPr>
            <a:r>
              <a:rPr lang="en-US" dirty="0">
                <a:effectLst/>
                <a:cs typeface="Arial" panose="020B0604020202020204" pitchFamily="34" charset="0"/>
              </a:rPr>
              <a:t>Assure the patient’s understanding by repeat back and time for the patient to converse about the topic, encouraging them to ask questions</a:t>
            </a:r>
            <a:endParaRPr lang="en-US" dirty="0">
              <a:effectLst/>
              <a:cs typeface="Times New Roman" panose="02020603050405020304" pitchFamily="18" charset="0"/>
            </a:endParaRPr>
          </a:p>
          <a:p>
            <a:pPr marL="171450" indent="-171450">
              <a:lnSpc>
                <a:spcPct val="100000"/>
              </a:lnSpc>
              <a:spcBef>
                <a:spcPts val="0"/>
              </a:spcBef>
              <a:buFont typeface="Arial" panose="020B0604020202020204" pitchFamily="34" charset="0"/>
              <a:buChar char="•"/>
              <a:tabLst>
                <a:tab pos="171450" algn="l"/>
                <a:tab pos="685800" algn="l"/>
                <a:tab pos="800100" algn="l"/>
              </a:tabLst>
            </a:pPr>
            <a:r>
              <a:rPr lang="en-US" dirty="0">
                <a:effectLst/>
                <a:latin typeface="Roboto" panose="02000000000000000000" pitchFamily="2" charset="0"/>
                <a:ea typeface="Roboto" panose="02000000000000000000" pitchFamily="2" charset="0"/>
                <a:cs typeface="Arial" panose="020B0604020202020204" pitchFamily="34" charset="0"/>
              </a:rPr>
              <a:t>If providing instructions,  have the patient or family demonstrate</a:t>
            </a:r>
            <a:endParaRPr lang="en-US" sz="2400" dirty="0">
              <a:latin typeface="Roboto Condensed Light" panose="02000000000000000000" pitchFamily="2" charset="0"/>
              <a:ea typeface="Roboto Condensed Light" panose="02000000000000000000" pitchFamily="2" charset="0"/>
            </a:endParaRPr>
          </a:p>
        </p:txBody>
      </p:sp>
      <p:sp>
        <p:nvSpPr>
          <p:cNvPr id="2" name="Title 1">
            <a:extLst>
              <a:ext uri="{FF2B5EF4-FFF2-40B4-BE49-F238E27FC236}">
                <a16:creationId xmlns:a16="http://schemas.microsoft.com/office/drawing/2014/main" id="{E0556FB4-D2A8-BF66-C584-E1D7E9F2AA65}"/>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Knowledge Level</a:t>
            </a:r>
          </a:p>
        </p:txBody>
      </p:sp>
    </p:spTree>
    <p:extLst>
      <p:ext uri="{BB962C8B-B14F-4D97-AF65-F5344CB8AC3E}">
        <p14:creationId xmlns:p14="http://schemas.microsoft.com/office/powerpoint/2010/main" val="22412007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5567AFC-9BE4-4145-8AD5-AD4107D40223}"/>
              </a:ext>
            </a:extLst>
          </p:cNvPr>
          <p:cNvSpPr>
            <a:spLocks noGrp="1"/>
          </p:cNvSpPr>
          <p:nvPr>
            <p:ph type="body" sz="quarter" idx="12"/>
          </p:nvPr>
        </p:nvSpPr>
        <p:spPr>
          <a:xfrm>
            <a:off x="585122" y="2705099"/>
            <a:ext cx="3389978" cy="3435351"/>
          </a:xfrm>
        </p:spPr>
        <p:txBody>
          <a:bodyPr/>
          <a:lstStyle/>
          <a:p>
            <a:pPr marL="177800" indent="-177800">
              <a:lnSpc>
                <a:spcPct val="100000"/>
              </a:lnSpc>
              <a:spcBef>
                <a:spcPts val="0"/>
              </a:spcBef>
              <a:buFont typeface="Arial" panose="020B0604020202020204" pitchFamily="34" charset="0"/>
              <a:buChar char="•"/>
            </a:pPr>
            <a:r>
              <a:rPr lang="en-US" dirty="0"/>
              <a:t>Educate to the 4</a:t>
            </a:r>
            <a:r>
              <a:rPr lang="en-US" baseline="30000" dirty="0"/>
              <a:t>th</a:t>
            </a:r>
            <a:r>
              <a:rPr lang="en-US" dirty="0"/>
              <a:t> – 6</a:t>
            </a:r>
            <a:r>
              <a:rPr lang="en-US" baseline="30000" dirty="0"/>
              <a:t>th</a:t>
            </a:r>
            <a:r>
              <a:rPr lang="en-US" dirty="0"/>
              <a:t> grade level</a:t>
            </a:r>
          </a:p>
          <a:p>
            <a:pPr marL="177800" indent="-177800">
              <a:lnSpc>
                <a:spcPct val="100000"/>
              </a:lnSpc>
              <a:spcBef>
                <a:spcPts val="0"/>
              </a:spcBef>
              <a:buFont typeface="Arial" panose="020B0604020202020204" pitchFamily="34" charset="0"/>
              <a:buChar char="•"/>
            </a:pPr>
            <a:r>
              <a:rPr lang="en-US" dirty="0"/>
              <a:t>Simple words and short sentences</a:t>
            </a:r>
          </a:p>
          <a:p>
            <a:pPr marL="177800" indent="-177800">
              <a:lnSpc>
                <a:spcPct val="100000"/>
              </a:lnSpc>
              <a:spcBef>
                <a:spcPts val="0"/>
              </a:spcBef>
              <a:buFont typeface="Arial" panose="020B0604020202020204" pitchFamily="34" charset="0"/>
              <a:buChar char="•"/>
            </a:pPr>
            <a:r>
              <a:rPr lang="en-US" dirty="0"/>
              <a:t>Only evidence-based information</a:t>
            </a:r>
          </a:p>
          <a:p>
            <a:pPr marL="177800" indent="-177800">
              <a:lnSpc>
                <a:spcPct val="100000"/>
              </a:lnSpc>
              <a:spcBef>
                <a:spcPts val="0"/>
              </a:spcBef>
              <a:buFont typeface="Arial" panose="020B0604020202020204" pitchFamily="34" charset="0"/>
              <a:buChar char="•"/>
            </a:pPr>
            <a:r>
              <a:rPr lang="en-US" dirty="0"/>
              <a:t>Include pictures when able to</a:t>
            </a:r>
          </a:p>
          <a:p>
            <a:pPr marL="177800" indent="-177800">
              <a:buFont typeface="Arial" panose="020B0604020202020204" pitchFamily="34" charset="0"/>
              <a:buChar char="•"/>
            </a:pPr>
            <a:endParaRPr lang="en-US" sz="2400" dirty="0"/>
          </a:p>
        </p:txBody>
      </p:sp>
      <p:sp>
        <p:nvSpPr>
          <p:cNvPr id="11" name="Text Placeholder 10">
            <a:extLst>
              <a:ext uri="{FF2B5EF4-FFF2-40B4-BE49-F238E27FC236}">
                <a16:creationId xmlns:a16="http://schemas.microsoft.com/office/drawing/2014/main" id="{04F67026-AF71-44A7-8DC0-7C70F8543817}"/>
              </a:ext>
            </a:extLst>
          </p:cNvPr>
          <p:cNvSpPr>
            <a:spLocks noGrp="1"/>
          </p:cNvSpPr>
          <p:nvPr>
            <p:ph type="body" sz="quarter" idx="15"/>
          </p:nvPr>
        </p:nvSpPr>
        <p:spPr/>
        <p:txBody>
          <a:bodyPr/>
          <a:lstStyle/>
          <a:p>
            <a:r>
              <a:rPr lang="en-US" sz="2400" dirty="0"/>
              <a:t>Written Pt. Education</a:t>
            </a:r>
          </a:p>
        </p:txBody>
      </p:sp>
      <p:sp>
        <p:nvSpPr>
          <p:cNvPr id="12" name="Text Placeholder 11">
            <a:extLst>
              <a:ext uri="{FF2B5EF4-FFF2-40B4-BE49-F238E27FC236}">
                <a16:creationId xmlns:a16="http://schemas.microsoft.com/office/drawing/2014/main" id="{9794FA57-0035-4485-897A-E4BC399814A6}"/>
              </a:ext>
            </a:extLst>
          </p:cNvPr>
          <p:cNvSpPr>
            <a:spLocks noGrp="1"/>
          </p:cNvSpPr>
          <p:nvPr>
            <p:ph type="body" sz="quarter" idx="16"/>
          </p:nvPr>
        </p:nvSpPr>
        <p:spPr/>
        <p:txBody>
          <a:bodyPr/>
          <a:lstStyle/>
          <a:p>
            <a:r>
              <a:rPr lang="en-US" sz="2400" dirty="0"/>
              <a:t>Verbal Pt. Education</a:t>
            </a:r>
          </a:p>
        </p:txBody>
      </p:sp>
      <p:sp>
        <p:nvSpPr>
          <p:cNvPr id="15" name="Text Placeholder 14">
            <a:extLst>
              <a:ext uri="{FF2B5EF4-FFF2-40B4-BE49-F238E27FC236}">
                <a16:creationId xmlns:a16="http://schemas.microsoft.com/office/drawing/2014/main" id="{30548C00-6059-43D4-967B-13C522BBB2E6}"/>
              </a:ext>
            </a:extLst>
          </p:cNvPr>
          <p:cNvSpPr>
            <a:spLocks noGrp="1"/>
          </p:cNvSpPr>
          <p:nvPr>
            <p:ph type="body" sz="quarter" idx="17"/>
          </p:nvPr>
        </p:nvSpPr>
        <p:spPr/>
        <p:txBody>
          <a:bodyPr/>
          <a:lstStyle/>
          <a:p>
            <a:r>
              <a:rPr lang="en-US" dirty="0"/>
              <a:t>Resources</a:t>
            </a:r>
          </a:p>
        </p:txBody>
      </p:sp>
      <p:sp>
        <p:nvSpPr>
          <p:cNvPr id="20" name="Text Placeholder 7">
            <a:extLst>
              <a:ext uri="{FF2B5EF4-FFF2-40B4-BE49-F238E27FC236}">
                <a16:creationId xmlns:a16="http://schemas.microsoft.com/office/drawing/2014/main" id="{7B1BC374-75F8-458F-BD2A-055BED202243}"/>
              </a:ext>
            </a:extLst>
          </p:cNvPr>
          <p:cNvSpPr txBox="1">
            <a:spLocks/>
          </p:cNvSpPr>
          <p:nvPr/>
        </p:nvSpPr>
        <p:spPr>
          <a:xfrm>
            <a:off x="4509422" y="2717799"/>
            <a:ext cx="3389978" cy="34353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kern="1200" baseline="0">
                <a:solidFill>
                  <a:srgbClr val="181717"/>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indent="-228600">
              <a:lnSpc>
                <a:spcPct val="100000"/>
              </a:lnSpc>
              <a:spcBef>
                <a:spcPts val="0"/>
              </a:spcBef>
              <a:buFont typeface="Arial" panose="020B0604020202020204" pitchFamily="34" charset="0"/>
              <a:buChar char="•"/>
              <a:tabLst>
                <a:tab pos="171450" algn="l"/>
                <a:tab pos="685800" algn="l"/>
                <a:tab pos="800100" algn="l"/>
              </a:tabLst>
            </a:pPr>
            <a:r>
              <a:rPr lang="en-US" dirty="0">
                <a:effectLst/>
                <a:cs typeface="Arial" panose="020B0604020202020204" pitchFamily="34" charset="0"/>
              </a:rPr>
              <a:t>Educate the patient’s knowledge level </a:t>
            </a:r>
            <a:endParaRPr lang="en-US" dirty="0">
              <a:cs typeface="Times New Roman" panose="02020603050405020304" pitchFamily="18" charset="0"/>
            </a:endParaRPr>
          </a:p>
          <a:p>
            <a:pPr marL="171450" indent="-171450">
              <a:lnSpc>
                <a:spcPct val="100000"/>
              </a:lnSpc>
              <a:spcBef>
                <a:spcPts val="0"/>
              </a:spcBef>
              <a:buFont typeface="Arial" panose="020B0604020202020204" pitchFamily="34" charset="0"/>
              <a:buChar char="•"/>
              <a:tabLst>
                <a:tab pos="171450" algn="l"/>
                <a:tab pos="685800" algn="l"/>
                <a:tab pos="800100" algn="l"/>
              </a:tabLst>
            </a:pPr>
            <a:r>
              <a:rPr lang="en-US" dirty="0">
                <a:effectLst/>
                <a:cs typeface="Arial" panose="020B0604020202020204" pitchFamily="34" charset="0"/>
              </a:rPr>
              <a:t>Assure the patient’s understanding by repeat back and time for the patient to converse about the topic, encouraging them to ask questions</a:t>
            </a:r>
            <a:endParaRPr lang="en-US" dirty="0">
              <a:effectLst/>
              <a:cs typeface="Times New Roman" panose="02020603050405020304" pitchFamily="18" charset="0"/>
            </a:endParaRPr>
          </a:p>
          <a:p>
            <a:pPr marL="171450" indent="-171450">
              <a:lnSpc>
                <a:spcPct val="100000"/>
              </a:lnSpc>
              <a:spcBef>
                <a:spcPts val="0"/>
              </a:spcBef>
              <a:buFont typeface="Arial" panose="020B0604020202020204" pitchFamily="34" charset="0"/>
              <a:buChar char="•"/>
              <a:tabLst>
                <a:tab pos="171450" algn="l"/>
                <a:tab pos="685800" algn="l"/>
                <a:tab pos="800100" algn="l"/>
              </a:tabLst>
            </a:pPr>
            <a:r>
              <a:rPr lang="en-US" dirty="0">
                <a:effectLst/>
                <a:latin typeface="Roboto" panose="02000000000000000000" pitchFamily="2" charset="0"/>
                <a:ea typeface="Roboto" panose="02000000000000000000" pitchFamily="2" charset="0"/>
                <a:cs typeface="Arial" panose="020B0604020202020204" pitchFamily="34" charset="0"/>
              </a:rPr>
              <a:t>If providing instructions,  have the patient or family demonstrate</a:t>
            </a:r>
            <a:endParaRPr lang="en-US" sz="2400" dirty="0">
              <a:latin typeface="Roboto Condensed Light" panose="02000000000000000000" pitchFamily="2" charset="0"/>
              <a:ea typeface="Roboto Condensed Light" panose="02000000000000000000" pitchFamily="2" charset="0"/>
            </a:endParaRPr>
          </a:p>
        </p:txBody>
      </p:sp>
      <p:sp>
        <p:nvSpPr>
          <p:cNvPr id="23" name="Text Placeholder 7">
            <a:extLst>
              <a:ext uri="{FF2B5EF4-FFF2-40B4-BE49-F238E27FC236}">
                <a16:creationId xmlns:a16="http://schemas.microsoft.com/office/drawing/2014/main" id="{DC334331-3A13-4123-88B4-4145F507AFEF}"/>
              </a:ext>
            </a:extLst>
          </p:cNvPr>
          <p:cNvSpPr txBox="1">
            <a:spLocks/>
          </p:cNvSpPr>
          <p:nvPr/>
        </p:nvSpPr>
        <p:spPr>
          <a:xfrm>
            <a:off x="8306721" y="2743199"/>
            <a:ext cx="3775031" cy="34353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0" i="0" kern="1200" baseline="0">
                <a:solidFill>
                  <a:srgbClr val="181717"/>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dirty="0">
                <a:effectLst/>
              </a:rPr>
              <a:t>Provide sustainable resources, i.e.:</a:t>
            </a:r>
          </a:p>
          <a:p>
            <a:pPr marL="342900" indent="-342900">
              <a:buFont typeface="Wingdings" panose="05000000000000000000" pitchFamily="2" charset="2"/>
              <a:buChar char="ü"/>
            </a:pPr>
            <a:r>
              <a:rPr lang="en-US" dirty="0"/>
              <a:t>March of Dimes </a:t>
            </a:r>
            <a:r>
              <a:rPr lang="en-US" sz="1600" dirty="0">
                <a:effectLst/>
              </a:rPr>
              <a:t>www.marchofdimes.org/find-support/topics/pregnancy/preeclampsia</a:t>
            </a:r>
          </a:p>
          <a:p>
            <a:pPr marL="342900" indent="-342900">
              <a:buFont typeface="Wingdings" panose="05000000000000000000" pitchFamily="2" charset="2"/>
              <a:buChar char="ü"/>
            </a:pPr>
            <a:r>
              <a:rPr lang="en-US" dirty="0">
                <a:effectLst/>
              </a:rPr>
              <a:t>Preeclampsia Foundation </a:t>
            </a:r>
            <a:r>
              <a:rPr lang="en-US" sz="1600" dirty="0"/>
              <a:t>www.</a:t>
            </a:r>
            <a:r>
              <a:rPr lang="en-US" sz="1600" dirty="0">
                <a:effectLst/>
              </a:rPr>
              <a:t>preeclampsia.org/signs-and-symptoms</a:t>
            </a:r>
          </a:p>
          <a:p>
            <a:pPr marL="342900" indent="-342900">
              <a:buFont typeface="Wingdings" panose="05000000000000000000" pitchFamily="2" charset="2"/>
              <a:buChar char="ü"/>
            </a:pPr>
            <a:endParaRPr lang="en-US" dirty="0"/>
          </a:p>
          <a:p>
            <a:endParaRPr lang="en-US" sz="1600" dirty="0">
              <a:effectLst/>
            </a:endParaRPr>
          </a:p>
        </p:txBody>
      </p:sp>
      <p:sp>
        <p:nvSpPr>
          <p:cNvPr id="4" name="Title 1">
            <a:extLst>
              <a:ext uri="{FF2B5EF4-FFF2-40B4-BE49-F238E27FC236}">
                <a16:creationId xmlns:a16="http://schemas.microsoft.com/office/drawing/2014/main" id="{7B71D1F0-55CF-5D0D-77A9-E5568291568A}"/>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Knowledge Level</a:t>
            </a:r>
          </a:p>
        </p:txBody>
      </p:sp>
    </p:spTree>
    <p:extLst>
      <p:ext uri="{BB962C8B-B14F-4D97-AF65-F5344CB8AC3E}">
        <p14:creationId xmlns:p14="http://schemas.microsoft.com/office/powerpoint/2010/main" val="23504656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B667B5-6DE6-43B7-9220-876CEB3B884D}"/>
              </a:ext>
            </a:extLst>
          </p:cNvPr>
          <p:cNvSpPr>
            <a:spLocks noGrp="1"/>
          </p:cNvSpPr>
          <p:nvPr>
            <p:ph type="body" sz="quarter" idx="17"/>
          </p:nvPr>
        </p:nvSpPr>
        <p:spPr>
          <a:xfrm>
            <a:off x="354842" y="2705100"/>
            <a:ext cx="3319994" cy="984250"/>
          </a:xfrm>
          <a:effectLst>
            <a:outerShdw blurRad="50800" dist="38100" dir="2700000" algn="tl" rotWithShape="0">
              <a:prstClr val="black">
                <a:alpha val="40000"/>
              </a:prstClr>
            </a:outerShdw>
          </a:effectLst>
        </p:spPr>
        <p:txBody>
          <a:bodyPr/>
          <a:lstStyle/>
          <a:p>
            <a:r>
              <a:rPr lang="en-US" spc="-100" dirty="0"/>
              <a:t>PATIENT STORY</a:t>
            </a:r>
          </a:p>
        </p:txBody>
      </p:sp>
    </p:spTree>
    <p:extLst>
      <p:ext uri="{BB962C8B-B14F-4D97-AF65-F5344CB8AC3E}">
        <p14:creationId xmlns:p14="http://schemas.microsoft.com/office/powerpoint/2010/main" val="428293146"/>
      </p:ext>
    </p:extLst>
  </p:cSld>
  <p:clrMapOvr>
    <a:masterClrMapping/>
  </p:clrMapOvr>
  <mc:AlternateContent xmlns:mc="http://schemas.openxmlformats.org/markup-compatibility/2006" xmlns:p159="http://schemas.microsoft.com/office/powerpoint/2015/09/main">
    <mc:Choice Requires="p159">
      <p:transition advClick="0" advTm="100">
        <p159:morph option="byObject"/>
      </p:transition>
    </mc:Choice>
    <mc:Fallback xmlns="">
      <p:transition advClick="0" advTm="1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Online Media 1" title="Hear Her Campaign">
            <a:hlinkClick r:id="" action="ppaction://media"/>
            <a:extLst>
              <a:ext uri="{FF2B5EF4-FFF2-40B4-BE49-F238E27FC236}">
                <a16:creationId xmlns:a16="http://schemas.microsoft.com/office/drawing/2014/main" id="{4A60FD74-12F2-4561-8327-75492F6DF351}"/>
              </a:ext>
            </a:extLst>
          </p:cNvPr>
          <p:cNvPicPr>
            <a:picLocks noRot="1" noChangeAspect="1"/>
          </p:cNvPicPr>
          <p:nvPr>
            <a:videoFile r:link="rId1"/>
          </p:nvPr>
        </p:nvPicPr>
        <p:blipFill>
          <a:blip r:embed="rId4"/>
          <a:stretch>
            <a:fillRect/>
          </a:stretch>
        </p:blipFill>
        <p:spPr>
          <a:xfrm>
            <a:off x="1198517" y="661923"/>
            <a:ext cx="9794965" cy="5534154"/>
          </a:xfrm>
          <a:prstGeom prst="rect">
            <a:avLst/>
          </a:prstGeom>
        </p:spPr>
      </p:pic>
    </p:spTree>
    <p:extLst>
      <p:ext uri="{BB962C8B-B14F-4D97-AF65-F5344CB8AC3E}">
        <p14:creationId xmlns:p14="http://schemas.microsoft.com/office/powerpoint/2010/main" val="2767747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A05014-D4D8-CD61-0625-C7B678199017}"/>
              </a:ext>
            </a:extLst>
          </p:cNvPr>
          <p:cNvSpPr>
            <a:spLocks noGrp="1"/>
          </p:cNvSpPr>
          <p:nvPr>
            <p:ph type="body" sz="quarter" idx="17"/>
          </p:nvPr>
        </p:nvSpPr>
        <p:spPr>
          <a:xfrm>
            <a:off x="204716" y="2191769"/>
            <a:ext cx="2831596" cy="1036938"/>
          </a:xfrm>
        </p:spPr>
        <p:txBody>
          <a:bodyPr/>
          <a:lstStyle/>
          <a:p>
            <a:r>
              <a:rPr lang="en-US" dirty="0"/>
              <a:t>CLOSING STATEMENTS</a:t>
            </a:r>
          </a:p>
        </p:txBody>
      </p:sp>
    </p:spTree>
    <p:extLst>
      <p:ext uri="{BB962C8B-B14F-4D97-AF65-F5344CB8AC3E}">
        <p14:creationId xmlns:p14="http://schemas.microsoft.com/office/powerpoint/2010/main" val="228344942"/>
      </p:ext>
    </p:extLst>
  </p:cSld>
  <p:clrMapOvr>
    <a:masterClrMapping/>
  </p:clrMapOvr>
  <p:transition spd="slow" advClick="0" advTm="10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CDAAE-2E3F-919E-7F79-ADA381C76C08}"/>
              </a:ext>
            </a:extLst>
          </p:cNvPr>
          <p:cNvSpPr txBox="1"/>
          <p:nvPr/>
        </p:nvSpPr>
        <p:spPr>
          <a:xfrm>
            <a:off x="1051039" y="1510239"/>
            <a:ext cx="10455161" cy="2800767"/>
          </a:xfrm>
          <a:prstGeom prst="rect">
            <a:avLst/>
          </a:prstGeom>
          <a:noFill/>
        </p:spPr>
        <p:txBody>
          <a:bodyPr wrap="square">
            <a:spAutoFit/>
          </a:bodyPr>
          <a:lstStyle/>
          <a:p>
            <a:pPr algn="ctr">
              <a:lnSpc>
                <a:spcPct val="150000"/>
              </a:lnSpc>
            </a:pPr>
            <a:r>
              <a:rPr lang="en-US" sz="2400" dirty="0">
                <a:solidFill>
                  <a:schemeClr val="bg1"/>
                </a:solidFill>
                <a:latin typeface="Roboto" panose="02000000000000000000" pitchFamily="2" charset="0"/>
                <a:ea typeface="Roboto" panose="02000000000000000000" pitchFamily="2" charset="0"/>
                <a:cs typeface="Calibri" panose="020F0502020204030204" pitchFamily="34" charset="0"/>
              </a:rPr>
              <a:t>O</a:t>
            </a:r>
            <a:r>
              <a:rPr lang="en-US" sz="2400" dirty="0">
                <a:solidFill>
                  <a:schemeClr val="bg1"/>
                </a:solidFill>
                <a:effectLst/>
                <a:latin typeface="Roboto" panose="02000000000000000000" pitchFamily="2" charset="0"/>
                <a:ea typeface="Roboto" panose="02000000000000000000" pitchFamily="2" charset="0"/>
                <a:cs typeface="Calibri" panose="020F0502020204030204" pitchFamily="34" charset="0"/>
              </a:rPr>
              <a:t>ur mission at CMQCC is to end preventable morbidity, mortality, and racial disparities in maternity care. We create tools, including scripts and education materials, and improve outcomes through data-driven quality improvement.  We all must </a:t>
            </a:r>
            <a:r>
              <a:rPr lang="en-US" sz="2400" b="1" i="1" u="sng" dirty="0">
                <a:solidFill>
                  <a:schemeClr val="bg1"/>
                </a:solidFill>
                <a:effectLst/>
                <a:latin typeface="Roboto" panose="02000000000000000000" pitchFamily="2" charset="0"/>
                <a:ea typeface="Roboto" panose="02000000000000000000" pitchFamily="2" charset="0"/>
                <a:cs typeface="Calibri" panose="020F0502020204030204" pitchFamily="34" charset="0"/>
              </a:rPr>
              <a:t>listen</a:t>
            </a:r>
            <a:r>
              <a:rPr lang="en-US" sz="2400" dirty="0">
                <a:solidFill>
                  <a:schemeClr val="bg1"/>
                </a:solidFill>
                <a:effectLst/>
                <a:latin typeface="Roboto" panose="02000000000000000000" pitchFamily="2" charset="0"/>
                <a:ea typeface="Roboto" panose="02000000000000000000" pitchFamily="2" charset="0"/>
                <a:cs typeface="Calibri" panose="020F0502020204030204" pitchFamily="34" charset="0"/>
              </a:rPr>
              <a:t> with our hearts and minds, and remember that the more different someone is from us, the harder we </a:t>
            </a:r>
            <a:r>
              <a:rPr lang="en-US" sz="2400" dirty="0">
                <a:solidFill>
                  <a:schemeClr val="bg1"/>
                </a:solidFill>
                <a:latin typeface="Roboto" panose="02000000000000000000" pitchFamily="2" charset="0"/>
                <a:ea typeface="Roboto" panose="02000000000000000000" pitchFamily="2" charset="0"/>
                <a:cs typeface="Calibri" panose="020F0502020204030204" pitchFamily="34" charset="0"/>
              </a:rPr>
              <a:t>need</a:t>
            </a:r>
            <a:r>
              <a:rPr lang="en-US" sz="2400" dirty="0">
                <a:solidFill>
                  <a:schemeClr val="bg1"/>
                </a:solidFill>
                <a:effectLst/>
                <a:latin typeface="Roboto" panose="02000000000000000000" pitchFamily="2" charset="0"/>
                <a:ea typeface="Roboto" panose="02000000000000000000" pitchFamily="2" charset="0"/>
                <a:cs typeface="Calibri" panose="020F0502020204030204" pitchFamily="34" charset="0"/>
              </a:rPr>
              <a:t> to listen!</a:t>
            </a:r>
            <a:endParaRPr lang="en-US" sz="24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33602128"/>
      </p:ext>
    </p:extLst>
  </p:cSld>
  <p:clrMapOvr>
    <a:masterClrMapping/>
  </p:clrMapOvr>
  <p:transition spd="slow" advClick="0" advTm="1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rgbClr val="000000"/>
                                        </p:clrVal>
                                      </p:to>
                                    </p:set>
                                    <p:set>
                                      <p:cBhvr>
                                        <p:cTn id="7" dur="500" fill="hold"/>
                                        <p:tgtEl>
                                          <p:spTgt spid="2">
                                            <p:txEl>
                                              <p:pRg st="0" end="0"/>
                                            </p:txEl>
                                          </p:spTgt>
                                        </p:tgtEl>
                                        <p:attrNameLst>
                                          <p:attrName>fillcolor</p:attrName>
                                        </p:attrNameLst>
                                      </p:cBhvr>
                                      <p:to>
                                        <p:clrVal>
                                          <a:srgbClr val="000000"/>
                                        </p:clrVal>
                                      </p:to>
                                    </p:set>
                                    <p:set>
                                      <p:cBhvr>
                                        <p:cTn id="8" dur="500" fill="hold"/>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4BE056-CE4D-E8F2-8267-431463493A08}"/>
              </a:ext>
            </a:extLst>
          </p:cNvPr>
          <p:cNvSpPr>
            <a:spLocks noGrp="1"/>
          </p:cNvSpPr>
          <p:nvPr>
            <p:ph type="body" sz="quarter" idx="17"/>
          </p:nvPr>
        </p:nvSpPr>
        <p:spPr>
          <a:xfrm>
            <a:off x="272956" y="2189432"/>
            <a:ext cx="2992398" cy="1850306"/>
          </a:xfrm>
        </p:spPr>
        <p:txBody>
          <a:bodyPr/>
          <a:lstStyle/>
          <a:p>
            <a:pPr>
              <a:lnSpc>
                <a:spcPct val="100000"/>
              </a:lnSpc>
              <a:spcBef>
                <a:spcPts val="0"/>
              </a:spcBef>
            </a:pPr>
            <a:r>
              <a:rPr lang="en-US" sz="2800" dirty="0"/>
              <a:t>The Low-Dose Aspirin to Prevent Preeclampsia</a:t>
            </a:r>
          </a:p>
          <a:p>
            <a:pPr>
              <a:lnSpc>
                <a:spcPct val="100000"/>
              </a:lnSpc>
              <a:spcBef>
                <a:spcPts val="0"/>
              </a:spcBef>
            </a:pPr>
            <a:r>
              <a:rPr lang="en-US" sz="2800" dirty="0"/>
              <a:t>Project</a:t>
            </a:r>
          </a:p>
        </p:txBody>
      </p:sp>
    </p:spTree>
    <p:extLst>
      <p:ext uri="{BB962C8B-B14F-4D97-AF65-F5344CB8AC3E}">
        <p14:creationId xmlns:p14="http://schemas.microsoft.com/office/powerpoint/2010/main" val="2698795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E0ABB0-064F-9CEA-0FC6-6C4BB0CFE00F}"/>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CMQCC and the LDA Project</a:t>
            </a:r>
          </a:p>
        </p:txBody>
      </p:sp>
      <p:pic>
        <p:nvPicPr>
          <p:cNvPr id="4" name="Picture 3" descr="A stethoscope and colorful letters on a table&#10;&#10;Description automatically generated with medium confidence">
            <a:extLst>
              <a:ext uri="{FF2B5EF4-FFF2-40B4-BE49-F238E27FC236}">
                <a16:creationId xmlns:a16="http://schemas.microsoft.com/office/drawing/2014/main" id="{37720197-7DD6-FFA6-8B3E-821AA52E41E8}"/>
              </a:ext>
            </a:extLst>
          </p:cNvPr>
          <p:cNvPicPr>
            <a:picLocks noChangeAspect="1"/>
          </p:cNvPicPr>
          <p:nvPr/>
        </p:nvPicPr>
        <p:blipFill>
          <a:blip r:embed="rId2"/>
          <a:stretch>
            <a:fillRect/>
          </a:stretch>
        </p:blipFill>
        <p:spPr>
          <a:xfrm>
            <a:off x="6634995" y="1682216"/>
            <a:ext cx="5036254" cy="3591757"/>
          </a:xfrm>
          <a:prstGeom prst="rect">
            <a:avLst/>
          </a:prstGeom>
          <a:ln>
            <a:solidFill>
              <a:schemeClr val="tx1"/>
            </a:solidFill>
            <a:prstDash val="solid"/>
          </a:ln>
          <a:effectLst>
            <a:outerShdw blurRad="50800" dist="38100" dir="2700000" algn="tl" rotWithShape="0">
              <a:prstClr val="black">
                <a:alpha val="40000"/>
              </a:prstClr>
            </a:outerShdw>
          </a:effectLst>
        </p:spPr>
      </p:pic>
      <p:sp>
        <p:nvSpPr>
          <p:cNvPr id="5" name="Text Placeholder 1">
            <a:extLst>
              <a:ext uri="{FF2B5EF4-FFF2-40B4-BE49-F238E27FC236}">
                <a16:creationId xmlns:a16="http://schemas.microsoft.com/office/drawing/2014/main" id="{F32C6362-7309-5767-E39A-50185607765B}"/>
              </a:ext>
            </a:extLst>
          </p:cNvPr>
          <p:cNvSpPr txBox="1">
            <a:spLocks/>
          </p:cNvSpPr>
          <p:nvPr/>
        </p:nvSpPr>
        <p:spPr>
          <a:xfrm>
            <a:off x="752529" y="1682216"/>
            <a:ext cx="5882466" cy="2949405"/>
          </a:xfrm>
          <a:prstGeom prst="rect">
            <a:avLst/>
          </a:prstGeom>
          <a:solidFill>
            <a:schemeClr val="bg1">
              <a:alpha val="85000"/>
            </a:schemeClr>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kern="0" dirty="0">
                <a:latin typeface="Roboto" panose="02000000000000000000" pitchFamily="2" charset="0"/>
                <a:ea typeface="Roboto" panose="02000000000000000000" pitchFamily="2" charset="0"/>
                <a:cs typeface="Roboto" panose="02000000000000000000" pitchFamily="2" charset="0"/>
              </a:rPr>
              <a:t>Engagement with California: </a:t>
            </a:r>
          </a:p>
          <a:p>
            <a:pPr marL="0" indent="0">
              <a:buNone/>
            </a:pPr>
            <a:endParaRPr lang="en-US" sz="1200" kern="0" dirty="0">
              <a:latin typeface="Roboto" panose="02000000000000000000" pitchFamily="2" charset="0"/>
              <a:ea typeface="Roboto" panose="02000000000000000000" pitchFamily="2" charset="0"/>
              <a:cs typeface="Roboto" panose="02000000000000000000" pitchFamily="2" charset="0"/>
            </a:endParaRPr>
          </a:p>
          <a:p>
            <a:pPr>
              <a:buFont typeface="Arial" panose="020B0604020202020204" pitchFamily="34" charset="0"/>
              <a:buChar char="•"/>
            </a:pPr>
            <a:r>
              <a:rPr lang="en-US" sz="2000" kern="0" dirty="0">
                <a:latin typeface="Roboto" panose="02000000000000000000" pitchFamily="2" charset="0"/>
                <a:ea typeface="Roboto" panose="02000000000000000000" pitchFamily="2" charset="0"/>
                <a:cs typeface="Roboto" panose="02000000000000000000" pitchFamily="2" charset="0"/>
              </a:rPr>
              <a:t>Pilot hospitals</a:t>
            </a:r>
          </a:p>
          <a:p>
            <a:pPr>
              <a:buFont typeface="Arial" panose="020B0604020202020204" pitchFamily="34" charset="0"/>
              <a:buChar char="•"/>
            </a:pPr>
            <a:r>
              <a:rPr lang="en-US" sz="2000" kern="0" dirty="0">
                <a:latin typeface="Roboto" panose="02000000000000000000" pitchFamily="2" charset="0"/>
                <a:ea typeface="Roboto" panose="02000000000000000000" pitchFamily="2" charset="0"/>
                <a:cs typeface="Roboto" panose="02000000000000000000" pitchFamily="2" charset="0"/>
              </a:rPr>
              <a:t>Community clinics</a:t>
            </a:r>
          </a:p>
          <a:p>
            <a:pPr>
              <a:buFont typeface="Arial" panose="020B0604020202020204" pitchFamily="34" charset="0"/>
              <a:buChar char="•"/>
            </a:pPr>
            <a:r>
              <a:rPr lang="en-US" sz="2000" kern="0" dirty="0">
                <a:latin typeface="Roboto" panose="02000000000000000000" pitchFamily="2" charset="0"/>
                <a:ea typeface="Roboto" panose="02000000000000000000" pitchFamily="2" charset="0"/>
                <a:cs typeface="Roboto" panose="02000000000000000000" pitchFamily="2" charset="0"/>
              </a:rPr>
              <a:t>Community-based organizations (CBOs) </a:t>
            </a:r>
          </a:p>
          <a:p>
            <a:pPr>
              <a:buFont typeface="Arial" panose="020B0604020202020204" pitchFamily="34" charset="0"/>
              <a:buChar char="•"/>
            </a:pPr>
            <a:r>
              <a:rPr lang="en-US" sz="2000" kern="0" dirty="0">
                <a:latin typeface="Roboto" panose="02000000000000000000" pitchFamily="2" charset="0"/>
                <a:ea typeface="Roboto" panose="02000000000000000000" pitchFamily="2" charset="0"/>
                <a:cs typeface="Roboto" panose="02000000000000000000" pitchFamily="2" charset="0"/>
              </a:rPr>
              <a:t>Patients with lived experience  </a:t>
            </a:r>
          </a:p>
        </p:txBody>
      </p:sp>
    </p:spTree>
    <p:extLst>
      <p:ext uri="{BB962C8B-B14F-4D97-AF65-F5344CB8AC3E}">
        <p14:creationId xmlns:p14="http://schemas.microsoft.com/office/powerpoint/2010/main" val="3277008982"/>
      </p:ext>
    </p:extLst>
  </p:cSld>
  <p:clrMapOvr>
    <a:masterClrMapping/>
  </p:clrMapOvr>
  <p:transition spd="slow" advClick="0" advTm="1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1"/>
          <p:cNvSpPr txBox="1">
            <a:spLocks noGrp="1"/>
          </p:cNvSpPr>
          <p:nvPr>
            <p:ph type="subTitle" idx="1"/>
          </p:nvPr>
        </p:nvSpPr>
        <p:spPr>
          <a:xfrm>
            <a:off x="903111" y="1314572"/>
            <a:ext cx="10385778" cy="4794852"/>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Bef>
                <a:spcPts val="0"/>
              </a:spcBef>
              <a:spcAft>
                <a:spcPts val="0"/>
              </a:spcAft>
              <a:buSzPts val="2400"/>
              <a:buFont typeface="Arial" panose="020B0604020202020204" pitchFamily="34" charset="0"/>
              <a:buChar char="•"/>
            </a:pPr>
            <a:r>
              <a:rPr lang="en-US" sz="2000" dirty="0">
                <a:latin typeface="Roboto" panose="02000000000000000000" pitchFamily="2" charset="0"/>
                <a:ea typeface="Roboto" panose="02000000000000000000" pitchFamily="2" charset="0"/>
              </a:rPr>
              <a:t>Currently recognized identifiers such as </a:t>
            </a:r>
            <a:r>
              <a:rPr lang="en-US" sz="2000" b="1" dirty="0">
                <a:latin typeface="Roboto" panose="02000000000000000000" pitchFamily="2" charset="0"/>
                <a:ea typeface="Roboto" panose="02000000000000000000" pitchFamily="2" charset="0"/>
              </a:rPr>
              <a:t>“birthing people,” “mother</a:t>
            </a:r>
            <a:r>
              <a:rPr lang="en-US" sz="2000" dirty="0">
                <a:latin typeface="Roboto" panose="02000000000000000000" pitchFamily="2" charset="0"/>
                <a:ea typeface="Roboto" panose="02000000000000000000" pitchFamily="2" charset="0"/>
              </a:rPr>
              <a:t>,” </a:t>
            </a:r>
            <a:r>
              <a:rPr lang="en-US" sz="2000" b="1" dirty="0">
                <a:latin typeface="Roboto" panose="02000000000000000000" pitchFamily="2" charset="0"/>
                <a:ea typeface="Roboto" panose="02000000000000000000" pitchFamily="2" charset="0"/>
              </a:rPr>
              <a:t>“maternal,” “they,” “them,</a:t>
            </a:r>
            <a:r>
              <a:rPr lang="en-US" sz="2000" dirty="0">
                <a:latin typeface="Roboto" panose="02000000000000000000" pitchFamily="2" charset="0"/>
                <a:ea typeface="Roboto" panose="02000000000000000000" pitchFamily="2" charset="0"/>
              </a:rPr>
              <a:t>” </a:t>
            </a:r>
            <a:r>
              <a:rPr lang="en-US" sz="2000" b="1" dirty="0">
                <a:latin typeface="Roboto" panose="02000000000000000000" pitchFamily="2" charset="0"/>
                <a:ea typeface="Roboto" panose="02000000000000000000" pitchFamily="2" charset="0"/>
              </a:rPr>
              <a:t>“she,</a:t>
            </a:r>
            <a:r>
              <a:rPr lang="en-US" sz="2000" dirty="0">
                <a:latin typeface="Roboto" panose="02000000000000000000" pitchFamily="2" charset="0"/>
                <a:ea typeface="Roboto" panose="02000000000000000000" pitchFamily="2" charset="0"/>
              </a:rPr>
              <a:t>” </a:t>
            </a:r>
            <a:r>
              <a:rPr lang="en-US" sz="2000" b="1" dirty="0">
                <a:latin typeface="Roboto" panose="02000000000000000000" pitchFamily="2" charset="0"/>
                <a:ea typeface="Roboto" panose="02000000000000000000" pitchFamily="2" charset="0"/>
              </a:rPr>
              <a:t>“her.” </a:t>
            </a:r>
            <a:r>
              <a:rPr lang="en-US" sz="2000" dirty="0">
                <a:latin typeface="Roboto" panose="02000000000000000000" pitchFamily="2" charset="0"/>
                <a:ea typeface="Roboto" panose="02000000000000000000" pitchFamily="2" charset="0"/>
              </a:rPr>
              <a:t>and </a:t>
            </a:r>
            <a:r>
              <a:rPr lang="en-US" sz="2000" b="1" dirty="0">
                <a:latin typeface="Roboto" panose="02000000000000000000" pitchFamily="2" charset="0"/>
                <a:ea typeface="Roboto" panose="02000000000000000000" pitchFamily="2" charset="0"/>
              </a:rPr>
              <a:t>“pregnancy-capable person” </a:t>
            </a:r>
            <a:r>
              <a:rPr lang="en-US" sz="2000" dirty="0">
                <a:latin typeface="Roboto" panose="02000000000000000000" pitchFamily="2" charset="0"/>
                <a:ea typeface="Roboto" panose="02000000000000000000" pitchFamily="2" charset="0"/>
              </a:rPr>
              <a:t>are used in reference to a person who is pregnant or has given birth. </a:t>
            </a:r>
            <a:br>
              <a:rPr lang="en-US" sz="2000" dirty="0">
                <a:latin typeface="Roboto" panose="02000000000000000000" pitchFamily="2" charset="0"/>
                <a:ea typeface="Roboto" panose="02000000000000000000" pitchFamily="2" charset="0"/>
              </a:rPr>
            </a:br>
            <a:endParaRPr lang="en-US" sz="2000" dirty="0">
              <a:latin typeface="Roboto" panose="02000000000000000000" pitchFamily="2" charset="0"/>
              <a:ea typeface="Roboto" panose="02000000000000000000" pitchFamily="2" charset="0"/>
            </a:endParaRPr>
          </a:p>
          <a:p>
            <a:pPr marL="342900" lvl="0" indent="-342900" algn="l" rtl="0">
              <a:lnSpc>
                <a:spcPct val="100000"/>
              </a:lnSpc>
              <a:spcBef>
                <a:spcPts val="0"/>
              </a:spcBef>
              <a:spcAft>
                <a:spcPts val="0"/>
              </a:spcAft>
              <a:buSzPts val="2400"/>
              <a:buFont typeface="Arial" panose="020B0604020202020204" pitchFamily="34" charset="0"/>
              <a:buChar char="•"/>
            </a:pPr>
            <a:r>
              <a:rPr lang="en-US" sz="2000" dirty="0">
                <a:latin typeface="Roboto" panose="02000000000000000000" pitchFamily="2" charset="0"/>
                <a:ea typeface="Roboto" panose="02000000000000000000" pitchFamily="2" charset="0"/>
              </a:rPr>
              <a:t>We recognize that not all people who become pregnant and give birth identify as mothers or women and will use the above-recognized terms interchangeably to represent all those present in this space receiving care for pregnancy services. All persons are equally deserving of respectful patient-centered care that helps them attain their full potential and live authentic, healthy lives. The healthcare team should respect individual patient preferences regarding gendered language throughout the course of their care.</a:t>
            </a:r>
          </a:p>
          <a:p>
            <a:pPr marL="342900" lvl="0" indent="-342900" algn="l" rtl="0">
              <a:lnSpc>
                <a:spcPct val="100000"/>
              </a:lnSpc>
              <a:spcBef>
                <a:spcPts val="0"/>
              </a:spcBef>
              <a:spcAft>
                <a:spcPts val="0"/>
              </a:spcAft>
              <a:buSzPts val="2400"/>
              <a:buFont typeface="Arial" panose="020B0604020202020204" pitchFamily="34" charset="0"/>
              <a:buChar char="•"/>
            </a:pPr>
            <a:endParaRPr lang="en-US" sz="2000" dirty="0">
              <a:latin typeface="Roboto" panose="02000000000000000000" pitchFamily="2" charset="0"/>
              <a:ea typeface="Roboto" panose="02000000000000000000" pitchFamily="2" charset="0"/>
            </a:endParaRPr>
          </a:p>
          <a:p>
            <a:pPr marL="342900" lvl="0" indent="-342900" algn="l" rtl="0">
              <a:lnSpc>
                <a:spcPct val="100000"/>
              </a:lnSpc>
              <a:spcBef>
                <a:spcPts val="0"/>
              </a:spcBef>
              <a:spcAft>
                <a:spcPts val="0"/>
              </a:spcAft>
              <a:buSzPts val="2400"/>
              <a:buFont typeface="Arial" panose="020B0604020202020204" pitchFamily="34" charset="0"/>
              <a:buChar char="•"/>
            </a:pPr>
            <a:r>
              <a:rPr lang="en-US" sz="2000" dirty="0">
                <a:latin typeface="Roboto" panose="02000000000000000000" pitchFamily="2" charset="0"/>
                <a:ea typeface="Roboto" panose="02000000000000000000" pitchFamily="2" charset="0"/>
              </a:rPr>
              <a:t>The term </a:t>
            </a:r>
            <a:r>
              <a:rPr lang="en-US" sz="2000" b="1" dirty="0">
                <a:latin typeface="Roboto" panose="02000000000000000000" pitchFamily="2" charset="0"/>
                <a:ea typeface="Roboto" panose="02000000000000000000" pitchFamily="2" charset="0"/>
              </a:rPr>
              <a:t>“family” </a:t>
            </a:r>
            <a:r>
              <a:rPr lang="en-US" sz="2000" dirty="0">
                <a:latin typeface="Roboto" panose="02000000000000000000" pitchFamily="2" charset="0"/>
                <a:ea typeface="Roboto" panose="02000000000000000000" pitchFamily="2" charset="0"/>
              </a:rPr>
              <a:t>is used to refer to any persons the pregnant or postpartum patient designates as such (alternatives: partners, husbands, wives, support persons, loved ones). </a:t>
            </a:r>
          </a:p>
          <a:p>
            <a:pPr marL="342900" lvl="0" indent="-342900" algn="l" rtl="0">
              <a:lnSpc>
                <a:spcPct val="100000"/>
              </a:lnSpc>
              <a:spcBef>
                <a:spcPts val="0"/>
              </a:spcBef>
              <a:spcAft>
                <a:spcPts val="0"/>
              </a:spcAft>
              <a:buSzPts val="2400"/>
              <a:buFont typeface="Arial" panose="020B0604020202020204" pitchFamily="34" charset="0"/>
              <a:buChar char="•"/>
            </a:pPr>
            <a:endParaRPr lang="en-US" sz="2000" dirty="0">
              <a:latin typeface="Roboto" panose="02000000000000000000" pitchFamily="2" charset="0"/>
              <a:ea typeface="Roboto" panose="02000000000000000000" pitchFamily="2" charset="0"/>
            </a:endParaRPr>
          </a:p>
          <a:p>
            <a:pPr marL="342900" lvl="0" indent="-342900" algn="l" rtl="0">
              <a:lnSpc>
                <a:spcPct val="100000"/>
              </a:lnSpc>
              <a:spcBef>
                <a:spcPts val="0"/>
              </a:spcBef>
              <a:spcAft>
                <a:spcPts val="0"/>
              </a:spcAft>
              <a:buSzPts val="2400"/>
              <a:buFont typeface="Arial" panose="020B0604020202020204" pitchFamily="34" charset="0"/>
              <a:buChar char="•"/>
            </a:pPr>
            <a:r>
              <a:rPr lang="en-US" sz="2000" dirty="0">
                <a:latin typeface="Roboto" panose="02000000000000000000" pitchFamily="2" charset="0"/>
                <a:ea typeface="Roboto" panose="02000000000000000000" pitchFamily="2" charset="0"/>
              </a:rPr>
              <a:t>The term </a:t>
            </a:r>
            <a:r>
              <a:rPr lang="en-US" sz="2000" b="1" dirty="0">
                <a:latin typeface="Roboto" panose="02000000000000000000" pitchFamily="2" charset="0"/>
                <a:ea typeface="Roboto" panose="02000000000000000000" pitchFamily="2" charset="0"/>
              </a:rPr>
              <a:t>“clinician” </a:t>
            </a:r>
            <a:r>
              <a:rPr lang="en-US" sz="2000" dirty="0">
                <a:latin typeface="Roboto" panose="02000000000000000000" pitchFamily="2" charset="0"/>
                <a:ea typeface="Roboto" panose="02000000000000000000" pitchFamily="2" charset="0"/>
              </a:rPr>
              <a:t>is used to denote nursing and medical staff, whereas the term </a:t>
            </a:r>
            <a:r>
              <a:rPr lang="en-US" sz="2000" b="1" dirty="0">
                <a:latin typeface="Roboto" panose="02000000000000000000" pitchFamily="2" charset="0"/>
                <a:ea typeface="Roboto" panose="02000000000000000000" pitchFamily="2" charset="0"/>
              </a:rPr>
              <a:t>“provider” </a:t>
            </a:r>
            <a:r>
              <a:rPr lang="en-US" sz="2000" dirty="0">
                <a:latin typeface="Roboto" panose="02000000000000000000" pitchFamily="2" charset="0"/>
                <a:ea typeface="Roboto" panose="02000000000000000000" pitchFamily="2" charset="0"/>
              </a:rPr>
              <a:t>refers to a clinician with diagnosing and prescribing authority.</a:t>
            </a:r>
          </a:p>
          <a:p>
            <a:pPr marL="0" lvl="0" indent="0" algn="ctr" rtl="0">
              <a:lnSpc>
                <a:spcPct val="100000"/>
              </a:lnSpc>
              <a:spcBef>
                <a:spcPts val="0"/>
              </a:spcBef>
              <a:spcAft>
                <a:spcPts val="0"/>
              </a:spcAft>
              <a:buSzPts val="2400"/>
              <a:buNone/>
            </a:pPr>
            <a:endParaRPr lang="en-US" sz="1800" dirty="0"/>
          </a:p>
          <a:p>
            <a:pPr marL="0" lvl="0" indent="0" algn="ctr" rtl="0">
              <a:lnSpc>
                <a:spcPct val="100000"/>
              </a:lnSpc>
              <a:spcBef>
                <a:spcPts val="720"/>
              </a:spcBef>
              <a:spcAft>
                <a:spcPts val="0"/>
              </a:spcAft>
              <a:buSzPts val="2700"/>
              <a:buNone/>
            </a:pPr>
            <a:endParaRPr sz="3600" dirty="0"/>
          </a:p>
        </p:txBody>
      </p:sp>
      <p:sp>
        <p:nvSpPr>
          <p:cNvPr id="4" name="Title 1">
            <a:extLst>
              <a:ext uri="{FF2B5EF4-FFF2-40B4-BE49-F238E27FC236}">
                <a16:creationId xmlns:a16="http://schemas.microsoft.com/office/drawing/2014/main" id="{2F1944C5-828D-2911-27F5-731C0D83CC09}"/>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Inclusive Language Notice</a:t>
            </a:r>
            <a:br>
              <a:rPr lang="en-US" sz="3800" b="1" dirty="0">
                <a:latin typeface="Roboto" panose="02000000000000000000" pitchFamily="2" charset="0"/>
                <a:ea typeface="Roboto" panose="02000000000000000000" pitchFamily="2" charset="0"/>
              </a:rPr>
            </a:br>
            <a:endParaRPr lang="en-US" sz="38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2714763"/>
      </p:ext>
    </p:extLst>
  </p:cSld>
  <p:clrMapOvr>
    <a:masterClrMapping/>
  </p:clrMapOvr>
  <p:transition spd="slow" advClick="0" advTm="100"/>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7FB04-2945-C380-A9A3-9E7328602F0E}"/>
              </a:ext>
            </a:extLst>
          </p:cNvPr>
          <p:cNvSpPr txBox="1">
            <a:spLocks/>
          </p:cNvSpPr>
          <p:nvPr/>
        </p:nvSpPr>
        <p:spPr>
          <a:xfrm>
            <a:off x="930056" y="1552696"/>
            <a:ext cx="7561178" cy="543495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 indent="0">
              <a:spcBef>
                <a:spcPts val="0"/>
              </a:spcBef>
              <a:buNone/>
            </a:pPr>
            <a:r>
              <a:rPr lang="en-US" dirty="0">
                <a:latin typeface="Roboto" panose="02000000000000000000" pitchFamily="2" charset="0"/>
                <a:ea typeface="Roboto" panose="02000000000000000000" pitchFamily="2" charset="0"/>
                <a:cs typeface="Roboto" panose="02000000000000000000" pitchFamily="2" charset="0"/>
              </a:rPr>
              <a:t>Pilot Hospital Sites:</a:t>
            </a:r>
          </a:p>
          <a:p>
            <a:pPr marL="57150" indent="0">
              <a:spcBef>
                <a:spcPts val="0"/>
              </a:spcBef>
              <a:buNone/>
            </a:pPr>
            <a:endParaRPr lang="en-US" sz="1200" dirty="0">
              <a:latin typeface="Roboto" panose="02000000000000000000" pitchFamily="2" charset="0"/>
              <a:ea typeface="Roboto" panose="02000000000000000000" pitchFamily="2" charset="0"/>
              <a:cs typeface="Roboto" panose="02000000000000000000" pitchFamily="2" charset="0"/>
            </a:endParaRPr>
          </a:p>
          <a:p>
            <a:pPr marL="400050" indent="-342900">
              <a:spcBef>
                <a:spcPts val="0"/>
              </a:spcBef>
            </a:pPr>
            <a:r>
              <a:rPr lang="en-US" sz="2000" dirty="0">
                <a:latin typeface="Roboto" panose="02000000000000000000" pitchFamily="2" charset="0"/>
                <a:ea typeface="Roboto" panose="02000000000000000000" pitchFamily="2" charset="0"/>
                <a:cs typeface="Roboto" panose="02000000000000000000" pitchFamily="2" charset="0"/>
              </a:rPr>
              <a:t>Loma Linda University Children’s Hospital (</a:t>
            </a:r>
            <a:r>
              <a:rPr lang="en-US" sz="2000" i="1" dirty="0">
                <a:latin typeface="Roboto" panose="02000000000000000000" pitchFamily="2" charset="0"/>
                <a:ea typeface="Roboto" panose="02000000000000000000" pitchFamily="2" charset="0"/>
                <a:cs typeface="Roboto" panose="02000000000000000000" pitchFamily="2" charset="0"/>
              </a:rPr>
              <a:t>3 clinics)</a:t>
            </a:r>
          </a:p>
          <a:p>
            <a:pPr marL="400050" indent="-342900">
              <a:spcBef>
                <a:spcPts val="0"/>
              </a:spcBef>
            </a:pPr>
            <a:endParaRPr lang="en-US" sz="2000" dirty="0">
              <a:latin typeface="Roboto" panose="02000000000000000000" pitchFamily="2" charset="0"/>
              <a:ea typeface="Roboto" panose="02000000000000000000" pitchFamily="2" charset="0"/>
              <a:cs typeface="Roboto" panose="02000000000000000000" pitchFamily="2" charset="0"/>
            </a:endParaRPr>
          </a:p>
          <a:p>
            <a:pPr marL="400050" indent="-342900">
              <a:spcBef>
                <a:spcPts val="0"/>
              </a:spcBef>
            </a:pPr>
            <a:r>
              <a:rPr lang="en-US" sz="2000" dirty="0">
                <a:latin typeface="Roboto" panose="02000000000000000000" pitchFamily="2" charset="0"/>
                <a:ea typeface="Roboto" panose="02000000000000000000" pitchFamily="2" charset="0"/>
                <a:cs typeface="Roboto" panose="02000000000000000000" pitchFamily="2" charset="0"/>
              </a:rPr>
              <a:t>Riverside University Health System Medical Center (</a:t>
            </a:r>
            <a:r>
              <a:rPr lang="en-US" sz="2000" i="1" dirty="0">
                <a:latin typeface="Roboto" panose="02000000000000000000" pitchFamily="2" charset="0"/>
                <a:ea typeface="Roboto" panose="02000000000000000000" pitchFamily="2" charset="0"/>
                <a:cs typeface="Roboto" panose="02000000000000000000" pitchFamily="2" charset="0"/>
              </a:rPr>
              <a:t>7 clinics)</a:t>
            </a:r>
          </a:p>
          <a:p>
            <a:pPr marL="57150" indent="0">
              <a:spcBef>
                <a:spcPts val="0"/>
              </a:spcBef>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400050" indent="-342900">
              <a:spcBef>
                <a:spcPts val="0"/>
              </a:spcBef>
            </a:pPr>
            <a:r>
              <a:rPr lang="en-US" sz="2000" dirty="0">
                <a:latin typeface="Roboto" panose="02000000000000000000" pitchFamily="2" charset="0"/>
                <a:ea typeface="Roboto" panose="02000000000000000000" pitchFamily="2" charset="0"/>
                <a:cs typeface="Roboto" panose="02000000000000000000" pitchFamily="2" charset="0"/>
              </a:rPr>
              <a:t>UC San Diego (</a:t>
            </a:r>
            <a:r>
              <a:rPr lang="en-US" sz="2000" i="1" dirty="0">
                <a:latin typeface="Roboto" panose="02000000000000000000" pitchFamily="2" charset="0"/>
                <a:ea typeface="Roboto" panose="02000000000000000000" pitchFamily="2" charset="0"/>
                <a:cs typeface="Roboto" panose="02000000000000000000" pitchFamily="2" charset="0"/>
              </a:rPr>
              <a:t>3 clinics)</a:t>
            </a:r>
            <a:endParaRPr lang="en-US" sz="2000" dirty="0">
              <a:latin typeface="Roboto" panose="02000000000000000000" pitchFamily="2" charset="0"/>
              <a:ea typeface="Roboto" panose="02000000000000000000" pitchFamily="2" charset="0"/>
              <a:cs typeface="Roboto" panose="02000000000000000000" pitchFamily="2" charset="0"/>
            </a:endParaRPr>
          </a:p>
          <a:p>
            <a:pPr marL="400050" indent="-342900">
              <a:spcBef>
                <a:spcPts val="0"/>
              </a:spcBef>
            </a:pPr>
            <a:endParaRPr lang="en-US" sz="2000" dirty="0">
              <a:latin typeface="Roboto" panose="02000000000000000000" pitchFamily="2" charset="0"/>
              <a:ea typeface="Roboto" panose="02000000000000000000" pitchFamily="2" charset="0"/>
              <a:cs typeface="Roboto" panose="02000000000000000000" pitchFamily="2" charset="0"/>
            </a:endParaRPr>
          </a:p>
          <a:p>
            <a:pPr marL="400050" indent="-342900">
              <a:spcBef>
                <a:spcPts val="0"/>
              </a:spcBef>
            </a:pPr>
            <a:r>
              <a:rPr lang="en-US" sz="2000" dirty="0">
                <a:latin typeface="Roboto" panose="02000000000000000000" pitchFamily="2" charset="0"/>
                <a:ea typeface="Roboto" panose="02000000000000000000" pitchFamily="2" charset="0"/>
                <a:cs typeface="Roboto" panose="02000000000000000000" pitchFamily="2" charset="0"/>
              </a:rPr>
              <a:t>Scripps Chula Vista (</a:t>
            </a:r>
            <a:r>
              <a:rPr lang="en-US" sz="2000" i="1" dirty="0">
                <a:latin typeface="Roboto" panose="02000000000000000000" pitchFamily="2" charset="0"/>
                <a:ea typeface="Roboto" panose="02000000000000000000" pitchFamily="2" charset="0"/>
                <a:cs typeface="Roboto" panose="02000000000000000000" pitchFamily="2" charset="0"/>
              </a:rPr>
              <a:t>3 clinics)</a:t>
            </a:r>
            <a:endParaRPr lang="en-US" sz="2000" dirty="0">
              <a:latin typeface="Roboto" panose="02000000000000000000" pitchFamily="2" charset="0"/>
              <a:ea typeface="Roboto" panose="02000000000000000000" pitchFamily="2" charset="0"/>
              <a:cs typeface="Roboto" panose="02000000000000000000" pitchFamily="2" charset="0"/>
            </a:endParaRPr>
          </a:p>
          <a:p>
            <a:pPr marL="400050" indent="-342900">
              <a:spcBef>
                <a:spcPts val="0"/>
              </a:spcBef>
            </a:pPr>
            <a:endParaRPr lang="en-US" sz="2000" dirty="0">
              <a:latin typeface="Roboto" panose="02000000000000000000" pitchFamily="2" charset="0"/>
              <a:ea typeface="Roboto" panose="02000000000000000000" pitchFamily="2" charset="0"/>
              <a:cs typeface="Roboto" panose="02000000000000000000" pitchFamily="2" charset="0"/>
            </a:endParaRPr>
          </a:p>
          <a:p>
            <a:pPr marL="400050" indent="-342900">
              <a:spcBef>
                <a:spcPts val="0"/>
              </a:spcBef>
            </a:pPr>
            <a:r>
              <a:rPr lang="en-US" sz="2000" dirty="0">
                <a:latin typeface="Roboto" panose="02000000000000000000" pitchFamily="2" charset="0"/>
                <a:ea typeface="Roboto" panose="02000000000000000000" pitchFamily="2" charset="0"/>
                <a:cs typeface="Roboto" panose="02000000000000000000" pitchFamily="2" charset="0"/>
              </a:rPr>
              <a:t>Mercy San Juan Sacramento (</a:t>
            </a:r>
            <a:r>
              <a:rPr lang="en-US" sz="2000" i="1" dirty="0">
                <a:latin typeface="Roboto" panose="02000000000000000000" pitchFamily="2" charset="0"/>
                <a:ea typeface="Roboto" panose="02000000000000000000" pitchFamily="2" charset="0"/>
                <a:cs typeface="Roboto" panose="02000000000000000000" pitchFamily="2" charset="0"/>
              </a:rPr>
              <a:t>3 clinics)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lvl="1" indent="0">
              <a:spcBef>
                <a:spcPts val="0"/>
              </a:spcBef>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57150" indent="0">
              <a:spcBef>
                <a:spcPts val="0"/>
              </a:spcBef>
              <a:buNone/>
            </a:pPr>
            <a:r>
              <a:rPr lang="en-US" dirty="0">
                <a:latin typeface="Roboto" panose="02000000000000000000" pitchFamily="2" charset="0"/>
                <a:ea typeface="Roboto" panose="02000000000000000000" pitchFamily="2" charset="0"/>
                <a:cs typeface="Roboto" panose="02000000000000000000" pitchFamily="2" charset="0"/>
              </a:rPr>
              <a:t>Partners:</a:t>
            </a:r>
          </a:p>
          <a:p>
            <a:pPr marL="57150" indent="0">
              <a:spcBef>
                <a:spcPts val="0"/>
              </a:spcBef>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400050" indent="-342900">
              <a:spcBef>
                <a:spcPts val="0"/>
              </a:spcBef>
            </a:pPr>
            <a:r>
              <a:rPr lang="en-US" sz="2000" dirty="0">
                <a:latin typeface="Roboto" panose="02000000000000000000" pitchFamily="2" charset="0"/>
                <a:ea typeface="Roboto" panose="02000000000000000000" pitchFamily="2" charset="0"/>
                <a:cs typeface="Roboto" panose="02000000000000000000" pitchFamily="2" charset="0"/>
              </a:rPr>
              <a:t>Kaiser Permanente Northern California </a:t>
            </a:r>
          </a:p>
          <a:p>
            <a:pPr marL="457200" lvl="1" indent="0">
              <a:spcBef>
                <a:spcPts val="0"/>
              </a:spcBef>
              <a:buFont typeface="Arial"/>
              <a:buNone/>
            </a:pPr>
            <a:endParaRPr lang="en-US" sz="2200" dirty="0">
              <a:solidFill>
                <a:srgbClr val="000000"/>
              </a:solidFill>
              <a:latin typeface="Arial" panose="020B0604020202020204" pitchFamily="34" charset="0"/>
            </a:endParaRPr>
          </a:p>
        </p:txBody>
      </p:sp>
      <p:grpSp>
        <p:nvGrpSpPr>
          <p:cNvPr id="6" name="Group 5">
            <a:extLst>
              <a:ext uri="{FF2B5EF4-FFF2-40B4-BE49-F238E27FC236}">
                <a16:creationId xmlns:a16="http://schemas.microsoft.com/office/drawing/2014/main" id="{2E44EC8E-89A4-44D8-BF39-7555F77F2802}"/>
              </a:ext>
            </a:extLst>
          </p:cNvPr>
          <p:cNvGrpSpPr/>
          <p:nvPr/>
        </p:nvGrpSpPr>
        <p:grpSpPr>
          <a:xfrm>
            <a:off x="9021170" y="2519457"/>
            <a:ext cx="2341158" cy="3501433"/>
            <a:chOff x="8495855" y="1216640"/>
            <a:chExt cx="3254465" cy="4997708"/>
          </a:xfrm>
        </p:grpSpPr>
        <p:pic>
          <p:nvPicPr>
            <p:cNvPr id="7" name="Picture 8" descr="Purple California State Clip Art at Clker.com - vector clip art online,  royalty free &amp; public domain">
              <a:extLst>
                <a:ext uri="{FF2B5EF4-FFF2-40B4-BE49-F238E27FC236}">
                  <a16:creationId xmlns:a16="http://schemas.microsoft.com/office/drawing/2014/main" id="{3769A923-ED85-499C-97C0-759DF692F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7096">
              <a:off x="8495855" y="1216640"/>
              <a:ext cx="3254465" cy="4997708"/>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Marker with solid fill">
              <a:extLst>
                <a:ext uri="{FF2B5EF4-FFF2-40B4-BE49-F238E27FC236}">
                  <a16:creationId xmlns:a16="http://schemas.microsoft.com/office/drawing/2014/main" id="{B9787641-6419-8FDC-AB42-26200C14EE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2973" y="2685143"/>
              <a:ext cx="567255" cy="598714"/>
            </a:xfrm>
            <a:prstGeom prst="rect">
              <a:avLst/>
            </a:prstGeom>
          </p:spPr>
        </p:pic>
        <p:pic>
          <p:nvPicPr>
            <p:cNvPr id="9" name="Graphic 8" descr="Marker with solid fill">
              <a:extLst>
                <a:ext uri="{FF2B5EF4-FFF2-40B4-BE49-F238E27FC236}">
                  <a16:creationId xmlns:a16="http://schemas.microsoft.com/office/drawing/2014/main" id="{ECD8DBDF-599A-0465-C044-A4B295C7D9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52131" y="5330029"/>
              <a:ext cx="645427" cy="645427"/>
            </a:xfrm>
            <a:prstGeom prst="rect">
              <a:avLst/>
            </a:prstGeom>
          </p:spPr>
        </p:pic>
        <p:pic>
          <p:nvPicPr>
            <p:cNvPr id="10" name="Graphic 9" descr="Marker with solid fill">
              <a:extLst>
                <a:ext uri="{FF2B5EF4-FFF2-40B4-BE49-F238E27FC236}">
                  <a16:creationId xmlns:a16="http://schemas.microsoft.com/office/drawing/2014/main" id="{D170E333-A45D-917A-4F9C-7B10D36761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50086" y="5090521"/>
              <a:ext cx="645427" cy="645427"/>
            </a:xfrm>
            <a:prstGeom prst="rect">
              <a:avLst/>
            </a:prstGeom>
          </p:spPr>
        </p:pic>
        <p:pic>
          <p:nvPicPr>
            <p:cNvPr id="11" name="Graphic 10" descr="Marker with solid fill">
              <a:extLst>
                <a:ext uri="{FF2B5EF4-FFF2-40B4-BE49-F238E27FC236}">
                  <a16:creationId xmlns:a16="http://schemas.microsoft.com/office/drawing/2014/main" id="{03A3F1AA-4E47-B8E7-7AA5-D937A3DF09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74947" y="4843052"/>
              <a:ext cx="641131" cy="641131"/>
            </a:xfrm>
            <a:prstGeom prst="rect">
              <a:avLst/>
            </a:prstGeom>
          </p:spPr>
        </p:pic>
        <p:pic>
          <p:nvPicPr>
            <p:cNvPr id="12" name="Graphic 11" descr="Marker with solid fill">
              <a:extLst>
                <a:ext uri="{FF2B5EF4-FFF2-40B4-BE49-F238E27FC236}">
                  <a16:creationId xmlns:a16="http://schemas.microsoft.com/office/drawing/2014/main" id="{ECA99641-DACF-9091-034D-A8C1B0699E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70882" y="4587818"/>
              <a:ext cx="641131" cy="641131"/>
            </a:xfrm>
            <a:prstGeom prst="rect">
              <a:avLst/>
            </a:prstGeom>
          </p:spPr>
        </p:pic>
      </p:grpSp>
      <p:sp>
        <p:nvSpPr>
          <p:cNvPr id="5" name="Title 1">
            <a:extLst>
              <a:ext uri="{FF2B5EF4-FFF2-40B4-BE49-F238E27FC236}">
                <a16:creationId xmlns:a16="http://schemas.microsoft.com/office/drawing/2014/main" id="{280796EC-4D37-D3C0-1134-92D30A9152A2}"/>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The ‘Let’s Do Aspirin’ Campaign</a:t>
            </a:r>
          </a:p>
        </p:txBody>
      </p:sp>
    </p:spTree>
    <p:extLst>
      <p:ext uri="{BB962C8B-B14F-4D97-AF65-F5344CB8AC3E}">
        <p14:creationId xmlns:p14="http://schemas.microsoft.com/office/powerpoint/2010/main" val="3480213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05D86C-876D-8CD8-0D1B-DEA13D9B4300}"/>
              </a:ext>
            </a:extLst>
          </p:cNvPr>
          <p:cNvSpPr>
            <a:spLocks noGrp="1"/>
          </p:cNvSpPr>
          <p:nvPr>
            <p:ph type="body" sz="quarter" idx="12"/>
          </p:nvPr>
        </p:nvSpPr>
        <p:spPr>
          <a:xfrm>
            <a:off x="585122" y="2623828"/>
            <a:ext cx="3286792" cy="3600874"/>
          </a:xfrm>
        </p:spPr>
        <p:txBody>
          <a:bodyPr/>
          <a:lstStyle/>
          <a:p>
            <a:pPr marL="342900" indent="-342900">
              <a:buFont typeface="Arial" panose="020B0604020202020204" pitchFamily="34" charset="0"/>
              <a:buChar char="•"/>
            </a:pPr>
            <a:r>
              <a:rPr lang="en-US" sz="2200" dirty="0"/>
              <a:t>Patient Surveys</a:t>
            </a:r>
          </a:p>
          <a:p>
            <a:pPr marL="342900" indent="-342900">
              <a:buFont typeface="Arial" panose="020B0604020202020204" pitchFamily="34" charset="0"/>
              <a:buChar char="•"/>
            </a:pPr>
            <a:r>
              <a:rPr lang="en-US" sz="2200" dirty="0"/>
              <a:t>Provider Surveys </a:t>
            </a:r>
          </a:p>
        </p:txBody>
      </p:sp>
      <p:sp>
        <p:nvSpPr>
          <p:cNvPr id="7" name="Text Placeholder 6">
            <a:extLst>
              <a:ext uri="{FF2B5EF4-FFF2-40B4-BE49-F238E27FC236}">
                <a16:creationId xmlns:a16="http://schemas.microsoft.com/office/drawing/2014/main" id="{6FD29C5E-1581-5094-84EE-EA4C3F97BDE9}"/>
              </a:ext>
            </a:extLst>
          </p:cNvPr>
          <p:cNvSpPr>
            <a:spLocks noGrp="1"/>
          </p:cNvSpPr>
          <p:nvPr>
            <p:ph type="body" sz="quarter" idx="15"/>
          </p:nvPr>
        </p:nvSpPr>
        <p:spPr>
          <a:xfrm>
            <a:off x="585121" y="1816099"/>
            <a:ext cx="3286124" cy="780637"/>
          </a:xfrm>
        </p:spPr>
        <p:txBody>
          <a:bodyPr/>
          <a:lstStyle/>
          <a:p>
            <a:r>
              <a:rPr lang="en-US" sz="2000" b="1" dirty="0"/>
              <a:t>Surveys </a:t>
            </a:r>
          </a:p>
        </p:txBody>
      </p:sp>
      <p:pic>
        <p:nvPicPr>
          <p:cNvPr id="10" name="Picture 9">
            <a:extLst>
              <a:ext uri="{FF2B5EF4-FFF2-40B4-BE49-F238E27FC236}">
                <a16:creationId xmlns:a16="http://schemas.microsoft.com/office/drawing/2014/main" id="{8E56B096-0DBA-6E9C-1A97-6B8EFD8B2448}"/>
              </a:ext>
            </a:extLst>
          </p:cNvPr>
          <p:cNvPicPr>
            <a:picLocks noChangeAspect="1"/>
          </p:cNvPicPr>
          <p:nvPr/>
        </p:nvPicPr>
        <p:blipFill>
          <a:blip r:embed="rId3"/>
          <a:stretch>
            <a:fillRect/>
          </a:stretch>
        </p:blipFill>
        <p:spPr>
          <a:xfrm>
            <a:off x="683999" y="3429000"/>
            <a:ext cx="3028300" cy="2856653"/>
          </a:xfrm>
          <a:prstGeom prst="rect">
            <a:avLst/>
          </a:prstGeom>
          <a:ln>
            <a:solidFill>
              <a:schemeClr val="bg1">
                <a:lumMod val="75000"/>
              </a:schemeClr>
            </a:solidFill>
          </a:ln>
        </p:spPr>
      </p:pic>
      <p:sp>
        <p:nvSpPr>
          <p:cNvPr id="3" name="Title 1">
            <a:extLst>
              <a:ext uri="{FF2B5EF4-FFF2-40B4-BE49-F238E27FC236}">
                <a16:creationId xmlns:a16="http://schemas.microsoft.com/office/drawing/2014/main" id="{51270ED2-92A2-8B22-2124-97A484A1F562}"/>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LDA Implementation: </a:t>
            </a:r>
          </a:p>
          <a:p>
            <a:pPr algn="ctr"/>
            <a:r>
              <a:rPr lang="en-US" sz="3200" dirty="0">
                <a:latin typeface="Roboto Condensed Light" panose="02000000000000000000" pitchFamily="2" charset="0"/>
                <a:ea typeface="Roboto Condensed Light" panose="02000000000000000000" pitchFamily="2" charset="0"/>
                <a:cs typeface="+mn-cs"/>
              </a:rPr>
              <a:t>Research and Hospital/ Clinic Outreach</a:t>
            </a:r>
          </a:p>
        </p:txBody>
      </p:sp>
    </p:spTree>
    <p:extLst>
      <p:ext uri="{BB962C8B-B14F-4D97-AF65-F5344CB8AC3E}">
        <p14:creationId xmlns:p14="http://schemas.microsoft.com/office/powerpoint/2010/main" val="270099485"/>
      </p:ext>
    </p:extLst>
  </p:cSld>
  <p:clrMapOvr>
    <a:masterClrMapping/>
  </p:clrMapOvr>
  <mc:AlternateContent xmlns:mc="http://schemas.openxmlformats.org/markup-compatibility/2006" xmlns:p159="http://schemas.microsoft.com/office/powerpoint/2015/09/main">
    <mc:Choice Requires="p159">
      <p:transition advClick="0" advTm="100">
        <p159:morph option="byObject"/>
      </p:transition>
    </mc:Choice>
    <mc:Fallback xmlns="">
      <p:transition advClick="0" advTm="1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05D86C-876D-8CD8-0D1B-DEA13D9B4300}"/>
              </a:ext>
            </a:extLst>
          </p:cNvPr>
          <p:cNvSpPr>
            <a:spLocks noGrp="1"/>
          </p:cNvSpPr>
          <p:nvPr>
            <p:ph type="body" sz="quarter" idx="12"/>
          </p:nvPr>
        </p:nvSpPr>
        <p:spPr>
          <a:xfrm>
            <a:off x="585122" y="2623828"/>
            <a:ext cx="3286792" cy="3600874"/>
          </a:xfrm>
        </p:spPr>
        <p:txBody>
          <a:bodyPr/>
          <a:lstStyle/>
          <a:p>
            <a:pPr marL="342900" indent="-342900">
              <a:buFont typeface="Arial" panose="020B0604020202020204" pitchFamily="34" charset="0"/>
              <a:buChar char="•"/>
            </a:pPr>
            <a:r>
              <a:rPr lang="en-US" sz="2200" dirty="0"/>
              <a:t>Patient Surveys</a:t>
            </a:r>
          </a:p>
          <a:p>
            <a:pPr marL="342900" indent="-342900">
              <a:buFont typeface="Arial" panose="020B0604020202020204" pitchFamily="34" charset="0"/>
              <a:buChar char="•"/>
            </a:pPr>
            <a:r>
              <a:rPr lang="en-US" sz="2200" dirty="0"/>
              <a:t>Provider Surveys </a:t>
            </a:r>
          </a:p>
        </p:txBody>
      </p:sp>
      <p:sp>
        <p:nvSpPr>
          <p:cNvPr id="5" name="Text Placeholder 4">
            <a:extLst>
              <a:ext uri="{FF2B5EF4-FFF2-40B4-BE49-F238E27FC236}">
                <a16:creationId xmlns:a16="http://schemas.microsoft.com/office/drawing/2014/main" id="{8E60CDB7-B60A-03B4-F274-072838141575}"/>
              </a:ext>
            </a:extLst>
          </p:cNvPr>
          <p:cNvSpPr>
            <a:spLocks noGrp="1"/>
          </p:cNvSpPr>
          <p:nvPr>
            <p:ph type="body" sz="quarter" idx="13"/>
          </p:nvPr>
        </p:nvSpPr>
        <p:spPr>
          <a:xfrm>
            <a:off x="4452271" y="2637375"/>
            <a:ext cx="3286792" cy="3115634"/>
          </a:xfrm>
        </p:spPr>
        <p:txBody>
          <a:bodyPr/>
          <a:lstStyle/>
          <a:p>
            <a:pPr marL="342900" indent="-342900">
              <a:buFont typeface="Arial" panose="020B0604020202020204" pitchFamily="34" charset="0"/>
              <a:buChar char="•"/>
            </a:pPr>
            <a:r>
              <a:rPr lang="en-US" sz="2200" dirty="0"/>
              <a:t>Hospital site Leads</a:t>
            </a:r>
          </a:p>
          <a:p>
            <a:pPr marL="342900" indent="-342900">
              <a:buFont typeface="Arial" panose="020B0604020202020204" pitchFamily="34" charset="0"/>
              <a:buChar char="•"/>
            </a:pPr>
            <a:r>
              <a:rPr lang="en-US" sz="2200" dirty="0"/>
              <a:t>Clinic champions</a:t>
            </a:r>
          </a:p>
          <a:p>
            <a:pPr marL="342900" indent="-342900">
              <a:buFont typeface="Arial" panose="020B0604020202020204" pitchFamily="34" charset="0"/>
              <a:buChar char="•"/>
            </a:pPr>
            <a:r>
              <a:rPr lang="en-US" sz="2200" dirty="0"/>
              <a:t>Community-based organizations (CBOs)</a:t>
            </a:r>
          </a:p>
          <a:p>
            <a:pPr marL="342900" indent="-342900">
              <a:buFont typeface="Arial" panose="020B0604020202020204" pitchFamily="34" charset="0"/>
              <a:buChar char="•"/>
            </a:pPr>
            <a:r>
              <a:rPr lang="en-US" sz="2200" dirty="0"/>
              <a:t>Patient Advisory Committee (PAC)</a:t>
            </a:r>
          </a:p>
        </p:txBody>
      </p:sp>
      <p:sp>
        <p:nvSpPr>
          <p:cNvPr id="7" name="Text Placeholder 6">
            <a:extLst>
              <a:ext uri="{FF2B5EF4-FFF2-40B4-BE49-F238E27FC236}">
                <a16:creationId xmlns:a16="http://schemas.microsoft.com/office/drawing/2014/main" id="{6FD29C5E-1581-5094-84EE-EA4C3F97BDE9}"/>
              </a:ext>
            </a:extLst>
          </p:cNvPr>
          <p:cNvSpPr>
            <a:spLocks noGrp="1"/>
          </p:cNvSpPr>
          <p:nvPr>
            <p:ph type="body" sz="quarter" idx="15"/>
          </p:nvPr>
        </p:nvSpPr>
        <p:spPr>
          <a:xfrm>
            <a:off x="585121" y="1816099"/>
            <a:ext cx="3286124" cy="780637"/>
          </a:xfrm>
        </p:spPr>
        <p:txBody>
          <a:bodyPr/>
          <a:lstStyle/>
          <a:p>
            <a:r>
              <a:rPr lang="en-US" sz="2000" b="1" dirty="0"/>
              <a:t>Surveys </a:t>
            </a:r>
          </a:p>
        </p:txBody>
      </p:sp>
      <p:sp>
        <p:nvSpPr>
          <p:cNvPr id="8" name="Text Placeholder 7">
            <a:extLst>
              <a:ext uri="{FF2B5EF4-FFF2-40B4-BE49-F238E27FC236}">
                <a16:creationId xmlns:a16="http://schemas.microsoft.com/office/drawing/2014/main" id="{D94C0F33-D61D-FE16-80E8-6EB1DD767A7A}"/>
              </a:ext>
            </a:extLst>
          </p:cNvPr>
          <p:cNvSpPr>
            <a:spLocks noGrp="1"/>
          </p:cNvSpPr>
          <p:nvPr>
            <p:ph type="body" sz="quarter" idx="16"/>
          </p:nvPr>
        </p:nvSpPr>
        <p:spPr>
          <a:xfrm>
            <a:off x="4452270" y="1843192"/>
            <a:ext cx="3286792" cy="753545"/>
          </a:xfrm>
        </p:spPr>
        <p:txBody>
          <a:bodyPr/>
          <a:lstStyle/>
          <a:p>
            <a:pPr algn="ctr"/>
            <a:r>
              <a:rPr lang="en-US" sz="2000" b="1" dirty="0"/>
              <a:t>QI Collaborative Meetings </a:t>
            </a:r>
          </a:p>
        </p:txBody>
      </p:sp>
      <p:pic>
        <p:nvPicPr>
          <p:cNvPr id="10" name="Picture 9">
            <a:extLst>
              <a:ext uri="{FF2B5EF4-FFF2-40B4-BE49-F238E27FC236}">
                <a16:creationId xmlns:a16="http://schemas.microsoft.com/office/drawing/2014/main" id="{8E56B096-0DBA-6E9C-1A97-6B8EFD8B2448}"/>
              </a:ext>
            </a:extLst>
          </p:cNvPr>
          <p:cNvPicPr>
            <a:picLocks noChangeAspect="1"/>
          </p:cNvPicPr>
          <p:nvPr/>
        </p:nvPicPr>
        <p:blipFill>
          <a:blip r:embed="rId3"/>
          <a:stretch>
            <a:fillRect/>
          </a:stretch>
        </p:blipFill>
        <p:spPr>
          <a:xfrm>
            <a:off x="683999" y="3429000"/>
            <a:ext cx="3028300" cy="2856653"/>
          </a:xfrm>
          <a:prstGeom prst="rect">
            <a:avLst/>
          </a:prstGeom>
          <a:ln>
            <a:solidFill>
              <a:schemeClr val="bg1">
                <a:lumMod val="75000"/>
              </a:schemeClr>
            </a:solidFill>
          </a:ln>
        </p:spPr>
      </p:pic>
      <p:sp>
        <p:nvSpPr>
          <p:cNvPr id="3" name="Title 1">
            <a:extLst>
              <a:ext uri="{FF2B5EF4-FFF2-40B4-BE49-F238E27FC236}">
                <a16:creationId xmlns:a16="http://schemas.microsoft.com/office/drawing/2014/main" id="{51270ED2-92A2-8B22-2124-97A484A1F562}"/>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LDA Implementation: </a:t>
            </a:r>
          </a:p>
          <a:p>
            <a:pPr algn="ctr"/>
            <a:r>
              <a:rPr lang="en-US" sz="3200" dirty="0">
                <a:latin typeface="Roboto Condensed Light" panose="02000000000000000000" pitchFamily="2" charset="0"/>
                <a:ea typeface="Roboto Condensed Light" panose="02000000000000000000" pitchFamily="2" charset="0"/>
                <a:cs typeface="+mn-cs"/>
              </a:rPr>
              <a:t>Research and Hospital/ Clinic Outreach</a:t>
            </a:r>
          </a:p>
        </p:txBody>
      </p:sp>
    </p:spTree>
    <p:extLst>
      <p:ext uri="{BB962C8B-B14F-4D97-AF65-F5344CB8AC3E}">
        <p14:creationId xmlns:p14="http://schemas.microsoft.com/office/powerpoint/2010/main" val="1383406447"/>
      </p:ext>
    </p:extLst>
  </p:cSld>
  <p:clrMapOvr>
    <a:masterClrMapping/>
  </p:clrMapOvr>
  <mc:AlternateContent xmlns:mc="http://schemas.openxmlformats.org/markup-compatibility/2006" xmlns:p159="http://schemas.microsoft.com/office/powerpoint/2015/09/main">
    <mc:Choice Requires="p159">
      <p:transition advClick="0" advTm="100">
        <p159:morph option="byObject"/>
      </p:transition>
    </mc:Choice>
    <mc:Fallback xmlns="">
      <p:transition advClick="0" advTm="1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05D86C-876D-8CD8-0D1B-DEA13D9B4300}"/>
              </a:ext>
            </a:extLst>
          </p:cNvPr>
          <p:cNvSpPr>
            <a:spLocks noGrp="1"/>
          </p:cNvSpPr>
          <p:nvPr>
            <p:ph type="body" sz="quarter" idx="12"/>
          </p:nvPr>
        </p:nvSpPr>
        <p:spPr>
          <a:xfrm>
            <a:off x="585122" y="2623828"/>
            <a:ext cx="3286792" cy="3600874"/>
          </a:xfrm>
        </p:spPr>
        <p:txBody>
          <a:bodyPr/>
          <a:lstStyle/>
          <a:p>
            <a:pPr marL="342900" indent="-342900">
              <a:buFont typeface="Arial" panose="020B0604020202020204" pitchFamily="34" charset="0"/>
              <a:buChar char="•"/>
            </a:pPr>
            <a:r>
              <a:rPr lang="en-US" sz="2200" dirty="0"/>
              <a:t>Patient Surveys</a:t>
            </a:r>
          </a:p>
          <a:p>
            <a:pPr marL="342900" indent="-342900">
              <a:buFont typeface="Arial" panose="020B0604020202020204" pitchFamily="34" charset="0"/>
              <a:buChar char="•"/>
            </a:pPr>
            <a:r>
              <a:rPr lang="en-US" sz="2200" dirty="0"/>
              <a:t>Provider Surveys </a:t>
            </a:r>
          </a:p>
        </p:txBody>
      </p:sp>
      <p:sp>
        <p:nvSpPr>
          <p:cNvPr id="5" name="Text Placeholder 4">
            <a:extLst>
              <a:ext uri="{FF2B5EF4-FFF2-40B4-BE49-F238E27FC236}">
                <a16:creationId xmlns:a16="http://schemas.microsoft.com/office/drawing/2014/main" id="{8E60CDB7-B60A-03B4-F274-072838141575}"/>
              </a:ext>
            </a:extLst>
          </p:cNvPr>
          <p:cNvSpPr>
            <a:spLocks noGrp="1"/>
          </p:cNvSpPr>
          <p:nvPr>
            <p:ph type="body" sz="quarter" idx="13"/>
          </p:nvPr>
        </p:nvSpPr>
        <p:spPr>
          <a:xfrm>
            <a:off x="4452271" y="2637375"/>
            <a:ext cx="3286792" cy="3115634"/>
          </a:xfrm>
        </p:spPr>
        <p:txBody>
          <a:bodyPr/>
          <a:lstStyle/>
          <a:p>
            <a:pPr marL="342900" indent="-342900">
              <a:buFont typeface="Arial" panose="020B0604020202020204" pitchFamily="34" charset="0"/>
              <a:buChar char="•"/>
            </a:pPr>
            <a:r>
              <a:rPr lang="en-US" sz="2200" dirty="0"/>
              <a:t>Hospital site Leads</a:t>
            </a:r>
          </a:p>
          <a:p>
            <a:pPr marL="342900" indent="-342900">
              <a:buFont typeface="Arial" panose="020B0604020202020204" pitchFamily="34" charset="0"/>
              <a:buChar char="•"/>
            </a:pPr>
            <a:r>
              <a:rPr lang="en-US" sz="2200" dirty="0"/>
              <a:t>Clinic champions</a:t>
            </a:r>
          </a:p>
          <a:p>
            <a:pPr marL="342900" indent="-342900">
              <a:buFont typeface="Arial" panose="020B0604020202020204" pitchFamily="34" charset="0"/>
              <a:buChar char="•"/>
            </a:pPr>
            <a:r>
              <a:rPr lang="en-US" sz="2200" dirty="0"/>
              <a:t>Community-based organizations (CBOs)</a:t>
            </a:r>
          </a:p>
          <a:p>
            <a:pPr marL="342900" indent="-342900">
              <a:buFont typeface="Arial" panose="020B0604020202020204" pitchFamily="34" charset="0"/>
              <a:buChar char="•"/>
            </a:pPr>
            <a:r>
              <a:rPr lang="en-US" sz="2200" dirty="0"/>
              <a:t>Patient Advisory Committee (PAC)</a:t>
            </a:r>
          </a:p>
        </p:txBody>
      </p:sp>
      <p:sp>
        <p:nvSpPr>
          <p:cNvPr id="6" name="Text Placeholder 5">
            <a:extLst>
              <a:ext uri="{FF2B5EF4-FFF2-40B4-BE49-F238E27FC236}">
                <a16:creationId xmlns:a16="http://schemas.microsoft.com/office/drawing/2014/main" id="{3346423E-C5F2-2575-A14B-0F48C3F40CAA}"/>
              </a:ext>
            </a:extLst>
          </p:cNvPr>
          <p:cNvSpPr>
            <a:spLocks noGrp="1"/>
          </p:cNvSpPr>
          <p:nvPr>
            <p:ph type="body" sz="quarter" idx="14"/>
          </p:nvPr>
        </p:nvSpPr>
        <p:spPr>
          <a:xfrm>
            <a:off x="8322135" y="2596737"/>
            <a:ext cx="3659891" cy="3115634"/>
          </a:xfrm>
        </p:spPr>
        <p:txBody>
          <a:bodyPr/>
          <a:lstStyle/>
          <a:p>
            <a:pPr marL="342900" indent="-342900">
              <a:buFont typeface="Arial" panose="020B0604020202020204" pitchFamily="34" charset="0"/>
              <a:buChar char="•"/>
            </a:pPr>
            <a:r>
              <a:rPr lang="en-US" sz="2200" dirty="0"/>
              <a:t>Data gathered in the hospital during the med reconciliation process</a:t>
            </a:r>
          </a:p>
          <a:p>
            <a:pPr marL="342900" indent="-342900">
              <a:buFont typeface="Arial" panose="020B0604020202020204" pitchFamily="34" charset="0"/>
              <a:buChar char="•"/>
            </a:pPr>
            <a:r>
              <a:rPr lang="en-US" sz="2200" dirty="0"/>
              <a:t>Will be reviewed by our MDC team in a few minutes</a:t>
            </a:r>
          </a:p>
        </p:txBody>
      </p:sp>
      <p:sp>
        <p:nvSpPr>
          <p:cNvPr id="7" name="Text Placeholder 6">
            <a:extLst>
              <a:ext uri="{FF2B5EF4-FFF2-40B4-BE49-F238E27FC236}">
                <a16:creationId xmlns:a16="http://schemas.microsoft.com/office/drawing/2014/main" id="{6FD29C5E-1581-5094-84EE-EA4C3F97BDE9}"/>
              </a:ext>
            </a:extLst>
          </p:cNvPr>
          <p:cNvSpPr>
            <a:spLocks noGrp="1"/>
          </p:cNvSpPr>
          <p:nvPr>
            <p:ph type="body" sz="quarter" idx="15"/>
          </p:nvPr>
        </p:nvSpPr>
        <p:spPr>
          <a:xfrm>
            <a:off x="585121" y="1816099"/>
            <a:ext cx="3286124" cy="780637"/>
          </a:xfrm>
        </p:spPr>
        <p:txBody>
          <a:bodyPr/>
          <a:lstStyle/>
          <a:p>
            <a:r>
              <a:rPr lang="en-US" sz="2000" b="1" dirty="0"/>
              <a:t>Surveys </a:t>
            </a:r>
          </a:p>
        </p:txBody>
      </p:sp>
      <p:sp>
        <p:nvSpPr>
          <p:cNvPr id="8" name="Text Placeholder 7">
            <a:extLst>
              <a:ext uri="{FF2B5EF4-FFF2-40B4-BE49-F238E27FC236}">
                <a16:creationId xmlns:a16="http://schemas.microsoft.com/office/drawing/2014/main" id="{D94C0F33-D61D-FE16-80E8-6EB1DD767A7A}"/>
              </a:ext>
            </a:extLst>
          </p:cNvPr>
          <p:cNvSpPr>
            <a:spLocks noGrp="1"/>
          </p:cNvSpPr>
          <p:nvPr>
            <p:ph type="body" sz="quarter" idx="16"/>
          </p:nvPr>
        </p:nvSpPr>
        <p:spPr>
          <a:xfrm>
            <a:off x="4452270" y="1843192"/>
            <a:ext cx="3286792" cy="753545"/>
          </a:xfrm>
        </p:spPr>
        <p:txBody>
          <a:bodyPr/>
          <a:lstStyle/>
          <a:p>
            <a:pPr algn="ctr"/>
            <a:r>
              <a:rPr lang="en-US" sz="2000" b="1" dirty="0"/>
              <a:t>QI Collaborative Meetings </a:t>
            </a:r>
          </a:p>
        </p:txBody>
      </p:sp>
      <p:sp>
        <p:nvSpPr>
          <p:cNvPr id="9" name="Text Placeholder 8">
            <a:extLst>
              <a:ext uri="{FF2B5EF4-FFF2-40B4-BE49-F238E27FC236}">
                <a16:creationId xmlns:a16="http://schemas.microsoft.com/office/drawing/2014/main" id="{C63057CB-3451-8C2B-3507-C175F41B0095}"/>
              </a:ext>
            </a:extLst>
          </p:cNvPr>
          <p:cNvSpPr>
            <a:spLocks noGrp="1"/>
          </p:cNvSpPr>
          <p:nvPr>
            <p:ph type="body" sz="quarter" idx="17"/>
          </p:nvPr>
        </p:nvSpPr>
        <p:spPr>
          <a:xfrm>
            <a:off x="8322470" y="1816100"/>
            <a:ext cx="3286124" cy="780637"/>
          </a:xfrm>
        </p:spPr>
        <p:txBody>
          <a:bodyPr/>
          <a:lstStyle/>
          <a:p>
            <a:r>
              <a:rPr lang="en-US" sz="2000" b="1" dirty="0"/>
              <a:t>MDC Data Collection</a:t>
            </a:r>
          </a:p>
        </p:txBody>
      </p:sp>
      <p:pic>
        <p:nvPicPr>
          <p:cNvPr id="10" name="Picture 9">
            <a:extLst>
              <a:ext uri="{FF2B5EF4-FFF2-40B4-BE49-F238E27FC236}">
                <a16:creationId xmlns:a16="http://schemas.microsoft.com/office/drawing/2014/main" id="{8E56B096-0DBA-6E9C-1A97-6B8EFD8B2448}"/>
              </a:ext>
            </a:extLst>
          </p:cNvPr>
          <p:cNvPicPr>
            <a:picLocks noChangeAspect="1"/>
          </p:cNvPicPr>
          <p:nvPr/>
        </p:nvPicPr>
        <p:blipFill>
          <a:blip r:embed="rId3"/>
          <a:stretch>
            <a:fillRect/>
          </a:stretch>
        </p:blipFill>
        <p:spPr>
          <a:xfrm>
            <a:off x="683999" y="3429000"/>
            <a:ext cx="3028300" cy="2856653"/>
          </a:xfrm>
          <a:prstGeom prst="rect">
            <a:avLst/>
          </a:prstGeom>
          <a:ln>
            <a:solidFill>
              <a:schemeClr val="bg1">
                <a:lumMod val="75000"/>
              </a:schemeClr>
            </a:solidFill>
          </a:ln>
        </p:spPr>
      </p:pic>
      <p:sp>
        <p:nvSpPr>
          <p:cNvPr id="3" name="Title 1">
            <a:extLst>
              <a:ext uri="{FF2B5EF4-FFF2-40B4-BE49-F238E27FC236}">
                <a16:creationId xmlns:a16="http://schemas.microsoft.com/office/drawing/2014/main" id="{51270ED2-92A2-8B22-2124-97A484A1F562}"/>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LDA Implementation: </a:t>
            </a:r>
          </a:p>
          <a:p>
            <a:pPr algn="ctr"/>
            <a:r>
              <a:rPr lang="en-US" sz="3200" dirty="0">
                <a:latin typeface="Roboto Condensed Light" panose="02000000000000000000" pitchFamily="2" charset="0"/>
                <a:ea typeface="Roboto Condensed Light" panose="02000000000000000000" pitchFamily="2" charset="0"/>
                <a:cs typeface="+mn-cs"/>
              </a:rPr>
              <a:t>Research and Hospital/ Clinic Outreach</a:t>
            </a:r>
          </a:p>
        </p:txBody>
      </p:sp>
    </p:spTree>
    <p:extLst>
      <p:ext uri="{BB962C8B-B14F-4D97-AF65-F5344CB8AC3E}">
        <p14:creationId xmlns:p14="http://schemas.microsoft.com/office/powerpoint/2010/main" val="2432442820"/>
      </p:ext>
    </p:extLst>
  </p:cSld>
  <p:clrMapOvr>
    <a:masterClrMapping/>
  </p:clrMapOvr>
  <mc:AlternateContent xmlns:mc="http://schemas.openxmlformats.org/markup-compatibility/2006" xmlns:p159="http://schemas.microsoft.com/office/powerpoint/2015/09/main">
    <mc:Choice Requires="p159">
      <p:transition advClick="0" advTm="100">
        <p159:morph option="byObject"/>
      </p:transition>
    </mc:Choice>
    <mc:Fallback xmlns="">
      <p:transition advClick="0" advTm="1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5E6AC2-E219-F870-0204-C31074C2C72F}"/>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Information Sheet</a:t>
            </a:r>
          </a:p>
          <a:p>
            <a:pPr marL="342900" indent="-342900">
              <a:buFont typeface="Arial" panose="020B0604020202020204" pitchFamily="34" charset="0"/>
              <a:buChar char="•"/>
            </a:pPr>
            <a:r>
              <a:rPr lang="en-US" dirty="0"/>
              <a:t>Poster</a:t>
            </a:r>
          </a:p>
          <a:p>
            <a:pPr marL="342900" indent="-342900">
              <a:buFont typeface="Arial" panose="020B0604020202020204" pitchFamily="34" charset="0"/>
              <a:buChar char="•"/>
            </a:pPr>
            <a:r>
              <a:rPr lang="en-US" dirty="0"/>
              <a:t>Patient Risk Assessment Scoreboard</a:t>
            </a:r>
          </a:p>
          <a:p>
            <a:pPr marL="342900" indent="-342900">
              <a:buFont typeface="Arial" panose="020B0604020202020204" pitchFamily="34" charset="0"/>
              <a:buChar char="•"/>
            </a:pPr>
            <a:endParaRPr lang="en-US" dirty="0"/>
          </a:p>
          <a:p>
            <a:r>
              <a:rPr lang="en-US" b="1" dirty="0"/>
              <a:t>Other Outreach Opportunities </a:t>
            </a:r>
            <a:r>
              <a:rPr lang="en-US" dirty="0"/>
              <a:t>include videos, patient advisory committee, press releases, community fairs and other events</a:t>
            </a:r>
          </a:p>
        </p:txBody>
      </p:sp>
      <p:sp>
        <p:nvSpPr>
          <p:cNvPr id="6" name="Text Placeholder 5">
            <a:extLst>
              <a:ext uri="{FF2B5EF4-FFF2-40B4-BE49-F238E27FC236}">
                <a16:creationId xmlns:a16="http://schemas.microsoft.com/office/drawing/2014/main" id="{C29D960A-6EC2-5E0E-9870-EA41C018FE88}"/>
              </a:ext>
            </a:extLst>
          </p:cNvPr>
          <p:cNvSpPr>
            <a:spLocks noGrp="1"/>
          </p:cNvSpPr>
          <p:nvPr>
            <p:ph type="body" sz="quarter" idx="15"/>
          </p:nvPr>
        </p:nvSpPr>
        <p:spPr>
          <a:xfrm>
            <a:off x="2604989" y="1728261"/>
            <a:ext cx="6982018" cy="769279"/>
          </a:xfrm>
        </p:spPr>
        <p:txBody>
          <a:bodyPr/>
          <a:lstStyle/>
          <a:p>
            <a:pPr algn="ct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Patient Education Materials (English &amp; Spanish)</a:t>
            </a:r>
            <a:endParaRPr lang="en-US" sz="2000" dirty="0"/>
          </a:p>
        </p:txBody>
      </p:sp>
      <p:sp>
        <p:nvSpPr>
          <p:cNvPr id="10" name="Title 1">
            <a:extLst>
              <a:ext uri="{FF2B5EF4-FFF2-40B4-BE49-F238E27FC236}">
                <a16:creationId xmlns:a16="http://schemas.microsoft.com/office/drawing/2014/main" id="{B0EE99DB-D0A1-AE4E-7477-9083E733C8BD}"/>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LDA Implementation: </a:t>
            </a:r>
          </a:p>
          <a:p>
            <a:pPr algn="ctr"/>
            <a:r>
              <a:rPr lang="en-US" sz="3200" dirty="0">
                <a:latin typeface="Roboto Condensed Light" panose="02000000000000000000" pitchFamily="2" charset="0"/>
                <a:ea typeface="Roboto Condensed Light" panose="02000000000000000000" pitchFamily="2" charset="0"/>
                <a:cs typeface="+mn-cs"/>
              </a:rPr>
              <a:t>Research and Hospital/ Clinic Outreach</a:t>
            </a:r>
          </a:p>
        </p:txBody>
      </p:sp>
    </p:spTree>
    <p:extLst>
      <p:ext uri="{BB962C8B-B14F-4D97-AF65-F5344CB8AC3E}">
        <p14:creationId xmlns:p14="http://schemas.microsoft.com/office/powerpoint/2010/main" val="88993721"/>
      </p:ext>
    </p:extLst>
  </p:cSld>
  <p:clrMapOvr>
    <a:masterClrMapping/>
  </p:clrMapOvr>
  <p:transition spd="slow" advClick="0" advTm="1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text&#10;&#10;Description automatically generated">
            <a:extLst>
              <a:ext uri="{FF2B5EF4-FFF2-40B4-BE49-F238E27FC236}">
                <a16:creationId xmlns:a16="http://schemas.microsoft.com/office/drawing/2014/main" id="{A3B73771-7928-C7CD-2201-14FFD5700B14}"/>
              </a:ext>
            </a:extLst>
          </p:cNvPr>
          <p:cNvPicPr>
            <a:picLocks noChangeAspect="1"/>
          </p:cNvPicPr>
          <p:nvPr/>
        </p:nvPicPr>
        <p:blipFill>
          <a:blip r:embed="rId2"/>
          <a:stretch>
            <a:fillRect/>
          </a:stretch>
        </p:blipFill>
        <p:spPr>
          <a:xfrm>
            <a:off x="6635515" y="395785"/>
            <a:ext cx="4632650" cy="5710528"/>
          </a:xfrm>
          <a:prstGeom prst="rect">
            <a:avLst/>
          </a:prstGeom>
          <a:ln>
            <a:solidFill>
              <a:schemeClr val="bg1"/>
            </a:solidFill>
          </a:ln>
          <a:effectLst>
            <a:outerShdw blurRad="50800" dist="38100" dir="2700000" algn="tl" rotWithShape="0">
              <a:prstClr val="black">
                <a:alpha val="40000"/>
              </a:prstClr>
            </a:outerShdw>
          </a:effectLst>
        </p:spPr>
      </p:pic>
      <p:pic>
        <p:nvPicPr>
          <p:cNvPr id="3" name="Picture 2" descr="A picture containing diagram&#10;&#10;Description automatically generated">
            <a:extLst>
              <a:ext uri="{FF2B5EF4-FFF2-40B4-BE49-F238E27FC236}">
                <a16:creationId xmlns:a16="http://schemas.microsoft.com/office/drawing/2014/main" id="{238B29B9-5775-1ADE-F17F-BBF5F79B55BD}"/>
              </a:ext>
            </a:extLst>
          </p:cNvPr>
          <p:cNvPicPr>
            <a:picLocks noChangeAspect="1"/>
          </p:cNvPicPr>
          <p:nvPr/>
        </p:nvPicPr>
        <p:blipFill>
          <a:blip r:embed="rId3"/>
          <a:stretch>
            <a:fillRect/>
          </a:stretch>
        </p:blipFill>
        <p:spPr>
          <a:xfrm>
            <a:off x="1205561" y="395785"/>
            <a:ext cx="4632650" cy="5710528"/>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9849612"/>
      </p:ext>
    </p:extLst>
  </p:cSld>
  <p:clrMapOvr>
    <a:masterClrMapping/>
  </p:clrMapOvr>
  <mc:AlternateContent xmlns:mc="http://schemas.openxmlformats.org/markup-compatibility/2006" xmlns:p159="http://schemas.microsoft.com/office/powerpoint/2015/09/main">
    <mc:Choice Requires="p159">
      <p:transition spd="slow" advClick="0" advTm="100">
        <p159:morph option="byObject"/>
      </p:transition>
    </mc:Choice>
    <mc:Fallback xmlns="">
      <p:transition spd="slow" advClick="0" advTm="1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21000">
              <a:schemeClr val="accent1">
                <a:lumMod val="45000"/>
                <a:lumOff val="55000"/>
              </a:schemeClr>
            </a:gs>
            <a:gs pos="34000">
              <a:schemeClr val="accent1">
                <a:lumMod val="45000"/>
                <a:lumOff val="55000"/>
              </a:schemeClr>
            </a:gs>
            <a:gs pos="100000">
              <a:schemeClr val="accent4"/>
            </a:gs>
          </a:gsLst>
          <a:lin ang="5400000" scaled="1"/>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50094E6-996C-1C31-C38F-8195337FB038}"/>
              </a:ext>
            </a:extLst>
          </p:cNvPr>
          <p:cNvPicPr>
            <a:picLocks noGrp="1" noChangeAspect="1"/>
          </p:cNvPicPr>
          <p:nvPr>
            <p:ph idx="4294967295"/>
          </p:nvPr>
        </p:nvPicPr>
        <p:blipFill>
          <a:blip r:embed="rId3"/>
          <a:stretch>
            <a:fillRect/>
          </a:stretch>
        </p:blipFill>
        <p:spPr>
          <a:xfrm>
            <a:off x="0" y="1968500"/>
            <a:ext cx="6691313" cy="4498975"/>
          </a:xfrm>
        </p:spPr>
      </p:pic>
      <p:pic>
        <p:nvPicPr>
          <p:cNvPr id="3" name="Content Placeholder 5">
            <a:extLst>
              <a:ext uri="{FF2B5EF4-FFF2-40B4-BE49-F238E27FC236}">
                <a16:creationId xmlns:a16="http://schemas.microsoft.com/office/drawing/2014/main" id="{43D688B6-2C29-0559-66AE-8E108A5F4120}"/>
              </a:ext>
            </a:extLst>
          </p:cNvPr>
          <p:cNvPicPr>
            <a:picLocks noChangeAspect="1"/>
          </p:cNvPicPr>
          <p:nvPr/>
        </p:nvPicPr>
        <p:blipFill>
          <a:blip r:embed="rId3"/>
          <a:stretch>
            <a:fillRect/>
          </a:stretch>
        </p:blipFill>
        <p:spPr>
          <a:xfrm>
            <a:off x="2577548" y="2120347"/>
            <a:ext cx="6692348" cy="4499113"/>
          </a:xfrm>
        </p:spPr>
      </p:pic>
      <p:pic>
        <p:nvPicPr>
          <p:cNvPr id="4" name="Picture 3">
            <a:extLst>
              <a:ext uri="{FF2B5EF4-FFF2-40B4-BE49-F238E27FC236}">
                <a16:creationId xmlns:a16="http://schemas.microsoft.com/office/drawing/2014/main" id="{983C862A-0C35-FF06-6DDB-C1B09CD0C912}"/>
              </a:ext>
            </a:extLst>
          </p:cNvPr>
          <p:cNvPicPr>
            <a:picLocks noChangeAspect="1"/>
          </p:cNvPicPr>
          <p:nvPr/>
        </p:nvPicPr>
        <p:blipFill>
          <a:blip r:embed="rId4"/>
          <a:stretch>
            <a:fillRect/>
          </a:stretch>
        </p:blipFill>
        <p:spPr>
          <a:xfrm>
            <a:off x="1118453" y="1401990"/>
            <a:ext cx="6692348" cy="4594579"/>
          </a:xfrm>
          <a:prstGeom prst="rect">
            <a:avLst/>
          </a:prstGeom>
          <a:ln>
            <a:solidFill>
              <a:schemeClr val="bg1"/>
            </a:solidFill>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865120C6-6D45-813B-DCD4-C0F51270B34D}"/>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LDA Campaign Patient Scorecard Created</a:t>
            </a:r>
          </a:p>
        </p:txBody>
      </p:sp>
      <p:sp>
        <p:nvSpPr>
          <p:cNvPr id="7" name="Title 1">
            <a:extLst>
              <a:ext uri="{FF2B5EF4-FFF2-40B4-BE49-F238E27FC236}">
                <a16:creationId xmlns:a16="http://schemas.microsoft.com/office/drawing/2014/main" id="{A622C908-6F0E-4944-B5E4-83D3EE036731}"/>
              </a:ext>
            </a:extLst>
          </p:cNvPr>
          <p:cNvSpPr txBox="1">
            <a:spLocks/>
          </p:cNvSpPr>
          <p:nvPr/>
        </p:nvSpPr>
        <p:spPr>
          <a:xfrm>
            <a:off x="8051084" y="2789646"/>
            <a:ext cx="3762627" cy="18966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marL="285750" indent="-285750" algn="ctr">
              <a:buFont typeface="Arial" panose="020B0604020202020204" pitchFamily="34" charset="0"/>
              <a:buChar char="•"/>
            </a:pPr>
            <a:r>
              <a:rPr lang="en-US" sz="1600" dirty="0">
                <a:latin typeface="Roboto" panose="02000000000000000000" pitchFamily="2" charset="0"/>
                <a:ea typeface="Roboto" panose="02000000000000000000" pitchFamily="2" charset="0"/>
                <a:cs typeface="+mn-cs"/>
              </a:rPr>
              <a:t>The original preeclampsia risk screening tool was created in collaboration between the US Preventive Services Task Force (USPSTF), the American College of Obstetricians and Gynecologists (ACOG), and the Society for Maternal-Fetal Medicine (SMFM)</a:t>
            </a:r>
          </a:p>
        </p:txBody>
      </p:sp>
    </p:spTree>
    <p:extLst>
      <p:ext uri="{BB962C8B-B14F-4D97-AF65-F5344CB8AC3E}">
        <p14:creationId xmlns:p14="http://schemas.microsoft.com/office/powerpoint/2010/main" val="3761639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92EE233-1E73-2BA2-0FC3-6001C3BE36A2}"/>
              </a:ext>
            </a:extLst>
          </p:cNvPr>
          <p:cNvPicPr>
            <a:picLocks noChangeAspect="1"/>
          </p:cNvPicPr>
          <p:nvPr/>
        </p:nvPicPr>
        <p:blipFill>
          <a:blip r:embed="rId3"/>
          <a:stretch>
            <a:fillRect/>
          </a:stretch>
        </p:blipFill>
        <p:spPr>
          <a:xfrm>
            <a:off x="7379785" y="1609453"/>
            <a:ext cx="2599947" cy="3639094"/>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70A795B7-6D47-16D2-F111-CDC7E721DFD7}"/>
              </a:ext>
            </a:extLst>
          </p:cNvPr>
          <p:cNvPicPr>
            <a:picLocks noChangeAspect="1"/>
          </p:cNvPicPr>
          <p:nvPr/>
        </p:nvPicPr>
        <p:blipFill>
          <a:blip r:embed="rId4"/>
          <a:stretch>
            <a:fillRect/>
          </a:stretch>
        </p:blipFill>
        <p:spPr>
          <a:xfrm>
            <a:off x="205996" y="2570220"/>
            <a:ext cx="6991583" cy="3497287"/>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C6C6ED4-5B84-C1C7-353E-A7E66FFD91AB}"/>
              </a:ext>
            </a:extLst>
          </p:cNvPr>
          <p:cNvPicPr>
            <a:picLocks noChangeAspect="1"/>
          </p:cNvPicPr>
          <p:nvPr/>
        </p:nvPicPr>
        <p:blipFill rotWithShape="1">
          <a:blip r:embed="rId5"/>
          <a:srcRect l="28357" t="12327" r="34204" b="25494"/>
          <a:stretch/>
        </p:blipFill>
        <p:spPr>
          <a:xfrm>
            <a:off x="10120375" y="731815"/>
            <a:ext cx="1907677" cy="3212281"/>
          </a:xfrm>
          <a:prstGeom prst="rect">
            <a:avLst/>
          </a:prstGeom>
          <a:ln>
            <a:solidFill>
              <a:schemeClr val="tx1"/>
            </a:solidFill>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FE08D4F1-FDC4-F98C-94A3-CAB089D8CF62}"/>
              </a:ext>
            </a:extLst>
          </p:cNvPr>
          <p:cNvSpPr txBox="1">
            <a:spLocks/>
          </p:cNvSpPr>
          <p:nvPr/>
        </p:nvSpPr>
        <p:spPr>
          <a:xfrm>
            <a:off x="331350" y="513668"/>
            <a:ext cx="11529300" cy="592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Site Visits</a:t>
            </a:r>
          </a:p>
        </p:txBody>
      </p:sp>
    </p:spTree>
    <p:extLst>
      <p:ext uri="{BB962C8B-B14F-4D97-AF65-F5344CB8AC3E}">
        <p14:creationId xmlns:p14="http://schemas.microsoft.com/office/powerpoint/2010/main" val="1845793026"/>
      </p:ext>
    </p:extLst>
  </p:cSld>
  <p:clrMapOvr>
    <a:masterClrMapping/>
  </p:clrMapOvr>
  <p:transition spd="slow" advClick="0" advTm="100"/>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FEE1DA"/>
            </a:gs>
            <a:gs pos="78000">
              <a:srgbClr val="FEE1DA"/>
            </a:gs>
            <a:gs pos="100000">
              <a:srgbClr val="FEE1DA"/>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9C8898-F788-DDA9-6483-7AF234984C60}"/>
              </a:ext>
            </a:extLst>
          </p:cNvPr>
          <p:cNvSpPr>
            <a:spLocks noGrp="1"/>
          </p:cNvSpPr>
          <p:nvPr>
            <p:ph type="body" sz="quarter" idx="14"/>
          </p:nvPr>
        </p:nvSpPr>
        <p:spPr>
          <a:xfrm>
            <a:off x="1337322" y="4055339"/>
            <a:ext cx="3830346" cy="2135490"/>
          </a:xfrm>
        </p:spPr>
        <p:txBody>
          <a:bodyPr/>
          <a:lstStyle/>
          <a:p>
            <a:r>
              <a:rPr lang="en-US" sz="2400" kern="0" dirty="0">
                <a:solidFill>
                  <a:srgbClr val="D96128"/>
                </a:solidFill>
                <a:cs typeface="Roboto" panose="02000000000000000000" pitchFamily="2" charset="0"/>
              </a:rPr>
              <a:t>Recruit a risk-stratified (by preeclampsia and preterm birth rates), high-volume delivery sample of hospitals and affiliated clinics across CA regions</a:t>
            </a:r>
          </a:p>
          <a:p>
            <a:endParaRPr lang="en-US" dirty="0"/>
          </a:p>
        </p:txBody>
      </p:sp>
      <p:sp>
        <p:nvSpPr>
          <p:cNvPr id="3" name="Text Placeholder 2">
            <a:extLst>
              <a:ext uri="{FF2B5EF4-FFF2-40B4-BE49-F238E27FC236}">
                <a16:creationId xmlns:a16="http://schemas.microsoft.com/office/drawing/2014/main" id="{0992288E-1745-4A6E-C8CF-558F284E12F1}"/>
              </a:ext>
            </a:extLst>
          </p:cNvPr>
          <p:cNvSpPr>
            <a:spLocks noGrp="1"/>
          </p:cNvSpPr>
          <p:nvPr>
            <p:ph type="body" sz="quarter" idx="18"/>
          </p:nvPr>
        </p:nvSpPr>
        <p:spPr>
          <a:xfrm>
            <a:off x="1337322" y="1772477"/>
            <a:ext cx="4203701" cy="1558925"/>
          </a:xfrm>
        </p:spPr>
        <p:txBody>
          <a:bodyPr/>
          <a:lstStyle/>
          <a:p>
            <a:r>
              <a:rPr lang="en-US" sz="2400" kern="0" dirty="0">
                <a:solidFill>
                  <a:srgbClr val="D96128"/>
                </a:solidFill>
                <a:cs typeface="Roboto" panose="02000000000000000000" pitchFamily="2" charset="0"/>
              </a:rPr>
              <a:t>Send out invitation letters to invite select hospitals to participate in the “Expanded LDA Pilot” (2024)</a:t>
            </a:r>
          </a:p>
          <a:p>
            <a:endParaRPr lang="en-US" dirty="0"/>
          </a:p>
        </p:txBody>
      </p:sp>
      <p:sp>
        <p:nvSpPr>
          <p:cNvPr id="6" name="Text Placeholder 5">
            <a:extLst>
              <a:ext uri="{FF2B5EF4-FFF2-40B4-BE49-F238E27FC236}">
                <a16:creationId xmlns:a16="http://schemas.microsoft.com/office/drawing/2014/main" id="{44355B96-605B-46FA-0558-6486CCF93CA4}"/>
              </a:ext>
            </a:extLst>
          </p:cNvPr>
          <p:cNvSpPr>
            <a:spLocks noGrp="1"/>
          </p:cNvSpPr>
          <p:nvPr>
            <p:ph type="body" sz="quarter" idx="21"/>
          </p:nvPr>
        </p:nvSpPr>
        <p:spPr>
          <a:xfrm>
            <a:off x="7025642" y="4021471"/>
            <a:ext cx="4360334" cy="2169357"/>
          </a:xfrm>
        </p:spPr>
        <p:txBody>
          <a:bodyPr/>
          <a:lstStyle/>
          <a:p>
            <a:r>
              <a:rPr lang="en-US" sz="2400" kern="0" dirty="0">
                <a:solidFill>
                  <a:srgbClr val="D96128"/>
                </a:solidFill>
                <a:ea typeface="Roboto" panose="02000000000000000000" pitchFamily="2" charset="0"/>
                <a:cs typeface="Roboto" panose="02000000000000000000" pitchFamily="2" charset="0"/>
              </a:rPr>
              <a:t>Monthly QI collaborative meetings, patient and provider education tools, community engagement, patient advisory committee, and more</a:t>
            </a:r>
          </a:p>
          <a:p>
            <a:endParaRPr lang="en-US" dirty="0"/>
          </a:p>
        </p:txBody>
      </p:sp>
      <p:sp>
        <p:nvSpPr>
          <p:cNvPr id="7" name="Text Placeholder 6">
            <a:extLst>
              <a:ext uri="{FF2B5EF4-FFF2-40B4-BE49-F238E27FC236}">
                <a16:creationId xmlns:a16="http://schemas.microsoft.com/office/drawing/2014/main" id="{811520AC-990F-AF9F-E857-7A1211F76606}"/>
              </a:ext>
            </a:extLst>
          </p:cNvPr>
          <p:cNvSpPr>
            <a:spLocks noGrp="1"/>
          </p:cNvSpPr>
          <p:nvPr>
            <p:ph type="body" sz="quarter" idx="22"/>
          </p:nvPr>
        </p:nvSpPr>
        <p:spPr>
          <a:xfrm>
            <a:off x="6944360" y="1718291"/>
            <a:ext cx="3721100" cy="1284064"/>
          </a:xfrm>
        </p:spPr>
        <p:txBody>
          <a:bodyPr/>
          <a:lstStyle/>
          <a:p>
            <a:r>
              <a:rPr lang="en-US" sz="2400" kern="0" dirty="0">
                <a:solidFill>
                  <a:srgbClr val="D96128"/>
                </a:solidFill>
                <a:cs typeface="Roboto" panose="02000000000000000000" pitchFamily="2" charset="0"/>
              </a:rPr>
              <a:t>Continue to shape Clinic-to-Clinic QI planning and implementation </a:t>
            </a:r>
          </a:p>
          <a:p>
            <a:endParaRPr lang="en-US" dirty="0"/>
          </a:p>
        </p:txBody>
      </p:sp>
      <p:sp>
        <p:nvSpPr>
          <p:cNvPr id="12" name="Title 4">
            <a:extLst>
              <a:ext uri="{FF2B5EF4-FFF2-40B4-BE49-F238E27FC236}">
                <a16:creationId xmlns:a16="http://schemas.microsoft.com/office/drawing/2014/main" id="{B793DD6C-6838-13E5-4F20-F2A0CEE57919}"/>
              </a:ext>
            </a:extLst>
          </p:cNvPr>
          <p:cNvSpPr txBox="1">
            <a:spLocks noGrp="1"/>
          </p:cNvSpPr>
          <p:nvPr>
            <p:ph type="body" sz="quarter" idx="10"/>
          </p:nvPr>
        </p:nvSpPr>
        <p:spPr>
          <a:xfrm>
            <a:off x="0" y="379407"/>
            <a:ext cx="12192000" cy="493161"/>
          </a:xfrm>
          <a:prstGeom prst="rect">
            <a:avLst/>
          </a:prstGeom>
        </p:spPr>
        <p:txBody>
          <a:bodyPr vert="horz" lIns="91440" tIns="45720" rIns="91440" bIns="45720" rtlCol="0" anchor="ctr">
            <a:normAutofit fontScale="40000" lnSpcReduction="20000"/>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pPr marL="1828800" lvl="4" indent="0" algn="ctr">
              <a:buNone/>
            </a:pPr>
            <a:br>
              <a:rPr lang="en-US" kern="0" dirty="0">
                <a:latin typeface="Montserrat" pitchFamily="2" charset="77"/>
              </a:rPr>
            </a:br>
            <a:endParaRPr lang="en-US" kern="0" dirty="0"/>
          </a:p>
        </p:txBody>
      </p:sp>
      <p:sp>
        <p:nvSpPr>
          <p:cNvPr id="5" name="Title 1">
            <a:extLst>
              <a:ext uri="{FF2B5EF4-FFF2-40B4-BE49-F238E27FC236}">
                <a16:creationId xmlns:a16="http://schemas.microsoft.com/office/drawing/2014/main" id="{7DD9E668-444F-D907-9714-6AE5F9D5FFC6}"/>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Cohort 2</a:t>
            </a:r>
          </a:p>
        </p:txBody>
      </p:sp>
    </p:spTree>
    <p:extLst>
      <p:ext uri="{BB962C8B-B14F-4D97-AF65-F5344CB8AC3E}">
        <p14:creationId xmlns:p14="http://schemas.microsoft.com/office/powerpoint/2010/main" val="2974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2">
                                            <p:txEl>
                                              <p:pRg st="0" end="0"/>
                                            </p:txEl>
                                          </p:spTgt>
                                        </p:tgtEl>
                                        <p:attrNameLst>
                                          <p:attrName>style.color</p:attrName>
                                        </p:attrNameLst>
                                      </p:cBhvr>
                                      <p:to>
                                        <a:schemeClr val="bg1"/>
                                      </p:to>
                                    </p:animClr>
                                    <p:animClr clrSpc="rgb" dir="cw">
                                      <p:cBhvr>
                                        <p:cTn id="14" dur="250" autoRev="1" fill="remove"/>
                                        <p:tgtEl>
                                          <p:spTgt spid="2">
                                            <p:txEl>
                                              <p:pRg st="0" end="0"/>
                                            </p:txEl>
                                          </p:spTgt>
                                        </p:tgtEl>
                                        <p:attrNameLst>
                                          <p:attrName>fillcolor</p:attrName>
                                        </p:attrNameLst>
                                      </p:cBhvr>
                                      <p:to>
                                        <a:schemeClr val="bg1"/>
                                      </p:to>
                                    </p:animClr>
                                    <p:set>
                                      <p:cBhvr>
                                        <p:cTn id="15" dur="250" autoRev="1" fill="remove"/>
                                        <p:tgtEl>
                                          <p:spTgt spid="2">
                                            <p:txEl>
                                              <p:pRg st="0" end="0"/>
                                            </p:txEl>
                                          </p:spTgt>
                                        </p:tgtEl>
                                        <p:attrNameLst>
                                          <p:attrName>fill.type</p:attrName>
                                        </p:attrNameLst>
                                      </p:cBhvr>
                                      <p:to>
                                        <p:strVal val="solid"/>
                                      </p:to>
                                    </p:set>
                                    <p:set>
                                      <p:cBhvr>
                                        <p:cTn id="16" dur="250" autoRev="1" fill="remove"/>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7">
                                            <p:txEl>
                                              <p:pRg st="0" end="0"/>
                                            </p:txEl>
                                          </p:spTgt>
                                        </p:tgtEl>
                                        <p:attrNameLst>
                                          <p:attrName>style.color</p:attrName>
                                        </p:attrNameLst>
                                      </p:cBhvr>
                                      <p:to>
                                        <a:schemeClr val="bg1"/>
                                      </p:to>
                                    </p:animClr>
                                    <p:animClr clrSpc="rgb" dir="cw">
                                      <p:cBhvr>
                                        <p:cTn id="21" dur="250" autoRev="1" fill="remove"/>
                                        <p:tgtEl>
                                          <p:spTgt spid="7">
                                            <p:txEl>
                                              <p:pRg st="0" end="0"/>
                                            </p:txEl>
                                          </p:spTgt>
                                        </p:tgtEl>
                                        <p:attrNameLst>
                                          <p:attrName>fillcolor</p:attrName>
                                        </p:attrNameLst>
                                      </p:cBhvr>
                                      <p:to>
                                        <a:schemeClr val="bg1"/>
                                      </p:to>
                                    </p:animClr>
                                    <p:set>
                                      <p:cBhvr>
                                        <p:cTn id="22" dur="250" autoRev="1" fill="remove"/>
                                        <p:tgtEl>
                                          <p:spTgt spid="7">
                                            <p:txEl>
                                              <p:pRg st="0" end="0"/>
                                            </p:txEl>
                                          </p:spTgt>
                                        </p:tgtEl>
                                        <p:attrNameLst>
                                          <p:attrName>fill.type</p:attrName>
                                        </p:attrNameLst>
                                      </p:cBhvr>
                                      <p:to>
                                        <p:strVal val="solid"/>
                                      </p:to>
                                    </p:set>
                                    <p:set>
                                      <p:cBhvr>
                                        <p:cTn id="23" dur="250" autoRev="1" fill="remove"/>
                                        <p:tgtEl>
                                          <p:spTgt spid="7">
                                            <p:txEl>
                                              <p:pRg st="0" end="0"/>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6">
                                            <p:txEl>
                                              <p:pRg st="0" end="0"/>
                                            </p:txEl>
                                          </p:spTgt>
                                        </p:tgtEl>
                                        <p:attrNameLst>
                                          <p:attrName>style.color</p:attrName>
                                        </p:attrNameLst>
                                      </p:cBhvr>
                                      <p:to>
                                        <a:schemeClr val="bg1"/>
                                      </p:to>
                                    </p:animClr>
                                    <p:animClr clrSpc="rgb" dir="cw">
                                      <p:cBhvr>
                                        <p:cTn id="28" dur="250" autoRev="1" fill="remove"/>
                                        <p:tgtEl>
                                          <p:spTgt spid="6">
                                            <p:txEl>
                                              <p:pRg st="0" end="0"/>
                                            </p:txEl>
                                          </p:spTgt>
                                        </p:tgtEl>
                                        <p:attrNameLst>
                                          <p:attrName>fillcolor</p:attrName>
                                        </p:attrNameLst>
                                      </p:cBhvr>
                                      <p:to>
                                        <a:schemeClr val="bg1"/>
                                      </p:to>
                                    </p:animClr>
                                    <p:set>
                                      <p:cBhvr>
                                        <p:cTn id="29" dur="250" autoRev="1" fill="remove"/>
                                        <p:tgtEl>
                                          <p:spTgt spid="6">
                                            <p:txEl>
                                              <p:pRg st="0" end="0"/>
                                            </p:txEl>
                                          </p:spTgt>
                                        </p:tgtEl>
                                        <p:attrNameLst>
                                          <p:attrName>fill.type</p:attrName>
                                        </p:attrNameLst>
                                      </p:cBhvr>
                                      <p:to>
                                        <p:strVal val="solid"/>
                                      </p:to>
                                    </p:set>
                                    <p:set>
                                      <p:cBhvr>
                                        <p:cTn id="30" dur="250" autoRev="1" fill="remove"/>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6" grpId="0" build="p"/>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4BE056-CE4D-E8F2-8267-431463493A08}"/>
              </a:ext>
            </a:extLst>
          </p:cNvPr>
          <p:cNvSpPr>
            <a:spLocks noGrp="1"/>
          </p:cNvSpPr>
          <p:nvPr>
            <p:ph type="body" sz="quarter" idx="17"/>
          </p:nvPr>
        </p:nvSpPr>
        <p:spPr>
          <a:xfrm>
            <a:off x="191068" y="1930773"/>
            <a:ext cx="3220871" cy="3013758"/>
          </a:xfrm>
        </p:spPr>
        <p:txBody>
          <a:bodyPr/>
          <a:lstStyle/>
          <a:p>
            <a:r>
              <a:rPr lang="en-US" dirty="0"/>
              <a:t>LDA Tools in CMQCC’s Maternal Data Center </a:t>
            </a:r>
          </a:p>
          <a:p>
            <a:r>
              <a:rPr lang="en-US" dirty="0"/>
              <a:t>(MDC)</a:t>
            </a:r>
          </a:p>
        </p:txBody>
      </p:sp>
    </p:spTree>
    <p:extLst>
      <p:ext uri="{BB962C8B-B14F-4D97-AF65-F5344CB8AC3E}">
        <p14:creationId xmlns:p14="http://schemas.microsoft.com/office/powerpoint/2010/main" val="68050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59FEFE-0385-4399-A902-FA62F529873E}"/>
              </a:ext>
            </a:extLst>
          </p:cNvPr>
          <p:cNvSpPr txBox="1">
            <a:spLocks/>
          </p:cNvSpPr>
          <p:nvPr/>
        </p:nvSpPr>
        <p:spPr>
          <a:xfrm>
            <a:off x="1004341" y="1542983"/>
            <a:ext cx="10268262" cy="4082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ts val="2400"/>
            </a:pPr>
            <a:r>
              <a:rPr lang="en-US" sz="2000" dirty="0"/>
              <a:t>To receive contact hours (RN) for this webinar, please complete the evaluation via the link, which will be sent to you 48 hours after this webinar.</a:t>
            </a:r>
          </a:p>
          <a:p>
            <a:pPr marL="0" indent="0">
              <a:lnSpc>
                <a:spcPct val="100000"/>
              </a:lnSpc>
              <a:spcBef>
                <a:spcPts val="0"/>
              </a:spcBef>
              <a:buSzPts val="2400"/>
              <a:buNone/>
            </a:pPr>
            <a:endParaRPr lang="en-US" sz="2000" dirty="0"/>
          </a:p>
          <a:p>
            <a:pPr>
              <a:lnSpc>
                <a:spcPct val="100000"/>
              </a:lnSpc>
              <a:spcBef>
                <a:spcPts val="0"/>
              </a:spcBef>
              <a:buSzPts val="2400"/>
            </a:pPr>
            <a:r>
              <a:rPr lang="en-US" sz="2000" dirty="0"/>
              <a:t>You must be in attendance* on the webinar for a minimum of 50 minutes, and </a:t>
            </a:r>
            <a:r>
              <a:rPr lang="en-US" sz="2000" b="1" u="sng" dirty="0"/>
              <a:t>signed in under your own account</a:t>
            </a:r>
            <a:r>
              <a:rPr lang="en-US" sz="2000" dirty="0"/>
              <a:t>, for a contact hour to be awarded.</a:t>
            </a:r>
          </a:p>
          <a:p>
            <a:pPr marL="0" indent="0">
              <a:lnSpc>
                <a:spcPct val="100000"/>
              </a:lnSpc>
              <a:spcBef>
                <a:spcPts val="0"/>
              </a:spcBef>
              <a:buSzPts val="2400"/>
              <a:buNone/>
            </a:pPr>
            <a:endParaRPr lang="en-US" sz="2000" dirty="0"/>
          </a:p>
          <a:p>
            <a:pPr>
              <a:lnSpc>
                <a:spcPct val="100000"/>
              </a:lnSpc>
              <a:spcBef>
                <a:spcPts val="0"/>
              </a:spcBef>
              <a:buSzPts val="2400"/>
            </a:pPr>
            <a:r>
              <a:rPr lang="en-US" sz="2000" dirty="0"/>
              <a:t>We do not offer Contact hours for on-demand webinar viewing.</a:t>
            </a:r>
          </a:p>
          <a:p>
            <a:pPr algn="ctr"/>
            <a:endParaRPr lang="en-US" dirty="0"/>
          </a:p>
        </p:txBody>
      </p:sp>
      <p:sp>
        <p:nvSpPr>
          <p:cNvPr id="2" name="Title 1">
            <a:extLst>
              <a:ext uri="{FF2B5EF4-FFF2-40B4-BE49-F238E27FC236}">
                <a16:creationId xmlns:a16="http://schemas.microsoft.com/office/drawing/2014/main" id="{2A243847-3B00-A849-9FE4-B0773F3B0D34}"/>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Continuing Education Notice</a:t>
            </a:r>
            <a:endParaRPr lang="en-US" sz="38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81157970"/>
      </p:ext>
    </p:extLst>
  </p:cSld>
  <p:clrMapOvr>
    <a:masterClrMapping/>
  </p:clrMapOvr>
  <p:transition spd="slow" advClick="0" advTm="1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 page&#10;&#10;Description automatically generated">
            <a:extLst>
              <a:ext uri="{FF2B5EF4-FFF2-40B4-BE49-F238E27FC236}">
                <a16:creationId xmlns:a16="http://schemas.microsoft.com/office/drawing/2014/main" id="{488A9F72-C0C8-AE4D-FBCE-5CD1238F7EDD}"/>
              </a:ext>
            </a:extLst>
          </p:cNvPr>
          <p:cNvPicPr>
            <a:picLocks noChangeAspect="1"/>
          </p:cNvPicPr>
          <p:nvPr/>
        </p:nvPicPr>
        <p:blipFill>
          <a:blip r:embed="rId3"/>
          <a:stretch>
            <a:fillRect/>
          </a:stretch>
        </p:blipFill>
        <p:spPr>
          <a:xfrm>
            <a:off x="3533736" y="1600305"/>
            <a:ext cx="8109706" cy="4598027"/>
          </a:xfrm>
          <a:prstGeom prst="rect">
            <a:avLst/>
          </a:prstGeom>
          <a:ln>
            <a:solidFill>
              <a:schemeClr val="bg1">
                <a:lumMod val="75000"/>
              </a:schemeClr>
            </a:solidFill>
          </a:ln>
        </p:spPr>
      </p:pic>
      <p:sp>
        <p:nvSpPr>
          <p:cNvPr id="3" name="Text Placeholder 2">
            <a:extLst>
              <a:ext uri="{FF2B5EF4-FFF2-40B4-BE49-F238E27FC236}">
                <a16:creationId xmlns:a16="http://schemas.microsoft.com/office/drawing/2014/main" id="{180F1EF6-E4A9-C736-F5F4-D84D1059FB64}"/>
              </a:ext>
            </a:extLst>
          </p:cNvPr>
          <p:cNvSpPr>
            <a:spLocks noGrp="1"/>
          </p:cNvSpPr>
          <p:nvPr>
            <p:ph type="body" sz="quarter" idx="11"/>
          </p:nvPr>
        </p:nvSpPr>
        <p:spPr>
          <a:xfrm>
            <a:off x="0" y="1011609"/>
            <a:ext cx="12192000" cy="493161"/>
          </a:xfrm>
          <a:noFill/>
        </p:spPr>
        <p:txBody>
          <a:bodyPr/>
          <a:lstStyle/>
          <a:p>
            <a:r>
              <a:rPr lang="en-US" sz="2800" dirty="0">
                <a:latin typeface="Roboto Condensed Light" panose="02000000000000000000" pitchFamily="2" charset="0"/>
                <a:ea typeface="Roboto Condensed Light" panose="02000000000000000000" pitchFamily="2" charset="0"/>
              </a:rPr>
              <a:t>Tools to Support Low-Dose Aspirin (LDA) Initiative</a:t>
            </a:r>
          </a:p>
        </p:txBody>
      </p:sp>
      <p:sp>
        <p:nvSpPr>
          <p:cNvPr id="4" name="Text Placeholder 3">
            <a:extLst>
              <a:ext uri="{FF2B5EF4-FFF2-40B4-BE49-F238E27FC236}">
                <a16:creationId xmlns:a16="http://schemas.microsoft.com/office/drawing/2014/main" id="{1DC2E2C4-E1D0-9A31-B065-BD3AD6495E81}"/>
              </a:ext>
            </a:extLst>
          </p:cNvPr>
          <p:cNvSpPr>
            <a:spLocks noGrp="1"/>
          </p:cNvSpPr>
          <p:nvPr>
            <p:ph type="body" sz="quarter" idx="12"/>
          </p:nvPr>
        </p:nvSpPr>
        <p:spPr>
          <a:xfrm>
            <a:off x="331350" y="1615190"/>
            <a:ext cx="2879392" cy="3627619"/>
          </a:xfrm>
          <a:solidFill>
            <a:srgbClr val="F8836A"/>
          </a:solidFill>
          <a:ln>
            <a:noFill/>
          </a:ln>
          <a:effectLst>
            <a:outerShdw blurRad="50800" dist="38100" dir="2700000" algn="tl" rotWithShape="0">
              <a:prstClr val="black">
                <a:alpha val="40000"/>
              </a:prstClr>
            </a:outerShdw>
          </a:effectLst>
        </p:spPr>
        <p:txBody>
          <a:bodyPr/>
          <a:lstStyle/>
          <a:p>
            <a:pPr marL="12700" indent="-12700"/>
            <a:r>
              <a:rPr lang="en-US" dirty="0">
                <a:solidFill>
                  <a:schemeClr val="bg1"/>
                </a:solidFill>
                <a:latin typeface="Roboto Light" panose="02000000000000000000" pitchFamily="2" charset="0"/>
                <a:ea typeface="Roboto Light" panose="02000000000000000000" pitchFamily="2" charset="0"/>
              </a:rPr>
              <a:t>CMQCC’s Maternal Data Center (MDC) is a confidential tool designed to support hospitals’ quality improvement efforts. Almost every hospital in CA participates in the MDC. </a:t>
            </a:r>
          </a:p>
        </p:txBody>
      </p:sp>
      <p:sp>
        <p:nvSpPr>
          <p:cNvPr id="7" name="Title 1">
            <a:extLst>
              <a:ext uri="{FF2B5EF4-FFF2-40B4-BE49-F238E27FC236}">
                <a16:creationId xmlns:a16="http://schemas.microsoft.com/office/drawing/2014/main" id="{24463C61-53D2-E588-42A7-8466CF714CEF}"/>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CMQCC Maternal Data Center</a:t>
            </a:r>
          </a:p>
        </p:txBody>
      </p:sp>
    </p:spTree>
    <p:extLst>
      <p:ext uri="{BB962C8B-B14F-4D97-AF65-F5344CB8AC3E}">
        <p14:creationId xmlns:p14="http://schemas.microsoft.com/office/powerpoint/2010/main" val="3941545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81BCE-7A31-440A-82CA-58615E0B669A}"/>
              </a:ext>
            </a:extLst>
          </p:cNvPr>
          <p:cNvSpPr>
            <a:spLocks noGrp="1"/>
          </p:cNvSpPr>
          <p:nvPr>
            <p:ph type="body" sz="quarter" idx="12"/>
          </p:nvPr>
        </p:nvSpPr>
        <p:spPr>
          <a:xfrm>
            <a:off x="1414755" y="3079116"/>
            <a:ext cx="4401845" cy="788309"/>
          </a:xfrm>
        </p:spPr>
        <p:txBody>
          <a:bodyPr anchor="ctr"/>
          <a:lstStyle/>
          <a:p>
            <a:r>
              <a:rPr lang="en-US" sz="2400" dirty="0"/>
              <a:t>Preeclampsia Among Those at Risk for Preeclampsia</a:t>
            </a:r>
          </a:p>
        </p:txBody>
      </p:sp>
      <p:sp>
        <p:nvSpPr>
          <p:cNvPr id="3" name="Text Placeholder 2">
            <a:extLst>
              <a:ext uri="{FF2B5EF4-FFF2-40B4-BE49-F238E27FC236}">
                <a16:creationId xmlns:a16="http://schemas.microsoft.com/office/drawing/2014/main" id="{54E5DAB7-82C2-7FC3-BE27-2B69673F8A3E}"/>
              </a:ext>
            </a:extLst>
          </p:cNvPr>
          <p:cNvSpPr>
            <a:spLocks noGrp="1"/>
          </p:cNvSpPr>
          <p:nvPr>
            <p:ph type="body" sz="quarter" idx="13"/>
          </p:nvPr>
        </p:nvSpPr>
        <p:spPr>
          <a:xfrm>
            <a:off x="1414755" y="1996024"/>
            <a:ext cx="4401845" cy="761879"/>
          </a:xfrm>
        </p:spPr>
        <p:txBody>
          <a:bodyPr anchor="ctr"/>
          <a:lstStyle/>
          <a:p>
            <a:r>
              <a:rPr lang="en-US" sz="2400" dirty="0"/>
              <a:t>LDA Usage Among Those at Risk of Preeclampsia*</a:t>
            </a:r>
          </a:p>
        </p:txBody>
      </p:sp>
      <p:sp>
        <p:nvSpPr>
          <p:cNvPr id="4" name="Text Placeholder 3">
            <a:extLst>
              <a:ext uri="{FF2B5EF4-FFF2-40B4-BE49-F238E27FC236}">
                <a16:creationId xmlns:a16="http://schemas.microsoft.com/office/drawing/2014/main" id="{965765D9-F788-BB3A-EE2B-CFE450BF2C22}"/>
              </a:ext>
            </a:extLst>
          </p:cNvPr>
          <p:cNvSpPr>
            <a:spLocks noGrp="1"/>
          </p:cNvSpPr>
          <p:nvPr>
            <p:ph type="body" sz="quarter" idx="14"/>
          </p:nvPr>
        </p:nvSpPr>
        <p:spPr>
          <a:xfrm>
            <a:off x="1414755" y="4274885"/>
            <a:ext cx="4401845" cy="788309"/>
          </a:xfrm>
        </p:spPr>
        <p:txBody>
          <a:bodyPr anchor="ctr"/>
          <a:lstStyle/>
          <a:p>
            <a:r>
              <a:rPr lang="en-US" sz="2400" dirty="0"/>
              <a:t>Preeclampsia Rate</a:t>
            </a:r>
          </a:p>
        </p:txBody>
      </p:sp>
      <p:sp>
        <p:nvSpPr>
          <p:cNvPr id="5" name="Text Placeholder 4">
            <a:extLst>
              <a:ext uri="{FF2B5EF4-FFF2-40B4-BE49-F238E27FC236}">
                <a16:creationId xmlns:a16="http://schemas.microsoft.com/office/drawing/2014/main" id="{6A4EEC16-97CF-93A1-DB84-74E97C05F12A}"/>
              </a:ext>
            </a:extLst>
          </p:cNvPr>
          <p:cNvSpPr>
            <a:spLocks noGrp="1"/>
          </p:cNvSpPr>
          <p:nvPr>
            <p:ph type="body" sz="quarter" idx="15"/>
          </p:nvPr>
        </p:nvSpPr>
        <p:spPr>
          <a:xfrm>
            <a:off x="7383755" y="2002294"/>
            <a:ext cx="4401845" cy="788309"/>
          </a:xfrm>
        </p:spPr>
        <p:txBody>
          <a:bodyPr anchor="ctr"/>
          <a:lstStyle/>
          <a:p>
            <a:r>
              <a:rPr lang="en-US" sz="2400" dirty="0"/>
              <a:t>Preterm Birth Among Those at Risk for Preeclampsia	</a:t>
            </a:r>
          </a:p>
        </p:txBody>
      </p:sp>
      <p:sp>
        <p:nvSpPr>
          <p:cNvPr id="6" name="Text Placeholder 5">
            <a:extLst>
              <a:ext uri="{FF2B5EF4-FFF2-40B4-BE49-F238E27FC236}">
                <a16:creationId xmlns:a16="http://schemas.microsoft.com/office/drawing/2014/main" id="{F0EA5B37-9F4E-EE86-040C-90E8B969855C}"/>
              </a:ext>
            </a:extLst>
          </p:cNvPr>
          <p:cNvSpPr>
            <a:spLocks noGrp="1"/>
          </p:cNvSpPr>
          <p:nvPr>
            <p:ph type="body" sz="quarter" idx="16"/>
          </p:nvPr>
        </p:nvSpPr>
        <p:spPr>
          <a:xfrm>
            <a:off x="7383755" y="3079116"/>
            <a:ext cx="4401845" cy="788309"/>
          </a:xfrm>
        </p:spPr>
        <p:txBody>
          <a:bodyPr anchor="ctr"/>
          <a:lstStyle/>
          <a:p>
            <a:r>
              <a:rPr lang="en-US" sz="2400" dirty="0"/>
              <a:t>Preterm Preeclampsia Rate</a:t>
            </a:r>
          </a:p>
        </p:txBody>
      </p:sp>
      <p:sp>
        <p:nvSpPr>
          <p:cNvPr id="13" name="Text Placeholder 2">
            <a:extLst>
              <a:ext uri="{FF2B5EF4-FFF2-40B4-BE49-F238E27FC236}">
                <a16:creationId xmlns:a16="http://schemas.microsoft.com/office/drawing/2014/main" id="{0F09F3A3-A7E1-C8A0-F847-EC67CB1C8E4B}"/>
              </a:ext>
            </a:extLst>
          </p:cNvPr>
          <p:cNvSpPr>
            <a:spLocks noGrp="1"/>
          </p:cNvSpPr>
          <p:nvPr>
            <p:ph type="body" sz="quarter" idx="11"/>
          </p:nvPr>
        </p:nvSpPr>
        <p:spPr>
          <a:xfrm>
            <a:off x="0" y="1112026"/>
            <a:ext cx="12192000" cy="493161"/>
          </a:xfrm>
          <a:noFill/>
        </p:spPr>
        <p:txBody>
          <a:bodyPr/>
          <a:lstStyle/>
          <a:p>
            <a:r>
              <a:rPr lang="en-US" sz="2800" dirty="0">
                <a:latin typeface="Roboto Condensed Light" panose="02000000000000000000" pitchFamily="2" charset="0"/>
                <a:ea typeface="Roboto Condensed Light" panose="02000000000000000000" pitchFamily="2" charset="0"/>
              </a:rPr>
              <a:t>All now available in the MDC</a:t>
            </a:r>
          </a:p>
        </p:txBody>
      </p:sp>
      <p:sp>
        <p:nvSpPr>
          <p:cNvPr id="15" name="TextBox 14">
            <a:extLst>
              <a:ext uri="{FF2B5EF4-FFF2-40B4-BE49-F238E27FC236}">
                <a16:creationId xmlns:a16="http://schemas.microsoft.com/office/drawing/2014/main" id="{007A09D3-05B0-DCE7-6FBD-8D516B4D294A}"/>
              </a:ext>
            </a:extLst>
          </p:cNvPr>
          <p:cNvSpPr txBox="1"/>
          <p:nvPr/>
        </p:nvSpPr>
        <p:spPr>
          <a:xfrm>
            <a:off x="6516709" y="4108360"/>
            <a:ext cx="5422005" cy="1569660"/>
          </a:xfrm>
          <a:prstGeom prst="rect">
            <a:avLst/>
          </a:prstGeom>
          <a:solidFill>
            <a:srgbClr val="F8836A"/>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a:solidFill>
                  <a:schemeClr val="bg1"/>
                </a:solidFill>
                <a:latin typeface="Roboto Light" panose="02000000000000000000" pitchFamily="2" charset="0"/>
                <a:ea typeface="Roboto Light" panose="02000000000000000000" pitchFamily="2" charset="0"/>
              </a:rPr>
              <a:t>All of these measures can be stratified by race &amp; ethnicity, payer, delivery method, gestational age, prenatal care group*, and more. </a:t>
            </a:r>
          </a:p>
        </p:txBody>
      </p:sp>
      <p:sp>
        <p:nvSpPr>
          <p:cNvPr id="16" name="TextBox 15">
            <a:extLst>
              <a:ext uri="{FF2B5EF4-FFF2-40B4-BE49-F238E27FC236}">
                <a16:creationId xmlns:a16="http://schemas.microsoft.com/office/drawing/2014/main" id="{E99AB984-F6EC-DAA0-EBC1-977549486336}"/>
              </a:ext>
            </a:extLst>
          </p:cNvPr>
          <p:cNvSpPr txBox="1"/>
          <p:nvPr/>
        </p:nvSpPr>
        <p:spPr>
          <a:xfrm>
            <a:off x="4921956" y="5678020"/>
            <a:ext cx="7016759" cy="369332"/>
          </a:xfrm>
          <a:prstGeom prst="rect">
            <a:avLst/>
          </a:prstGeom>
          <a:noFill/>
        </p:spPr>
        <p:txBody>
          <a:bodyPr wrap="square" rtlCol="0">
            <a:spAutoFit/>
          </a:bodyPr>
          <a:lstStyle/>
          <a:p>
            <a:pPr algn="r"/>
            <a:r>
              <a:rPr lang="en-US" spc="200" dirty="0">
                <a:latin typeface="Roboto Light" panose="02000000000000000000" pitchFamily="2" charset="0"/>
                <a:ea typeface="Roboto Light" panose="02000000000000000000" pitchFamily="2" charset="0"/>
              </a:rPr>
              <a:t>*requires supplemental data submission</a:t>
            </a:r>
          </a:p>
        </p:txBody>
      </p:sp>
      <p:sp>
        <p:nvSpPr>
          <p:cNvPr id="7" name="Title 1">
            <a:extLst>
              <a:ext uri="{FF2B5EF4-FFF2-40B4-BE49-F238E27FC236}">
                <a16:creationId xmlns:a16="http://schemas.microsoft.com/office/drawing/2014/main" id="{710496C8-DAE2-5E53-5D9C-921B4B302C0F}"/>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MDC Tools to Support LDA Initiative</a:t>
            </a:r>
          </a:p>
        </p:txBody>
      </p:sp>
    </p:spTree>
    <p:extLst>
      <p:ext uri="{BB962C8B-B14F-4D97-AF65-F5344CB8AC3E}">
        <p14:creationId xmlns:p14="http://schemas.microsoft.com/office/powerpoint/2010/main" val="1570454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EE32C09-00C3-B3F3-BA19-6DC10090FEFF}"/>
              </a:ext>
            </a:extLst>
          </p:cNvPr>
          <p:cNvSpPr>
            <a:spLocks noGrp="1"/>
          </p:cNvSpPr>
          <p:nvPr>
            <p:ph type="body" sz="quarter" idx="12"/>
          </p:nvPr>
        </p:nvSpPr>
        <p:spPr>
          <a:xfrm>
            <a:off x="1174750" y="1299070"/>
            <a:ext cx="9842500" cy="3111500"/>
          </a:xfrm>
        </p:spPr>
        <p:txBody>
          <a:bodyPr/>
          <a:lstStyle/>
          <a:p>
            <a:pPr marL="342900" indent="-342900">
              <a:buFont typeface="Arial" panose="020B0604020202020204" pitchFamily="34" charset="0"/>
              <a:buChar char="•"/>
            </a:pPr>
            <a:r>
              <a:rPr lang="en-US" dirty="0"/>
              <a:t>To track LDA usage in the Maternal Data Center, click on </a:t>
            </a:r>
            <a:r>
              <a:rPr lang="en-US" i="1" dirty="0"/>
              <a:t>Data Entry Status </a:t>
            </a:r>
            <a:r>
              <a:rPr lang="en-US" dirty="0"/>
              <a:t>in the upper right-hand corner of the MDC landing page. </a:t>
            </a:r>
          </a:p>
          <a:p>
            <a:pPr marL="14288" indent="-14288"/>
            <a:endParaRPr lang="en-US" dirty="0"/>
          </a:p>
          <a:p>
            <a:pPr marL="14288" indent="-14288"/>
            <a:endParaRPr lang="en-US" dirty="0"/>
          </a:p>
          <a:p>
            <a:pPr marL="14288" indent="-14288"/>
            <a:endParaRPr lang="en-US" dirty="0"/>
          </a:p>
          <a:p>
            <a:pPr marL="14288" indent="-14288"/>
            <a:endParaRPr lang="en-US" sz="1800" dirty="0"/>
          </a:p>
          <a:p>
            <a:pPr marL="342900" indent="-342900">
              <a:buFont typeface="Arial" panose="020B0604020202020204" pitchFamily="34" charset="0"/>
              <a:buChar char="•"/>
            </a:pPr>
            <a:r>
              <a:rPr lang="en-US" dirty="0"/>
              <a:t>Go to the row </a:t>
            </a:r>
            <a:r>
              <a:rPr lang="en-US" i="1" dirty="0"/>
              <a:t>LDA Usage </a:t>
            </a:r>
            <a:r>
              <a:rPr lang="en-US" dirty="0"/>
              <a:t>and select a month to review!</a:t>
            </a:r>
          </a:p>
        </p:txBody>
      </p:sp>
      <p:pic>
        <p:nvPicPr>
          <p:cNvPr id="14" name="Picture 13" descr="A blue and white rectangular box with text&#10;&#10;Description automatically generated with medium confidence">
            <a:extLst>
              <a:ext uri="{FF2B5EF4-FFF2-40B4-BE49-F238E27FC236}">
                <a16:creationId xmlns:a16="http://schemas.microsoft.com/office/drawing/2014/main" id="{36F8C4EB-BE93-B349-AF1D-E8344C2AB3FF}"/>
              </a:ext>
            </a:extLst>
          </p:cNvPr>
          <p:cNvPicPr>
            <a:picLocks noChangeAspect="1"/>
          </p:cNvPicPr>
          <p:nvPr/>
        </p:nvPicPr>
        <p:blipFill>
          <a:blip r:embed="rId3"/>
          <a:stretch>
            <a:fillRect/>
          </a:stretch>
        </p:blipFill>
        <p:spPr>
          <a:xfrm>
            <a:off x="1174750" y="2074241"/>
            <a:ext cx="9961200" cy="1335378"/>
          </a:xfrm>
          <a:prstGeom prst="rect">
            <a:avLst/>
          </a:prstGeom>
          <a:ln>
            <a:solidFill>
              <a:schemeClr val="tx1">
                <a:lumMod val="50000"/>
                <a:lumOff val="50000"/>
              </a:schemeClr>
            </a:solidFill>
          </a:ln>
        </p:spPr>
      </p:pic>
      <p:sp>
        <p:nvSpPr>
          <p:cNvPr id="15" name="Frame 14">
            <a:extLst>
              <a:ext uri="{FF2B5EF4-FFF2-40B4-BE49-F238E27FC236}">
                <a16:creationId xmlns:a16="http://schemas.microsoft.com/office/drawing/2014/main" id="{5098DF6A-5030-662D-3DD1-0F3B80D3B171}"/>
              </a:ext>
            </a:extLst>
          </p:cNvPr>
          <p:cNvSpPr/>
          <p:nvPr/>
        </p:nvSpPr>
        <p:spPr>
          <a:xfrm>
            <a:off x="9494520" y="2834640"/>
            <a:ext cx="1641430" cy="55973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descr="A screenshot of a computer&#10;&#10;Description automatically generated">
            <a:extLst>
              <a:ext uri="{FF2B5EF4-FFF2-40B4-BE49-F238E27FC236}">
                <a16:creationId xmlns:a16="http://schemas.microsoft.com/office/drawing/2014/main" id="{39BC06E4-F4E2-872B-B6AB-8F010E55195F}"/>
              </a:ext>
            </a:extLst>
          </p:cNvPr>
          <p:cNvPicPr>
            <a:picLocks noChangeAspect="1"/>
          </p:cNvPicPr>
          <p:nvPr/>
        </p:nvPicPr>
        <p:blipFill rotWithShape="1">
          <a:blip r:embed="rId4"/>
          <a:srcRect t="1684" b="1"/>
          <a:stretch/>
        </p:blipFill>
        <p:spPr>
          <a:xfrm>
            <a:off x="2269150" y="4392386"/>
            <a:ext cx="7772400" cy="1821874"/>
          </a:xfrm>
          <a:prstGeom prst="rect">
            <a:avLst/>
          </a:prstGeom>
        </p:spPr>
      </p:pic>
      <p:sp>
        <p:nvSpPr>
          <p:cNvPr id="18" name="Right Arrow 17">
            <a:extLst>
              <a:ext uri="{FF2B5EF4-FFF2-40B4-BE49-F238E27FC236}">
                <a16:creationId xmlns:a16="http://schemas.microsoft.com/office/drawing/2014/main" id="{C2D94DB2-41D7-596B-A022-6EBE96D2ED1F}"/>
              </a:ext>
            </a:extLst>
          </p:cNvPr>
          <p:cNvSpPr/>
          <p:nvPr/>
        </p:nvSpPr>
        <p:spPr>
          <a:xfrm>
            <a:off x="2396471" y="5868364"/>
            <a:ext cx="1481047" cy="2648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65B06FF-510C-EEE9-5294-082E696676B0}"/>
              </a:ext>
            </a:extLst>
          </p:cNvPr>
          <p:cNvSpPr txBox="1"/>
          <p:nvPr/>
        </p:nvSpPr>
        <p:spPr>
          <a:xfrm>
            <a:off x="6829063" y="4297680"/>
            <a:ext cx="4456253" cy="1200329"/>
          </a:xfrm>
          <a:prstGeom prst="rect">
            <a:avLst/>
          </a:prstGeom>
          <a:solidFill>
            <a:srgbClr val="F8836A"/>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latin typeface="Roboto Light" panose="02000000000000000000" pitchFamily="2" charset="0"/>
                <a:ea typeface="Roboto Light" panose="02000000000000000000" pitchFamily="2" charset="0"/>
              </a:rPr>
              <a:t>Don’t see a row labeled LDA Usage? Click the “Select Measures” button to see the list of measures you can display on this screen. You may need to add it!</a:t>
            </a:r>
          </a:p>
        </p:txBody>
      </p:sp>
      <p:sp>
        <p:nvSpPr>
          <p:cNvPr id="20" name="Right Arrow 19">
            <a:extLst>
              <a:ext uri="{FF2B5EF4-FFF2-40B4-BE49-F238E27FC236}">
                <a16:creationId xmlns:a16="http://schemas.microsoft.com/office/drawing/2014/main" id="{0A0B5939-D6DD-5B64-E6A9-AB1636FFBED4}"/>
              </a:ext>
            </a:extLst>
          </p:cNvPr>
          <p:cNvSpPr/>
          <p:nvPr/>
        </p:nvSpPr>
        <p:spPr>
          <a:xfrm rot="10800000">
            <a:off x="4844772" y="4464465"/>
            <a:ext cx="1868543" cy="3274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a:extLst>
              <a:ext uri="{FF2B5EF4-FFF2-40B4-BE49-F238E27FC236}">
                <a16:creationId xmlns:a16="http://schemas.microsoft.com/office/drawing/2014/main" id="{FC5F7CB8-4CFA-C20C-623E-DF4BB7EFEB14}"/>
              </a:ext>
            </a:extLst>
          </p:cNvPr>
          <p:cNvSpPr/>
          <p:nvPr/>
        </p:nvSpPr>
        <p:spPr>
          <a:xfrm>
            <a:off x="3122317" y="4338106"/>
            <a:ext cx="1583556" cy="54749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90375318-9D4F-0F8F-07B2-1AA6115CF00E}"/>
              </a:ext>
            </a:extLst>
          </p:cNvPr>
          <p:cNvSpPr/>
          <p:nvPr/>
        </p:nvSpPr>
        <p:spPr>
          <a:xfrm>
            <a:off x="4611933" y="5781853"/>
            <a:ext cx="1360604" cy="432407"/>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2FEF56A-6E61-06FC-CD6E-939EAE092D67}"/>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MDC Tools to Support LDA Initiative</a:t>
            </a:r>
          </a:p>
        </p:txBody>
      </p:sp>
    </p:spTree>
    <p:extLst>
      <p:ext uri="{BB962C8B-B14F-4D97-AF65-F5344CB8AC3E}">
        <p14:creationId xmlns:p14="http://schemas.microsoft.com/office/powerpoint/2010/main" val="35649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EFD725-9F55-15A2-2D9C-D96D21C903AA}"/>
              </a:ext>
            </a:extLst>
          </p:cNvPr>
          <p:cNvSpPr txBox="1"/>
          <p:nvPr/>
        </p:nvSpPr>
        <p:spPr>
          <a:xfrm>
            <a:off x="439838" y="347241"/>
            <a:ext cx="8324152" cy="1015663"/>
          </a:xfrm>
          <a:prstGeom prst="rect">
            <a:avLst/>
          </a:prstGeom>
          <a:noFill/>
        </p:spPr>
        <p:txBody>
          <a:bodyPr wrap="square" rtlCol="0">
            <a:spAutoFit/>
          </a:bodyPr>
          <a:lstStyle/>
          <a:p>
            <a:r>
              <a:rPr lang="en-US" sz="2000" dirty="0">
                <a:latin typeface="Roboto Light" panose="02000000000000000000" pitchFamily="2" charset="0"/>
                <a:ea typeface="Roboto Light" panose="02000000000000000000" pitchFamily="2" charset="0"/>
              </a:rPr>
              <a:t>On the chart review screen, the MDC will display all patients identifiable based on risk factors per ACOG, using ICD-10 codes and birth certificate data. Click the “Edit” button to submit data for the patient. </a:t>
            </a:r>
          </a:p>
        </p:txBody>
      </p:sp>
      <p:pic>
        <p:nvPicPr>
          <p:cNvPr id="7" name="Picture 6" descr="A screenshot of a medical report&#10;&#10;Description automatically generated">
            <a:extLst>
              <a:ext uri="{FF2B5EF4-FFF2-40B4-BE49-F238E27FC236}">
                <a16:creationId xmlns:a16="http://schemas.microsoft.com/office/drawing/2014/main" id="{DFDFB690-4C82-1A7A-A7A8-6C4662BE6552}"/>
              </a:ext>
            </a:extLst>
          </p:cNvPr>
          <p:cNvPicPr>
            <a:picLocks noChangeAspect="1"/>
          </p:cNvPicPr>
          <p:nvPr/>
        </p:nvPicPr>
        <p:blipFill>
          <a:blip r:embed="rId3"/>
          <a:stretch>
            <a:fillRect/>
          </a:stretch>
        </p:blipFill>
        <p:spPr>
          <a:xfrm>
            <a:off x="1398272" y="1501800"/>
            <a:ext cx="9395455" cy="4620150"/>
          </a:xfrm>
          <a:prstGeom prst="rect">
            <a:avLst/>
          </a:prstGeom>
          <a:ln>
            <a:solidFill>
              <a:schemeClr val="tx1">
                <a:lumMod val="50000"/>
                <a:lumOff val="50000"/>
              </a:schemeClr>
            </a:solidFill>
          </a:ln>
        </p:spPr>
      </p:pic>
      <p:sp>
        <p:nvSpPr>
          <p:cNvPr id="8" name="Frame 7">
            <a:extLst>
              <a:ext uri="{FF2B5EF4-FFF2-40B4-BE49-F238E27FC236}">
                <a16:creationId xmlns:a16="http://schemas.microsoft.com/office/drawing/2014/main" id="{064796B4-2D78-5EC0-F01C-A27FEEA33FD9}"/>
              </a:ext>
            </a:extLst>
          </p:cNvPr>
          <p:cNvSpPr/>
          <p:nvPr/>
        </p:nvSpPr>
        <p:spPr>
          <a:xfrm>
            <a:off x="8423748" y="4037450"/>
            <a:ext cx="828025" cy="511686"/>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EB3C5A45-EA7C-4EC3-B954-0014D4AC2933}"/>
              </a:ext>
            </a:extLst>
          </p:cNvPr>
          <p:cNvSpPr/>
          <p:nvPr/>
        </p:nvSpPr>
        <p:spPr>
          <a:xfrm>
            <a:off x="1371601" y="1780555"/>
            <a:ext cx="2364878" cy="303127"/>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436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questionnaire&#10;&#10;Description automatically generated">
            <a:extLst>
              <a:ext uri="{FF2B5EF4-FFF2-40B4-BE49-F238E27FC236}">
                <a16:creationId xmlns:a16="http://schemas.microsoft.com/office/drawing/2014/main" id="{50A1AFCF-E0C7-9CD4-92D3-B22758CF618C}"/>
              </a:ext>
            </a:extLst>
          </p:cNvPr>
          <p:cNvPicPr>
            <a:picLocks noChangeAspect="1"/>
          </p:cNvPicPr>
          <p:nvPr/>
        </p:nvPicPr>
        <p:blipFill>
          <a:blip r:embed="rId3"/>
          <a:stretch>
            <a:fillRect/>
          </a:stretch>
        </p:blipFill>
        <p:spPr>
          <a:xfrm>
            <a:off x="451675" y="227677"/>
            <a:ext cx="5845215" cy="2109875"/>
          </a:xfrm>
          <a:prstGeom prst="rect">
            <a:avLst/>
          </a:prstGeom>
          <a:ln>
            <a:solidFill>
              <a:schemeClr val="tx1">
                <a:lumMod val="50000"/>
                <a:lumOff val="50000"/>
              </a:schemeClr>
            </a:solidFill>
          </a:ln>
        </p:spPr>
      </p:pic>
      <p:pic>
        <p:nvPicPr>
          <p:cNvPr id="5" name="Picture 4" descr="A screenshot of a chat&#10;&#10;Description automatically generated">
            <a:extLst>
              <a:ext uri="{FF2B5EF4-FFF2-40B4-BE49-F238E27FC236}">
                <a16:creationId xmlns:a16="http://schemas.microsoft.com/office/drawing/2014/main" id="{768F26D3-9950-B771-E6C3-8EBAD0397EBA}"/>
              </a:ext>
            </a:extLst>
          </p:cNvPr>
          <p:cNvPicPr>
            <a:picLocks noChangeAspect="1"/>
          </p:cNvPicPr>
          <p:nvPr/>
        </p:nvPicPr>
        <p:blipFill rotWithShape="1">
          <a:blip r:embed="rId4"/>
          <a:srcRect b="7186"/>
          <a:stretch/>
        </p:blipFill>
        <p:spPr>
          <a:xfrm>
            <a:off x="6935300" y="0"/>
            <a:ext cx="4805025" cy="6365174"/>
          </a:xfrm>
          <a:prstGeom prst="rect">
            <a:avLst/>
          </a:prstGeom>
          <a:ln>
            <a:solidFill>
              <a:schemeClr val="tx1">
                <a:lumMod val="50000"/>
                <a:lumOff val="50000"/>
              </a:schemeClr>
            </a:solidFill>
          </a:ln>
        </p:spPr>
      </p:pic>
      <p:sp>
        <p:nvSpPr>
          <p:cNvPr id="6" name="TextBox 5">
            <a:extLst>
              <a:ext uri="{FF2B5EF4-FFF2-40B4-BE49-F238E27FC236}">
                <a16:creationId xmlns:a16="http://schemas.microsoft.com/office/drawing/2014/main" id="{872B5D39-D681-8F2E-1AAE-0E0F63EF02C8}"/>
              </a:ext>
            </a:extLst>
          </p:cNvPr>
          <p:cNvSpPr txBox="1"/>
          <p:nvPr/>
        </p:nvSpPr>
        <p:spPr>
          <a:xfrm>
            <a:off x="451675" y="2493818"/>
            <a:ext cx="6257883" cy="3416320"/>
          </a:xfrm>
          <a:prstGeom prst="rect">
            <a:avLst/>
          </a:prstGeom>
          <a:noFill/>
        </p:spPr>
        <p:txBody>
          <a:bodyPr wrap="square" rtlCol="0">
            <a:spAutoFit/>
          </a:bodyPr>
          <a:lstStyle/>
          <a:p>
            <a:r>
              <a:rPr lang="en-US" dirty="0">
                <a:latin typeface="Roboto Light" panose="02000000000000000000" pitchFamily="2" charset="0"/>
                <a:ea typeface="Roboto Light" panose="02000000000000000000" pitchFamily="2" charset="0"/>
              </a:rPr>
              <a:t>To start, you’re asked two questions. </a:t>
            </a:r>
          </a:p>
          <a:p>
            <a:pPr marL="342900" indent="-342900">
              <a:buAutoNum type="arabicPeriod"/>
            </a:pPr>
            <a:r>
              <a:rPr lang="en-US" dirty="0">
                <a:latin typeface="Roboto Light" panose="02000000000000000000" pitchFamily="2" charset="0"/>
                <a:ea typeface="Roboto Light" panose="02000000000000000000" pitchFamily="2" charset="0"/>
              </a:rPr>
              <a:t>Did the patient take aspirin during their pregnancy? </a:t>
            </a:r>
          </a:p>
          <a:p>
            <a:pPr indent="338138"/>
            <a:r>
              <a:rPr lang="en-US" dirty="0">
                <a:latin typeface="Roboto Light" panose="02000000000000000000" pitchFamily="2" charset="0"/>
                <a:ea typeface="Roboto Light" panose="02000000000000000000" pitchFamily="2" charset="0"/>
              </a:rPr>
              <a:t>- YES or NO</a:t>
            </a:r>
          </a:p>
          <a:p>
            <a:pPr marL="342900" indent="-342900">
              <a:buFont typeface="+mj-lt"/>
              <a:buAutoNum type="arabicPeriod" startAt="2"/>
            </a:pPr>
            <a:r>
              <a:rPr lang="en-US" dirty="0">
                <a:latin typeface="Roboto Light" panose="02000000000000000000" pitchFamily="2" charset="0"/>
                <a:ea typeface="Roboto Light" panose="02000000000000000000" pitchFamily="2" charset="0"/>
              </a:rPr>
              <a:t>Where did they receive prenatal care? </a:t>
            </a:r>
          </a:p>
          <a:p>
            <a:pPr marL="338138"/>
            <a:r>
              <a:rPr lang="en-US" dirty="0">
                <a:latin typeface="Roboto Light" panose="02000000000000000000" pitchFamily="2" charset="0"/>
                <a:ea typeface="Roboto Light" panose="02000000000000000000" pitchFamily="2" charset="0"/>
              </a:rPr>
              <a:t>- The drop-down list will reflect any prenatal care group you’ve identified in the MDC.</a:t>
            </a:r>
          </a:p>
          <a:p>
            <a:pPr marL="342900" indent="-342900">
              <a:buAutoNum type="arabicPeriod"/>
            </a:pPr>
            <a:endParaRPr lang="en-US" dirty="0">
              <a:latin typeface="Roboto Light" panose="02000000000000000000" pitchFamily="2" charset="0"/>
              <a:ea typeface="Roboto Light" panose="02000000000000000000" pitchFamily="2" charset="0"/>
            </a:endParaRPr>
          </a:p>
          <a:p>
            <a:r>
              <a:rPr lang="en-US" dirty="0">
                <a:latin typeface="Roboto Light" panose="02000000000000000000" pitchFamily="2" charset="0"/>
                <a:ea typeface="Roboto Light" panose="02000000000000000000" pitchFamily="2" charset="0"/>
              </a:rPr>
              <a:t>If they did take aspirin, additional questions will appear:</a:t>
            </a:r>
          </a:p>
          <a:p>
            <a:pPr marL="338138"/>
            <a:r>
              <a:rPr lang="en-US" dirty="0">
                <a:latin typeface="Roboto Light" panose="02000000000000000000" pitchFamily="2" charset="0"/>
                <a:ea typeface="Roboto Light" panose="02000000000000000000" pitchFamily="2" charset="0"/>
              </a:rPr>
              <a:t>- What dosage of aspirin did they take during their pregnancy? 81mg, 100mg, 162mg</a:t>
            </a:r>
          </a:p>
          <a:p>
            <a:pPr indent="338138"/>
            <a:r>
              <a:rPr lang="en-US" dirty="0">
                <a:latin typeface="Roboto Light" panose="02000000000000000000" pitchFamily="2" charset="0"/>
                <a:ea typeface="Roboto Light" panose="02000000000000000000" pitchFamily="2" charset="0"/>
              </a:rPr>
              <a:t>- When did they start taking aspirin?</a:t>
            </a:r>
          </a:p>
          <a:p>
            <a:pPr indent="338138"/>
            <a:r>
              <a:rPr lang="en-US" dirty="0">
                <a:latin typeface="Roboto Light" panose="02000000000000000000" pitchFamily="2" charset="0"/>
                <a:ea typeface="Roboto Light" panose="02000000000000000000" pitchFamily="2" charset="0"/>
              </a:rPr>
              <a:t>- When did they stop taking aspirin?</a:t>
            </a:r>
          </a:p>
        </p:txBody>
      </p:sp>
    </p:spTree>
    <p:extLst>
      <p:ext uri="{BB962C8B-B14F-4D97-AF65-F5344CB8AC3E}">
        <p14:creationId xmlns:p14="http://schemas.microsoft.com/office/powerpoint/2010/main" val="1764171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65FB2DE8-983B-C0CC-A104-5AE4AFDCED2C}"/>
              </a:ext>
            </a:extLst>
          </p:cNvPr>
          <p:cNvPicPr>
            <a:picLocks noChangeAspect="1"/>
          </p:cNvPicPr>
          <p:nvPr/>
        </p:nvPicPr>
        <p:blipFill>
          <a:blip r:embed="rId2"/>
          <a:stretch>
            <a:fillRect/>
          </a:stretch>
        </p:blipFill>
        <p:spPr>
          <a:xfrm>
            <a:off x="1921664" y="225630"/>
            <a:ext cx="8348672" cy="5997040"/>
          </a:xfrm>
          <a:prstGeom prst="rect">
            <a:avLst/>
          </a:prstGeom>
          <a:ln>
            <a:solidFill>
              <a:schemeClr val="tx1">
                <a:lumMod val="50000"/>
                <a:lumOff val="50000"/>
              </a:schemeClr>
            </a:solidFill>
          </a:ln>
        </p:spPr>
      </p:pic>
      <p:sp>
        <p:nvSpPr>
          <p:cNvPr id="4" name="TextBox 3">
            <a:extLst>
              <a:ext uri="{FF2B5EF4-FFF2-40B4-BE49-F238E27FC236}">
                <a16:creationId xmlns:a16="http://schemas.microsoft.com/office/drawing/2014/main" id="{181AE4DD-103D-08F1-2D56-9C4CE5BB9EB4}"/>
              </a:ext>
            </a:extLst>
          </p:cNvPr>
          <p:cNvSpPr txBox="1"/>
          <p:nvPr/>
        </p:nvSpPr>
        <p:spPr>
          <a:xfrm>
            <a:off x="7457704" y="5688281"/>
            <a:ext cx="4294909" cy="646331"/>
          </a:xfrm>
          <a:prstGeom prst="rect">
            <a:avLst/>
          </a:prstGeom>
          <a:solidFill>
            <a:schemeClr val="bg1"/>
          </a:solidFill>
          <a:ln>
            <a:solidFill>
              <a:srgbClr val="F8836A"/>
            </a:solidFill>
          </a:ln>
        </p:spPr>
        <p:txBody>
          <a:bodyPr wrap="square" rtlCol="0">
            <a:spAutoFit/>
          </a:bodyPr>
          <a:lstStyle/>
          <a:p>
            <a:r>
              <a:rPr lang="en-US" dirty="0">
                <a:latin typeface="Roboto Light" panose="02000000000000000000" pitchFamily="2" charset="0"/>
                <a:ea typeface="Roboto Light" panose="02000000000000000000" pitchFamily="2" charset="0"/>
              </a:rPr>
              <a:t>Drill down to the patient level to review cases that didn’t receive LDA</a:t>
            </a:r>
          </a:p>
        </p:txBody>
      </p:sp>
      <p:sp>
        <p:nvSpPr>
          <p:cNvPr id="5" name="Left Arrow 4">
            <a:extLst>
              <a:ext uri="{FF2B5EF4-FFF2-40B4-BE49-F238E27FC236}">
                <a16:creationId xmlns:a16="http://schemas.microsoft.com/office/drawing/2014/main" id="{119622F5-D6B4-D095-B8CB-4591B2D9DBCB}"/>
              </a:ext>
            </a:extLst>
          </p:cNvPr>
          <p:cNvSpPr/>
          <p:nvPr/>
        </p:nvSpPr>
        <p:spPr>
          <a:xfrm>
            <a:off x="5723906" y="6008914"/>
            <a:ext cx="1710047" cy="21375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 Arrow 6">
            <a:extLst>
              <a:ext uri="{FF2B5EF4-FFF2-40B4-BE49-F238E27FC236}">
                <a16:creationId xmlns:a16="http://schemas.microsoft.com/office/drawing/2014/main" id="{9B22CBF1-C911-E955-EC5C-4702E3739B14}"/>
              </a:ext>
            </a:extLst>
          </p:cNvPr>
          <p:cNvSpPr/>
          <p:nvPr/>
        </p:nvSpPr>
        <p:spPr>
          <a:xfrm rot="10800000" flipH="1">
            <a:off x="1424051" y="2457134"/>
            <a:ext cx="676893" cy="807522"/>
          </a:xfrm>
          <a:prstGeom prst="bentArrow">
            <a:avLst>
              <a:gd name="adj1" fmla="val 17982"/>
              <a:gd name="adj2" fmla="val 2500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98D03C7-9F4A-9FE2-FD03-989CB976F226}"/>
              </a:ext>
            </a:extLst>
          </p:cNvPr>
          <p:cNvSpPr txBox="1"/>
          <p:nvPr/>
        </p:nvSpPr>
        <p:spPr>
          <a:xfrm>
            <a:off x="93025" y="1256805"/>
            <a:ext cx="2662052" cy="1200329"/>
          </a:xfrm>
          <a:prstGeom prst="rect">
            <a:avLst/>
          </a:prstGeom>
          <a:solidFill>
            <a:schemeClr val="bg1"/>
          </a:solidFill>
          <a:ln>
            <a:solidFill>
              <a:srgbClr val="F8836A"/>
            </a:solidFill>
          </a:ln>
        </p:spPr>
        <p:txBody>
          <a:bodyPr wrap="square" rtlCol="0">
            <a:spAutoFit/>
          </a:bodyPr>
          <a:lstStyle/>
          <a:p>
            <a:r>
              <a:rPr lang="en-US" dirty="0">
                <a:latin typeface="Roboto Light" panose="02000000000000000000" pitchFamily="2" charset="0"/>
                <a:ea typeface="Roboto Light" panose="02000000000000000000" pitchFamily="2" charset="0"/>
              </a:rPr>
              <a:t>Track interventions on a run chart to see the average rate before and after the intervention</a:t>
            </a:r>
          </a:p>
        </p:txBody>
      </p:sp>
      <p:sp>
        <p:nvSpPr>
          <p:cNvPr id="8" name="TextBox 7">
            <a:extLst>
              <a:ext uri="{FF2B5EF4-FFF2-40B4-BE49-F238E27FC236}">
                <a16:creationId xmlns:a16="http://schemas.microsoft.com/office/drawing/2014/main" id="{47D09C0C-7332-0013-8F93-4373BE5F7F8A}"/>
              </a:ext>
            </a:extLst>
          </p:cNvPr>
          <p:cNvSpPr txBox="1"/>
          <p:nvPr/>
        </p:nvSpPr>
        <p:spPr>
          <a:xfrm>
            <a:off x="93025" y="3977589"/>
            <a:ext cx="1617022" cy="2031325"/>
          </a:xfrm>
          <a:prstGeom prst="rect">
            <a:avLst/>
          </a:prstGeom>
          <a:solidFill>
            <a:schemeClr val="bg1"/>
          </a:solidFill>
          <a:ln>
            <a:solidFill>
              <a:srgbClr val="F8836A"/>
            </a:solidFill>
          </a:ln>
        </p:spPr>
        <p:txBody>
          <a:bodyPr wrap="square" rtlCol="0">
            <a:spAutoFit/>
          </a:bodyPr>
          <a:lstStyle/>
          <a:p>
            <a:r>
              <a:rPr lang="en-US" dirty="0">
                <a:latin typeface="Roboto Light" panose="02000000000000000000" pitchFamily="2" charset="0"/>
                <a:ea typeface="Roboto Light" panose="02000000000000000000" pitchFamily="2" charset="0"/>
              </a:rPr>
              <a:t>Compare and stratify your rate to identify specific opportunities for improvement</a:t>
            </a:r>
          </a:p>
        </p:txBody>
      </p:sp>
      <p:sp>
        <p:nvSpPr>
          <p:cNvPr id="9" name="Double Brace 8">
            <a:extLst>
              <a:ext uri="{FF2B5EF4-FFF2-40B4-BE49-F238E27FC236}">
                <a16:creationId xmlns:a16="http://schemas.microsoft.com/office/drawing/2014/main" id="{C2413D2E-F904-2A3B-998C-9A3EF9A33E5E}"/>
              </a:ext>
            </a:extLst>
          </p:cNvPr>
          <p:cNvSpPr/>
          <p:nvPr/>
        </p:nvSpPr>
        <p:spPr>
          <a:xfrm>
            <a:off x="1710047" y="3728001"/>
            <a:ext cx="1710047" cy="2550640"/>
          </a:xfrm>
          <a:prstGeom prst="brace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599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aph with numbers and percentages&#10;&#10;Description automatically generated">
            <a:extLst>
              <a:ext uri="{FF2B5EF4-FFF2-40B4-BE49-F238E27FC236}">
                <a16:creationId xmlns:a16="http://schemas.microsoft.com/office/drawing/2014/main" id="{2AE098CB-F2F9-32FE-2B3D-CDC60E5466D2}"/>
              </a:ext>
            </a:extLst>
          </p:cNvPr>
          <p:cNvPicPr preferRelativeResize="0">
            <a:picLocks noGrp="1"/>
          </p:cNvPicPr>
          <p:nvPr>
            <p:ph type="pic" sz="quarter" idx="10"/>
          </p:nvPr>
        </p:nvPicPr>
        <p:blipFill>
          <a:blip r:embed="rId2"/>
          <a:stretch>
            <a:fillRect/>
          </a:stretch>
        </p:blipFill>
        <p:spPr>
          <a:xfrm>
            <a:off x="2632152" y="496535"/>
            <a:ext cx="6927696" cy="5864929"/>
          </a:xfrm>
        </p:spPr>
      </p:pic>
      <p:sp>
        <p:nvSpPr>
          <p:cNvPr id="3" name="Text Placeholder 2">
            <a:extLst>
              <a:ext uri="{FF2B5EF4-FFF2-40B4-BE49-F238E27FC236}">
                <a16:creationId xmlns:a16="http://schemas.microsoft.com/office/drawing/2014/main" id="{7F5CB14F-D24F-A896-EA44-ED2F96D56489}"/>
              </a:ext>
            </a:extLst>
          </p:cNvPr>
          <p:cNvSpPr>
            <a:spLocks noGrp="1"/>
          </p:cNvSpPr>
          <p:nvPr>
            <p:ph type="body" sz="quarter" idx="11"/>
          </p:nvPr>
        </p:nvSpPr>
        <p:spPr>
          <a:xfrm>
            <a:off x="0" y="-12478"/>
            <a:ext cx="12192000" cy="623789"/>
          </a:xfrm>
          <a:solidFill>
            <a:srgbClr val="F8836A"/>
          </a:solidFill>
        </p:spPr>
        <p:txBody>
          <a:bodyPr/>
          <a:lstStyle/>
          <a:p>
            <a:r>
              <a:rPr lang="en-US" dirty="0">
                <a:solidFill>
                  <a:schemeClr val="bg1"/>
                </a:solidFill>
              </a:rPr>
              <a:t>MDC: Compare Two Measures</a:t>
            </a:r>
          </a:p>
        </p:txBody>
      </p:sp>
      <p:sp>
        <p:nvSpPr>
          <p:cNvPr id="6" name="TextBox 5">
            <a:extLst>
              <a:ext uri="{FF2B5EF4-FFF2-40B4-BE49-F238E27FC236}">
                <a16:creationId xmlns:a16="http://schemas.microsoft.com/office/drawing/2014/main" id="{F8B6CBEF-3045-3FB1-4F71-2ADDE2B78145}"/>
              </a:ext>
            </a:extLst>
          </p:cNvPr>
          <p:cNvSpPr txBox="1"/>
          <p:nvPr/>
        </p:nvSpPr>
        <p:spPr>
          <a:xfrm>
            <a:off x="7917095" y="3143991"/>
            <a:ext cx="4069278" cy="1200329"/>
          </a:xfrm>
          <a:prstGeom prst="rect">
            <a:avLst/>
          </a:prstGeom>
          <a:solidFill>
            <a:srgbClr val="F8836A"/>
          </a:solidFill>
          <a:ln>
            <a:solidFill>
              <a:srgbClr val="0070C0"/>
            </a:solidFill>
          </a:ln>
          <a:effectLst>
            <a:outerShdw blurRad="50800" dist="38100" dir="2700000" algn="tl" rotWithShape="0">
              <a:prstClr val="black">
                <a:alpha val="40000"/>
              </a:prstClr>
            </a:outerShdw>
          </a:effectLst>
        </p:spPr>
        <p:txBody>
          <a:bodyPr wrap="square" rtlCol="0">
            <a:spAutoFit/>
          </a:bodyPr>
          <a:lstStyle/>
          <a:p>
            <a:r>
              <a:rPr lang="en-US" sz="2400" dirty="0">
                <a:solidFill>
                  <a:schemeClr val="bg1"/>
                </a:solidFill>
                <a:latin typeface="Roboto Light" panose="02000000000000000000" pitchFamily="2" charset="0"/>
                <a:ea typeface="Roboto Light" panose="02000000000000000000" pitchFamily="2" charset="0"/>
              </a:rPr>
              <a:t>Questions? Want to learn more? Contact us at </a:t>
            </a:r>
            <a:r>
              <a:rPr lang="en-US" sz="2400" dirty="0">
                <a:solidFill>
                  <a:schemeClr val="bg1"/>
                </a:solidFill>
                <a:latin typeface="Roboto Light" panose="02000000000000000000" pitchFamily="2" charset="0"/>
                <a:ea typeface="Roboto Light" panose="02000000000000000000" pitchFamily="2" charset="0"/>
                <a:hlinkClick r:id="rId3">
                  <a:extLst>
                    <a:ext uri="{A12FA001-AC4F-418D-AE19-62706E023703}">
                      <ahyp:hlinkClr xmlns:ahyp="http://schemas.microsoft.com/office/drawing/2018/hyperlinkcolor" val="tx"/>
                    </a:ext>
                  </a:extLst>
                </a:hlinkClick>
              </a:rPr>
              <a:t>datacenter@cmqcc.org</a:t>
            </a:r>
            <a:r>
              <a:rPr lang="en-US" sz="2400" dirty="0">
                <a:solidFill>
                  <a:schemeClr val="bg1"/>
                </a:solidFill>
                <a:latin typeface="Roboto Light" panose="02000000000000000000" pitchFamily="2" charset="0"/>
                <a:ea typeface="Roboto Light" panose="02000000000000000000" pitchFamily="2" charset="0"/>
              </a:rPr>
              <a:t> </a:t>
            </a:r>
          </a:p>
        </p:txBody>
      </p:sp>
    </p:spTree>
    <p:extLst>
      <p:ext uri="{BB962C8B-B14F-4D97-AF65-F5344CB8AC3E}">
        <p14:creationId xmlns:p14="http://schemas.microsoft.com/office/powerpoint/2010/main" val="31493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A person with her hands on her stomach&#10;&#10;Description automatically generated">
            <a:extLst>
              <a:ext uri="{FF2B5EF4-FFF2-40B4-BE49-F238E27FC236}">
                <a16:creationId xmlns:a16="http://schemas.microsoft.com/office/drawing/2014/main" id="{34DD6288-656F-E003-4350-137A971045BE}"/>
              </a:ext>
            </a:extLst>
          </p:cNvPr>
          <p:cNvPicPr>
            <a:picLocks noChangeAspect="1"/>
          </p:cNvPicPr>
          <p:nvPr/>
        </p:nvPicPr>
        <p:blipFill>
          <a:blip r:embed="rId3"/>
          <a:stretch>
            <a:fillRect/>
          </a:stretch>
        </p:blipFill>
        <p:spPr>
          <a:xfrm>
            <a:off x="1521436" y="1188776"/>
            <a:ext cx="8649108" cy="4865123"/>
          </a:xfrm>
          <a:prstGeom prst="rect">
            <a:avLst/>
          </a:prstGeom>
          <a:ln>
            <a:solidFill>
              <a:schemeClr val="tx1"/>
            </a:solidFill>
          </a:ln>
          <a:effectLst>
            <a:outerShdw blurRad="50800" dist="38100" dir="2700000" algn="tl" rotWithShape="0">
              <a:prstClr val="black">
                <a:alpha val="40000"/>
              </a:prstClr>
            </a:outerShdw>
          </a:effectLst>
        </p:spPr>
      </p:pic>
      <p:sp>
        <p:nvSpPr>
          <p:cNvPr id="4" name="Title 1">
            <a:extLst>
              <a:ext uri="{FF2B5EF4-FFF2-40B4-BE49-F238E27FC236}">
                <a16:creationId xmlns:a16="http://schemas.microsoft.com/office/drawing/2014/main" id="{89C2EC79-25F6-8980-CB12-2C4AE35D1754}"/>
              </a:ext>
            </a:extLst>
          </p:cNvPr>
          <p:cNvSpPr txBox="1">
            <a:spLocks/>
          </p:cNvSpPr>
          <p:nvPr/>
        </p:nvSpPr>
        <p:spPr>
          <a:xfrm>
            <a:off x="331350" y="513667"/>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Register for our Next LDA Webinar!</a:t>
            </a:r>
          </a:p>
        </p:txBody>
      </p:sp>
    </p:spTree>
    <p:extLst>
      <p:ext uri="{BB962C8B-B14F-4D97-AF65-F5344CB8AC3E}">
        <p14:creationId xmlns:p14="http://schemas.microsoft.com/office/powerpoint/2010/main" val="2180978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F492B-FA60-AB37-2E61-D4F08A9950DE}"/>
              </a:ext>
            </a:extLst>
          </p:cNvPr>
          <p:cNvSpPr txBox="1">
            <a:spLocks/>
          </p:cNvSpPr>
          <p:nvPr/>
        </p:nvSpPr>
        <p:spPr>
          <a:xfrm>
            <a:off x="275252" y="623900"/>
            <a:ext cx="11529300" cy="10589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Follow @CMQCC on LinkedIn, Facebook, and X</a:t>
            </a:r>
          </a:p>
          <a:p>
            <a:pPr algn="ctr"/>
            <a:r>
              <a:rPr lang="en-US" sz="3200" b="1" dirty="0">
                <a:latin typeface="Roboto" panose="02000000000000000000" pitchFamily="2" charset="0"/>
                <a:ea typeface="Roboto" panose="02000000000000000000" pitchFamily="2" charset="0"/>
                <a:cs typeface="+mn-cs"/>
              </a:rPr>
              <a:t>@CAMaternalQualityCare on Instagram</a:t>
            </a:r>
          </a:p>
        </p:txBody>
      </p:sp>
      <p:grpSp>
        <p:nvGrpSpPr>
          <p:cNvPr id="11" name="Group 10">
            <a:extLst>
              <a:ext uri="{FF2B5EF4-FFF2-40B4-BE49-F238E27FC236}">
                <a16:creationId xmlns:a16="http://schemas.microsoft.com/office/drawing/2014/main" id="{BC923BA6-E2EC-B88A-974A-5624410433C7}"/>
              </a:ext>
            </a:extLst>
          </p:cNvPr>
          <p:cNvGrpSpPr/>
          <p:nvPr/>
        </p:nvGrpSpPr>
        <p:grpSpPr>
          <a:xfrm>
            <a:off x="2296441" y="1992689"/>
            <a:ext cx="7685703" cy="1440368"/>
            <a:chOff x="2049390" y="2736404"/>
            <a:chExt cx="7685703" cy="1440368"/>
          </a:xfrm>
        </p:grpSpPr>
        <p:pic>
          <p:nvPicPr>
            <p:cNvPr id="3" name="Picture 2" descr="A group of red square icons&#10;&#10;Description automatically generated">
              <a:extLst>
                <a:ext uri="{FF2B5EF4-FFF2-40B4-BE49-F238E27FC236}">
                  <a16:creationId xmlns:a16="http://schemas.microsoft.com/office/drawing/2014/main" id="{F5D9A895-8C5F-D569-62EA-916969860B1C}"/>
                </a:ext>
              </a:extLst>
            </p:cNvPr>
            <p:cNvPicPr>
              <a:picLocks noChangeAspect="1"/>
            </p:cNvPicPr>
            <p:nvPr/>
          </p:nvPicPr>
          <p:blipFill rotWithShape="1">
            <a:blip r:embed="rId3"/>
            <a:srcRect l="7946" t="7104" r="69478" b="72497"/>
            <a:stretch/>
          </p:blipFill>
          <p:spPr>
            <a:xfrm>
              <a:off x="2049390" y="2736404"/>
              <a:ext cx="1584562" cy="1431769"/>
            </a:xfrm>
            <a:prstGeom prst="rect">
              <a:avLst/>
            </a:prstGeom>
          </p:spPr>
        </p:pic>
        <p:pic>
          <p:nvPicPr>
            <p:cNvPr id="8" name="Picture 7" descr="A group of red square icons&#10;&#10;Description automatically generated">
              <a:extLst>
                <a:ext uri="{FF2B5EF4-FFF2-40B4-BE49-F238E27FC236}">
                  <a16:creationId xmlns:a16="http://schemas.microsoft.com/office/drawing/2014/main" id="{61E5F349-E619-F2D1-F6C8-ECD5A1E23354}"/>
                </a:ext>
              </a:extLst>
            </p:cNvPr>
            <p:cNvPicPr>
              <a:picLocks noChangeAspect="1"/>
            </p:cNvPicPr>
            <p:nvPr/>
          </p:nvPicPr>
          <p:blipFill rotWithShape="1">
            <a:blip r:embed="rId3"/>
            <a:srcRect l="9222" t="28512" r="68202" b="51934"/>
            <a:stretch/>
          </p:blipFill>
          <p:spPr>
            <a:xfrm>
              <a:off x="4152192" y="2804238"/>
              <a:ext cx="1584561" cy="1372534"/>
            </a:xfrm>
            <a:prstGeom prst="rect">
              <a:avLst/>
            </a:prstGeom>
          </p:spPr>
        </p:pic>
        <p:pic>
          <p:nvPicPr>
            <p:cNvPr id="9" name="Picture 8" descr="A group of red square icons&#10;&#10;Description automatically generated">
              <a:extLst>
                <a:ext uri="{FF2B5EF4-FFF2-40B4-BE49-F238E27FC236}">
                  <a16:creationId xmlns:a16="http://schemas.microsoft.com/office/drawing/2014/main" id="{9358AA12-A1A1-CFE3-239E-C7F20C30488C}"/>
                </a:ext>
              </a:extLst>
            </p:cNvPr>
            <p:cNvPicPr>
              <a:picLocks noChangeAspect="1"/>
            </p:cNvPicPr>
            <p:nvPr/>
          </p:nvPicPr>
          <p:blipFill rotWithShape="1">
            <a:blip r:embed="rId3"/>
            <a:srcRect l="7677" t="49574" r="69747" b="31546"/>
            <a:stretch/>
          </p:blipFill>
          <p:spPr>
            <a:xfrm>
              <a:off x="6096000" y="2851591"/>
              <a:ext cx="1584561" cy="1325181"/>
            </a:xfrm>
            <a:prstGeom prst="rect">
              <a:avLst/>
            </a:prstGeom>
          </p:spPr>
        </p:pic>
        <p:pic>
          <p:nvPicPr>
            <p:cNvPr id="10" name="Picture 9" descr="A group of red square icons&#10;&#10;Description automatically generated">
              <a:extLst>
                <a:ext uri="{FF2B5EF4-FFF2-40B4-BE49-F238E27FC236}">
                  <a16:creationId xmlns:a16="http://schemas.microsoft.com/office/drawing/2014/main" id="{0AA204F0-8EA3-A6D4-32CF-24F8C5678680}"/>
                </a:ext>
              </a:extLst>
            </p:cNvPr>
            <p:cNvPicPr>
              <a:picLocks noChangeAspect="1"/>
            </p:cNvPicPr>
            <p:nvPr/>
          </p:nvPicPr>
          <p:blipFill rotWithShape="1">
            <a:blip r:embed="rId3"/>
            <a:srcRect l="7631" t="69564" r="69793" b="10880"/>
            <a:stretch/>
          </p:blipFill>
          <p:spPr>
            <a:xfrm>
              <a:off x="8150532" y="2804238"/>
              <a:ext cx="1584561" cy="1372534"/>
            </a:xfrm>
            <a:prstGeom prst="rect">
              <a:avLst/>
            </a:prstGeom>
          </p:spPr>
        </p:pic>
      </p:grpSp>
      <p:sp>
        <p:nvSpPr>
          <p:cNvPr id="12" name="Title 1">
            <a:extLst>
              <a:ext uri="{FF2B5EF4-FFF2-40B4-BE49-F238E27FC236}">
                <a16:creationId xmlns:a16="http://schemas.microsoft.com/office/drawing/2014/main" id="{1D0BA1C8-CB6E-4BCD-81F0-3E5B301362F7}"/>
              </a:ext>
            </a:extLst>
          </p:cNvPr>
          <p:cNvSpPr txBox="1">
            <a:spLocks/>
          </p:cNvSpPr>
          <p:nvPr/>
        </p:nvSpPr>
        <p:spPr>
          <a:xfrm>
            <a:off x="331350" y="4621691"/>
            <a:ext cx="11529300" cy="10589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Access the LDA Project Resources here:</a:t>
            </a:r>
          </a:p>
          <a:p>
            <a:pPr algn="ctr"/>
            <a:r>
              <a:rPr lang="en-US" sz="2400" b="1" dirty="0">
                <a:latin typeface="Roboto" panose="02000000000000000000" pitchFamily="2" charset="0"/>
                <a:ea typeface="Roboto" panose="02000000000000000000" pitchFamily="2" charset="0"/>
                <a:cs typeface="+mn-cs"/>
              </a:rPr>
              <a:t>https://www.cmqcc.org/qi-initiatives/low-dose-aspirin-prevent-preeclampsia</a:t>
            </a:r>
          </a:p>
        </p:txBody>
      </p:sp>
    </p:spTree>
    <p:extLst>
      <p:ext uri="{BB962C8B-B14F-4D97-AF65-F5344CB8AC3E}">
        <p14:creationId xmlns:p14="http://schemas.microsoft.com/office/powerpoint/2010/main" val="4185644850"/>
      </p:ext>
    </p:extLst>
  </p:cSld>
  <p:clrMapOvr>
    <a:masterClrMapping/>
  </p:clrMapOvr>
  <p:transition spd="slow" advClick="0" advTm="1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95F8-E063-0E3D-0260-42FE7B5E48D6}"/>
              </a:ext>
            </a:extLst>
          </p:cNvPr>
          <p:cNvSpPr txBox="1">
            <a:spLocks/>
          </p:cNvSpPr>
          <p:nvPr/>
        </p:nvSpPr>
        <p:spPr>
          <a:xfrm>
            <a:off x="331350" y="1252892"/>
            <a:ext cx="11529300" cy="991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dirty="0">
                <a:latin typeface="Roboto" panose="02000000000000000000" pitchFamily="2" charset="0"/>
                <a:ea typeface="Roboto" panose="02000000000000000000" pitchFamily="2" charset="0"/>
                <a:cs typeface="+mn-cs"/>
              </a:rPr>
              <a:t>Thank you for joining us!</a:t>
            </a:r>
          </a:p>
        </p:txBody>
      </p:sp>
    </p:spTree>
    <p:extLst>
      <p:ext uri="{BB962C8B-B14F-4D97-AF65-F5344CB8AC3E}">
        <p14:creationId xmlns:p14="http://schemas.microsoft.com/office/powerpoint/2010/main" val="1471689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
        <p159:morph option="byObject"/>
      </p:transition>
    </mc:Choice>
    <mc:Fallback xmlns="">
      <p:transition spd="slow" advClick="0" advTm="1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regnant person with her hands on her belly&#10;&#10;Description automatically generated">
            <a:extLst>
              <a:ext uri="{FF2B5EF4-FFF2-40B4-BE49-F238E27FC236}">
                <a16:creationId xmlns:a16="http://schemas.microsoft.com/office/drawing/2014/main" id="{6262591D-60E1-A51F-2D00-77C1E1ECF818}"/>
              </a:ext>
            </a:extLst>
          </p:cNvPr>
          <p:cNvPicPr>
            <a:picLocks noChangeAspect="1"/>
          </p:cNvPicPr>
          <p:nvPr/>
        </p:nvPicPr>
        <p:blipFill>
          <a:blip r:embed="rId3"/>
          <a:stretch>
            <a:fillRect/>
          </a:stretch>
        </p:blipFill>
        <p:spPr>
          <a:xfrm>
            <a:off x="8437419" y="1225625"/>
            <a:ext cx="5169408" cy="6698691"/>
          </a:xfrm>
          <a:prstGeom prst="rect">
            <a:avLst/>
          </a:prstGeom>
        </p:spPr>
      </p:pic>
      <p:pic>
        <p:nvPicPr>
          <p:cNvPr id="3" name="Picture 2">
            <a:extLst>
              <a:ext uri="{FF2B5EF4-FFF2-40B4-BE49-F238E27FC236}">
                <a16:creationId xmlns:a16="http://schemas.microsoft.com/office/drawing/2014/main" id="{CA001F1F-3C97-44E5-959A-AC8AD877FCEF}"/>
              </a:ext>
            </a:extLst>
          </p:cNvPr>
          <p:cNvPicPr>
            <a:picLocks noChangeAspect="1"/>
          </p:cNvPicPr>
          <p:nvPr/>
        </p:nvPicPr>
        <p:blipFill rotWithShape="1">
          <a:blip r:embed="rId4"/>
          <a:srcRect t="1237" r="1425"/>
          <a:stretch/>
        </p:blipFill>
        <p:spPr>
          <a:xfrm>
            <a:off x="1" y="0"/>
            <a:ext cx="12192000" cy="6400021"/>
          </a:xfrm>
          <a:prstGeom prst="rect">
            <a:avLst/>
          </a:prstGeom>
        </p:spPr>
      </p:pic>
    </p:spTree>
    <p:extLst>
      <p:ext uri="{BB962C8B-B14F-4D97-AF65-F5344CB8AC3E}">
        <p14:creationId xmlns:p14="http://schemas.microsoft.com/office/powerpoint/2010/main" val="617777854"/>
      </p:ext>
    </p:extLst>
  </p:cSld>
  <p:clrMapOvr>
    <a:masterClrMapping/>
  </p:clrMapOvr>
  <p:transition spd="slow" advClick="0" advTm="1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171C65-A5DC-4F49-B96A-3F842B726E2E}"/>
              </a:ext>
            </a:extLst>
          </p:cNvPr>
          <p:cNvSpPr txBox="1"/>
          <p:nvPr/>
        </p:nvSpPr>
        <p:spPr>
          <a:xfrm>
            <a:off x="79513" y="56465"/>
            <a:ext cx="12032974" cy="6001643"/>
          </a:xfrm>
          <a:prstGeom prst="rect">
            <a:avLst/>
          </a:prstGeom>
          <a:noFill/>
        </p:spPr>
        <p:txBody>
          <a:bodyPr wrap="square">
            <a:spAutoFit/>
          </a:bodyPr>
          <a:lstStyle/>
          <a:p>
            <a:pPr algn="ctr">
              <a:spcAft>
                <a:spcPts val="1200"/>
              </a:spcAft>
            </a:pPr>
            <a:r>
              <a:rPr lang="en-US" sz="1600" dirty="0">
                <a:latin typeface="Roboto Condensed Light" panose="02000000000000000000" pitchFamily="2" charset="0"/>
                <a:ea typeface="Roboto Condensed Light" panose="02000000000000000000" pitchFamily="2" charset="0"/>
              </a:rPr>
              <a:t>References</a:t>
            </a:r>
          </a:p>
          <a:p>
            <a:pPr marL="342900" indent="-342900">
              <a:spcAft>
                <a:spcPts val="1200"/>
              </a:spcAft>
              <a:buFont typeface="+mj-lt"/>
              <a:buAutoNum type="arabicPeriod"/>
            </a:pPr>
            <a:r>
              <a:rPr lang="en-US" sz="1600" dirty="0">
                <a:latin typeface="Roboto Condensed Light" panose="02000000000000000000" pitchFamily="2" charset="0"/>
                <a:ea typeface="Roboto Condensed Light" panose="02000000000000000000" pitchFamily="2" charset="0"/>
              </a:rPr>
              <a:t>Boakye, E., MD, MPH, &amp; Obisesan, O., MD, MPH (2021, December 20). </a:t>
            </a:r>
            <a:r>
              <a:rPr lang="en-US" sz="1600" i="1" dirty="0">
                <a:latin typeface="Roboto Condensed Light" panose="02000000000000000000" pitchFamily="2" charset="0"/>
                <a:ea typeface="Roboto Condensed Light" panose="02000000000000000000" pitchFamily="2" charset="0"/>
              </a:rPr>
              <a:t>Nativity-Related Disparities in Preeclampsia and Cardiovascular Disease Risk Among a Racially Diverse Cohort of US Women</a:t>
            </a:r>
            <a:r>
              <a:rPr lang="en-US" sz="1600" dirty="0">
                <a:latin typeface="Roboto Condensed Light" panose="02000000000000000000" pitchFamily="2" charset="0"/>
                <a:ea typeface="Roboto Condensed Light" panose="02000000000000000000" pitchFamily="2" charset="0"/>
              </a:rPr>
              <a:t>. JAMA Network Open. Retrieved November 30, 2023, from doi:10.1001/jamanetworkopen.2021.39564</a:t>
            </a:r>
          </a:p>
          <a:p>
            <a:pPr marL="342900" indent="-342900">
              <a:spcAft>
                <a:spcPts val="1200"/>
              </a:spcAft>
              <a:buFont typeface="+mj-lt"/>
              <a:buAutoNum type="arabicPeriod"/>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Combs, C. A., MD, Ph.D., Kumar, N. R., MD, Morgan, J. L., MD, &amp; SMFM Patient Safety and Quality Committee (2023). Society for Maternal-Fetal Medicine Special Statement: Prophylactic low-dose aspirin for preeclampsia prevention—Quality metric and opportunities for quality improvement.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American Journal of Obstetrics and Gynecology</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Volume 229</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(Issue 2), PB2-B9. https://doi.org/10.1016/j.ajog.2023.04.039</a:t>
            </a:r>
          </a:p>
          <a:p>
            <a:pPr marL="342900" indent="-342900">
              <a:spcAft>
                <a:spcPts val="1200"/>
              </a:spcAft>
              <a:buFont typeface="+mj-lt"/>
              <a:buAutoNum type="arabicPeriod"/>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Johnson, J. D., MD, &amp; Louis, J. M., MD, MPH (2020). Does race or ethnicity play a role in the origin, pathophysiology, and outcomes of preeclampsia? An expert review of the literature.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Ajog.org</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a:t>
            </a:r>
          </a:p>
          <a:p>
            <a:pPr marL="342900" indent="-342900">
              <a:spcAft>
                <a:spcPts val="1200"/>
              </a:spcAft>
              <a:buFont typeface="+mj-lt"/>
              <a:buAutoNum type="arabicPeriod"/>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March of Dimes (2021, May 11).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High blood pressure, preeclampsia and pregnancy</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 Healthy Mom Strong Babies. Retrieved October 1, 2023, from https://www.marchofdimes.org/find-support/blog/high-blood-pressure-preeclampsia-and-pregnancy</a:t>
            </a:r>
          </a:p>
          <a:p>
            <a:pPr marL="342900" indent="-342900">
              <a:spcAft>
                <a:spcPts val="1200"/>
              </a:spcAft>
              <a:buFont typeface="+mj-lt"/>
              <a:buAutoNum type="arabicPeriod"/>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Poniedziałek-Czajkowska, E., Mierzyński, R., &amp; Leszczyńska-Gorzelak, B. (2023). Preeclampsia and Obesity-The Preventive Role of Exercise.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International journal of environmental research and public health</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20</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(2), 1267. https://doi.org/10.3390/ijerph20021267</a:t>
            </a:r>
          </a:p>
          <a:p>
            <a:pPr marL="342900" indent="-342900">
              <a:spcAft>
                <a:spcPts val="1200"/>
              </a:spcAft>
              <a:buFont typeface="+mj-lt"/>
              <a:buAutoNum type="arabicPeriod"/>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Preeclampsia Foundation (2022, February 8).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Resources for Nurses</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 Retrieved October 3, 2023, from https://www.preeclampsia.org/nurses</a:t>
            </a:r>
          </a:p>
          <a:p>
            <a:pPr marL="342900" indent="-342900">
              <a:spcAft>
                <a:spcPts val="1200"/>
              </a:spcAft>
              <a:buFont typeface="+mj-lt"/>
              <a:buAutoNum type="arabicPeriod"/>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Singh, N., MD, Shuman, S., MHS, Chiofalo, J., MPA, Cabrera, M., MD, &amp; Smith, A., DO (2023). Missed opportunities in aspirin prescribing for preeclampsia prevention.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BMC Pregnancy and Childbirth</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23</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(717), 1-6. https://bmcpregnancychildbirth-biomedcentral-com.laneproxy.stanford.edu/articles/10.1186/s12884-023-06039-w</a:t>
            </a:r>
          </a:p>
          <a:p>
            <a:pPr marL="342900" indent="-342900">
              <a:spcAft>
                <a:spcPts val="1200"/>
              </a:spcAft>
              <a:buFont typeface="+mj-lt"/>
              <a:buAutoNum type="arabicPeriod"/>
            </a:pP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SMFM Patient Safety and Quality Committee, Combs, C. A., MD, PhD, &amp; Montgomery, D. M., MD (2019).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American Journal of Obstetrics and Gynecology</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1600" i="1" dirty="0">
                <a:effectLst/>
                <a:latin typeface="Roboto Condensed Light" panose="02000000000000000000" pitchFamily="2" charset="0"/>
                <a:ea typeface="Roboto Condensed Light" panose="02000000000000000000" pitchFamily="2" charset="0"/>
                <a:cs typeface="Times New Roman" panose="02020603050405020304" pitchFamily="18" charset="0"/>
              </a:rPr>
              <a:t>Volume 223</a:t>
            </a:r>
            <a:r>
              <a:rPr lang="en-US" sz="1600" dirty="0">
                <a:effectLst/>
                <a:latin typeface="Roboto Condensed Light" panose="02000000000000000000" pitchFamily="2" charset="0"/>
                <a:ea typeface="Roboto Condensed Light" panose="02000000000000000000" pitchFamily="2" charset="0"/>
                <a:cs typeface="Times New Roman" panose="02020603050405020304" pitchFamily="18" charset="0"/>
              </a:rPr>
              <a:t>(Issue 3), PB7-B11. https://doi.org/10.1016/j.ajog.2020.06.003</a:t>
            </a:r>
          </a:p>
        </p:txBody>
      </p:sp>
    </p:spTree>
    <p:extLst>
      <p:ext uri="{BB962C8B-B14F-4D97-AF65-F5344CB8AC3E}">
        <p14:creationId xmlns:p14="http://schemas.microsoft.com/office/powerpoint/2010/main" val="4091582214"/>
      </p:ext>
    </p:extLst>
  </p:cSld>
  <p:clrMapOvr>
    <a:masterClrMapping/>
  </p:clrMapOvr>
  <p:transition spd="slow" advClick="0" advTm="1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6E33546-E6BA-FEF7-5210-0185611B0134}"/>
              </a:ext>
            </a:extLst>
          </p:cNvPr>
          <p:cNvGrpSpPr/>
          <p:nvPr/>
        </p:nvGrpSpPr>
        <p:grpSpPr>
          <a:xfrm>
            <a:off x="4508500" y="0"/>
            <a:ext cx="7683500" cy="6375400"/>
            <a:chOff x="4616079" y="1"/>
            <a:chExt cx="7575922" cy="6347392"/>
          </a:xfrm>
        </p:grpSpPr>
        <p:pic>
          <p:nvPicPr>
            <p:cNvPr id="9" name="Picture 8">
              <a:extLst>
                <a:ext uri="{FF2B5EF4-FFF2-40B4-BE49-F238E27FC236}">
                  <a16:creationId xmlns:a16="http://schemas.microsoft.com/office/drawing/2014/main" id="{53F7B382-4C61-EA26-4F13-E8FE89F3C209}"/>
                </a:ext>
              </a:extLst>
            </p:cNvPr>
            <p:cNvPicPr>
              <a:picLocks noChangeAspect="1"/>
            </p:cNvPicPr>
            <p:nvPr/>
          </p:nvPicPr>
          <p:blipFill>
            <a:blip r:embed="rId3"/>
            <a:stretch>
              <a:fillRect/>
            </a:stretch>
          </p:blipFill>
          <p:spPr>
            <a:xfrm>
              <a:off x="4616079" y="1"/>
              <a:ext cx="7575922" cy="6347392"/>
            </a:xfrm>
            <a:prstGeom prst="rect">
              <a:avLst/>
            </a:prstGeom>
            <a:effectLst/>
          </p:spPr>
        </p:pic>
        <p:pic>
          <p:nvPicPr>
            <p:cNvPr id="10" name="Picture 9">
              <a:extLst>
                <a:ext uri="{FF2B5EF4-FFF2-40B4-BE49-F238E27FC236}">
                  <a16:creationId xmlns:a16="http://schemas.microsoft.com/office/drawing/2014/main" id="{239800E1-D24A-1C24-0A8F-F18ADAABAC4C}"/>
                </a:ext>
              </a:extLst>
            </p:cNvPr>
            <p:cNvPicPr>
              <a:picLocks noChangeAspect="1"/>
            </p:cNvPicPr>
            <p:nvPr/>
          </p:nvPicPr>
          <p:blipFill rotWithShape="1">
            <a:blip r:embed="rId4"/>
            <a:srcRect l="9000" t="13750" r="7250"/>
            <a:stretch/>
          </p:blipFill>
          <p:spPr>
            <a:xfrm>
              <a:off x="4958080" y="3286760"/>
              <a:ext cx="1395969" cy="1437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 name="Title 1">
            <a:extLst>
              <a:ext uri="{FF2B5EF4-FFF2-40B4-BE49-F238E27FC236}">
                <a16:creationId xmlns:a16="http://schemas.microsoft.com/office/drawing/2014/main" id="{1E6DA85F-0BBB-60E8-E93C-3406ED5F03CD}"/>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r>
              <a:rPr lang="en-US" sz="3200" b="1" dirty="0">
                <a:latin typeface="Roboto" panose="02000000000000000000" pitchFamily="2" charset="0"/>
                <a:ea typeface="Roboto" panose="02000000000000000000" pitchFamily="2" charset="0"/>
                <a:cs typeface="+mn-cs"/>
              </a:rPr>
              <a:t>Today’s Speakers</a:t>
            </a:r>
            <a:endParaRPr lang="en-US" sz="38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99530398"/>
      </p:ext>
    </p:extLst>
  </p:cSld>
  <p:clrMapOvr>
    <a:masterClrMapping/>
  </p:clrMapOvr>
  <p:transition spd="slow" advClick="0" advTm="1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4BE056-CE4D-E8F2-8267-431463493A08}"/>
              </a:ext>
            </a:extLst>
          </p:cNvPr>
          <p:cNvSpPr>
            <a:spLocks noGrp="1"/>
          </p:cNvSpPr>
          <p:nvPr>
            <p:ph type="body" sz="quarter" idx="17"/>
          </p:nvPr>
        </p:nvSpPr>
        <p:spPr>
          <a:xfrm>
            <a:off x="209862" y="2671609"/>
            <a:ext cx="3625538" cy="560541"/>
          </a:xfrm>
          <a:effectLst>
            <a:outerShdw blurRad="50800" dist="38100" dir="2700000" algn="tl" rotWithShape="0">
              <a:prstClr val="black">
                <a:alpha val="40000"/>
              </a:prstClr>
            </a:outerShdw>
          </a:effectLst>
        </p:spPr>
        <p:txBody>
          <a:bodyPr/>
          <a:lstStyle/>
          <a:p>
            <a:r>
              <a:rPr lang="en-US" sz="3600" i="1" dirty="0"/>
              <a:t>INTRODUCTION</a:t>
            </a:r>
          </a:p>
        </p:txBody>
      </p:sp>
    </p:spTree>
    <p:extLst>
      <p:ext uri="{BB962C8B-B14F-4D97-AF65-F5344CB8AC3E}">
        <p14:creationId xmlns:p14="http://schemas.microsoft.com/office/powerpoint/2010/main" val="3239764215"/>
      </p:ext>
    </p:extLst>
  </p:cSld>
  <p:clrMapOvr>
    <a:masterClrMapping/>
  </p:clrMapOvr>
  <p:transition spd="slow" advClick="0" advTm="1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59FB2D4-6E71-42D4-A962-37D268886809}"/>
              </a:ext>
            </a:extLst>
          </p:cNvPr>
          <p:cNvSpPr>
            <a:spLocks noGrp="1"/>
          </p:cNvSpPr>
          <p:nvPr>
            <p:ph type="body" sz="quarter" idx="12"/>
          </p:nvPr>
        </p:nvSpPr>
        <p:spPr>
          <a:xfrm>
            <a:off x="1189469" y="2008450"/>
            <a:ext cx="5456495" cy="1119064"/>
          </a:xfrm>
        </p:spPr>
        <p:txBody>
          <a:bodyPr/>
          <a:lstStyle/>
          <a:p>
            <a:r>
              <a:rPr lang="en-US" b="1" i="1" dirty="0">
                <a:effectLst/>
                <a:cs typeface="Arial" panose="020B0604020202020204" pitchFamily="34" charset="0"/>
              </a:rPr>
              <a:t>Hypertensive disorders of pregnancy (HPD) </a:t>
            </a:r>
            <a:r>
              <a:rPr lang="en-US" dirty="0">
                <a:effectLst/>
                <a:cs typeface="Arial" panose="020B0604020202020204" pitchFamily="34" charset="0"/>
              </a:rPr>
              <a:t>complicate between 13 to 16% of all pregnancies nationally, while </a:t>
            </a:r>
            <a:r>
              <a:rPr lang="en-US" b="1" i="1" dirty="0">
                <a:effectLst/>
                <a:cs typeface="Arial" panose="020B0604020202020204" pitchFamily="34" charset="0"/>
              </a:rPr>
              <a:t>preeclampsia</a:t>
            </a:r>
            <a:r>
              <a:rPr lang="en-US" dirty="0">
                <a:effectLst/>
                <a:cs typeface="Arial" panose="020B0604020202020204" pitchFamily="34" charset="0"/>
              </a:rPr>
              <a:t> </a:t>
            </a:r>
            <a:r>
              <a:rPr lang="en-US" dirty="0">
                <a:cs typeface="Arial" panose="020B0604020202020204" pitchFamily="34" charset="0"/>
              </a:rPr>
              <a:t>complicates 3 to 4% of pregnancies yearly, causing maternal and newborn morbidity and mortality.</a:t>
            </a:r>
            <a:endParaRPr lang="en-US" dirty="0">
              <a:effectLst/>
              <a:cs typeface="Arial" panose="020B0604020202020204" pitchFamily="34" charset="0"/>
            </a:endParaRPr>
          </a:p>
        </p:txBody>
      </p:sp>
      <p:sp>
        <p:nvSpPr>
          <p:cNvPr id="15" name="Text Placeholder 14">
            <a:extLst>
              <a:ext uri="{FF2B5EF4-FFF2-40B4-BE49-F238E27FC236}">
                <a16:creationId xmlns:a16="http://schemas.microsoft.com/office/drawing/2014/main" id="{D0A65A70-E9B9-48D7-97E3-0CC92F28ECFE}"/>
              </a:ext>
            </a:extLst>
          </p:cNvPr>
          <p:cNvSpPr>
            <a:spLocks noGrp="1"/>
          </p:cNvSpPr>
          <p:nvPr>
            <p:ph type="body" sz="quarter" idx="13"/>
          </p:nvPr>
        </p:nvSpPr>
        <p:spPr>
          <a:xfrm>
            <a:off x="7154026" y="1915765"/>
            <a:ext cx="4958462" cy="975456"/>
          </a:xfrm>
        </p:spPr>
        <p:txBody>
          <a:bodyPr/>
          <a:lstStyle/>
          <a:p>
            <a:r>
              <a:rPr lang="en-US" dirty="0">
                <a:effectLst/>
                <a:latin typeface="Roboto Condensed Light" panose="02000000000000000000" pitchFamily="2" charset="0"/>
                <a:ea typeface="Roboto Condensed Light" panose="02000000000000000000" pitchFamily="2" charset="0"/>
                <a:cs typeface="Times New Roman" panose="02020603050405020304" pitchFamily="18" charset="0"/>
              </a:rPr>
              <a:t>LDA commenced between 12 and 16 weeks and taken daily through delivery for those who meet the criteria is still in need of wide implementation in a standardized fashion nationwide.   </a:t>
            </a:r>
          </a:p>
          <a:p>
            <a:endParaRPr lang="en-US" dirty="0"/>
          </a:p>
        </p:txBody>
      </p:sp>
      <p:sp>
        <p:nvSpPr>
          <p:cNvPr id="16" name="Text Placeholder 15">
            <a:extLst>
              <a:ext uri="{FF2B5EF4-FFF2-40B4-BE49-F238E27FC236}">
                <a16:creationId xmlns:a16="http://schemas.microsoft.com/office/drawing/2014/main" id="{A5D52CFA-4B75-4277-847F-441CEE0D2730}"/>
              </a:ext>
            </a:extLst>
          </p:cNvPr>
          <p:cNvSpPr>
            <a:spLocks noGrp="1"/>
          </p:cNvSpPr>
          <p:nvPr>
            <p:ph type="body" sz="quarter" idx="14"/>
          </p:nvPr>
        </p:nvSpPr>
        <p:spPr>
          <a:xfrm>
            <a:off x="7219205" y="4355887"/>
            <a:ext cx="4893283" cy="1813000"/>
          </a:xfrm>
        </p:spPr>
        <p:txBody>
          <a:bodyPr/>
          <a:lstStyle/>
          <a:p>
            <a:pPr>
              <a:lnSpc>
                <a:spcPct val="100000"/>
              </a:lnSpc>
              <a:spcBef>
                <a:spcPts val="0"/>
              </a:spcBef>
            </a:pPr>
            <a:r>
              <a:rPr lang="en-US" dirty="0">
                <a:cs typeface="Times New Roman" panose="02020603050405020304" pitchFamily="18" charset="0"/>
              </a:rPr>
              <a:t>In</a:t>
            </a:r>
            <a:r>
              <a:rPr lang="en-US" dirty="0">
                <a:effectLst/>
                <a:cs typeface="Times New Roman" panose="02020603050405020304" pitchFamily="18" charset="0"/>
              </a:rPr>
              <a:t> 2021, the U.S. Preventive Services Task Force (USPSTF), American College of OBGyn (ACOG), and Society for Maternal-Fetal Medicine (SMFM) made a joint recommendation for daily prenatal LDA for birthing patients with any high-risk preeclampsia factor, or &gt;1 moderate risk factor.   </a:t>
            </a:r>
          </a:p>
        </p:txBody>
      </p:sp>
      <p:sp>
        <p:nvSpPr>
          <p:cNvPr id="13" name="Text Placeholder 12">
            <a:extLst>
              <a:ext uri="{FF2B5EF4-FFF2-40B4-BE49-F238E27FC236}">
                <a16:creationId xmlns:a16="http://schemas.microsoft.com/office/drawing/2014/main" id="{55DAC5C2-1B8D-4B6E-B291-B40CF1A691FA}"/>
              </a:ext>
            </a:extLst>
          </p:cNvPr>
          <p:cNvSpPr>
            <a:spLocks noGrp="1"/>
          </p:cNvSpPr>
          <p:nvPr>
            <p:ph type="body" sz="quarter" idx="11"/>
          </p:nvPr>
        </p:nvSpPr>
        <p:spPr>
          <a:xfrm>
            <a:off x="0" y="1037354"/>
            <a:ext cx="12192000" cy="493161"/>
          </a:xfrm>
        </p:spPr>
        <p:txBody>
          <a:bodyPr/>
          <a:lstStyle/>
          <a:p>
            <a:r>
              <a:rPr lang="en-US" sz="2800" dirty="0">
                <a:latin typeface="Roboto Condensed Light" panose="02000000000000000000" pitchFamily="2" charset="0"/>
                <a:ea typeface="Roboto Condensed Light" panose="02000000000000000000" pitchFamily="2" charset="0"/>
              </a:rPr>
              <a:t>An Overview of Facts</a:t>
            </a:r>
          </a:p>
        </p:txBody>
      </p:sp>
      <p:sp>
        <p:nvSpPr>
          <p:cNvPr id="20" name="TextBox 19">
            <a:extLst>
              <a:ext uri="{FF2B5EF4-FFF2-40B4-BE49-F238E27FC236}">
                <a16:creationId xmlns:a16="http://schemas.microsoft.com/office/drawing/2014/main" id="{2FF69E28-E120-40FC-89A0-36FDF57BF714}"/>
              </a:ext>
            </a:extLst>
          </p:cNvPr>
          <p:cNvSpPr txBox="1"/>
          <p:nvPr/>
        </p:nvSpPr>
        <p:spPr>
          <a:xfrm>
            <a:off x="1189470" y="4355887"/>
            <a:ext cx="4856922" cy="923330"/>
          </a:xfrm>
          <a:prstGeom prst="rect">
            <a:avLst/>
          </a:prstGeom>
          <a:noFill/>
        </p:spPr>
        <p:txBody>
          <a:bodyPr wrap="square" rtlCol="0">
            <a:spAutoFit/>
          </a:bodyPr>
          <a:lstStyle/>
          <a:p>
            <a:r>
              <a:rPr lang="en-US" dirty="0">
                <a:latin typeface="Roboto Condensed Light" panose="02000000000000000000" pitchFamily="2" charset="0"/>
                <a:ea typeface="Roboto Condensed Light" panose="02000000000000000000" pitchFamily="2" charset="0"/>
              </a:rPr>
              <a:t>The development</a:t>
            </a:r>
            <a:r>
              <a:rPr lang="en-US" b="0" i="0" dirty="0">
                <a:effectLst/>
                <a:latin typeface="Roboto Condensed Light" panose="02000000000000000000" pitchFamily="2" charset="0"/>
                <a:ea typeface="Roboto Condensed Light" panose="02000000000000000000" pitchFamily="2" charset="0"/>
              </a:rPr>
              <a:t> of preeclampsia increases the risk of chronic hypertension and cardiovascular disease later in a birthing patient’s </a:t>
            </a:r>
            <a:r>
              <a:rPr lang="en-US" b="1" i="1" dirty="0">
                <a:effectLst/>
                <a:latin typeface="Roboto Condensed Light" panose="02000000000000000000" pitchFamily="2" charset="0"/>
                <a:ea typeface="Roboto Condensed Light" panose="02000000000000000000" pitchFamily="2" charset="0"/>
              </a:rPr>
              <a:t>and the offspring’s </a:t>
            </a:r>
            <a:r>
              <a:rPr lang="en-US" b="0" i="0" dirty="0">
                <a:effectLst/>
                <a:latin typeface="Roboto Condensed Light" panose="02000000000000000000" pitchFamily="2" charset="0"/>
                <a:ea typeface="Roboto Condensed Light" panose="02000000000000000000" pitchFamily="2" charset="0"/>
              </a:rPr>
              <a:t>life</a:t>
            </a:r>
            <a:r>
              <a:rPr lang="en-US" b="0" i="0" dirty="0">
                <a:solidFill>
                  <a:srgbClr val="333333"/>
                </a:solidFill>
                <a:effectLst/>
                <a:latin typeface="Roboto Condensed Light" panose="02000000000000000000" pitchFamily="2" charset="0"/>
                <a:ea typeface="Roboto Condensed Light" panose="02000000000000000000" pitchFamily="2" charset="0"/>
              </a:rPr>
              <a:t>.  </a:t>
            </a:r>
            <a:endParaRPr lang="en-US" dirty="0">
              <a:latin typeface="Roboto Condensed Light" panose="02000000000000000000" pitchFamily="2" charset="0"/>
              <a:ea typeface="Roboto Condensed Light" panose="02000000000000000000" pitchFamily="2" charset="0"/>
            </a:endParaRPr>
          </a:p>
        </p:txBody>
      </p:sp>
      <p:sp>
        <p:nvSpPr>
          <p:cNvPr id="28" name="Text Placeholder 13">
            <a:extLst>
              <a:ext uri="{FF2B5EF4-FFF2-40B4-BE49-F238E27FC236}">
                <a16:creationId xmlns:a16="http://schemas.microsoft.com/office/drawing/2014/main" id="{A9FC61CC-4485-4EDF-BD88-1ABCD0654CA3}"/>
              </a:ext>
            </a:extLst>
          </p:cNvPr>
          <p:cNvSpPr txBox="1">
            <a:spLocks/>
          </p:cNvSpPr>
          <p:nvPr/>
        </p:nvSpPr>
        <p:spPr>
          <a:xfrm>
            <a:off x="1189470" y="3217739"/>
            <a:ext cx="5111941" cy="106933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b="0" i="0" kern="1200" baseline="0">
                <a:solidFill>
                  <a:schemeClr val="tx1"/>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pc="-50" dirty="0">
                <a:effectLst/>
                <a:latin typeface="Roboto Condensed Light" panose="02000000000000000000" pitchFamily="2" charset="0"/>
                <a:ea typeface="Roboto Condensed Light" panose="02000000000000000000" pitchFamily="2" charset="0"/>
                <a:cs typeface="Times New Roman" panose="02020603050405020304" pitchFamily="18" charset="0"/>
              </a:rPr>
              <a:t>Prophylactic LDA (81 mg) for those who have screened at risk reduces fetal growth restriction, preeclampsia, preterm birth, and perinatal death, and </a:t>
            </a:r>
            <a:r>
              <a:rPr lang="en-US" dirty="0">
                <a:effectLst/>
                <a:latin typeface="Roboto Condensed Light" panose="02000000000000000000" pitchFamily="2" charset="0"/>
                <a:ea typeface="Roboto Condensed Light" panose="02000000000000000000" pitchFamily="2" charset="0"/>
                <a:cs typeface="Arial" panose="020B0604020202020204" pitchFamily="34" charset="0"/>
              </a:rPr>
              <a:t>is the only intervention for the primary prevention of preeclampsia </a:t>
            </a:r>
            <a:endParaRPr lang="en-US" spc="-5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10" name="Text Placeholder 13">
            <a:extLst>
              <a:ext uri="{FF2B5EF4-FFF2-40B4-BE49-F238E27FC236}">
                <a16:creationId xmlns:a16="http://schemas.microsoft.com/office/drawing/2014/main" id="{2CD50944-4DA4-4A1B-AA81-E2A41D605334}"/>
              </a:ext>
            </a:extLst>
          </p:cNvPr>
          <p:cNvSpPr txBox="1">
            <a:spLocks/>
          </p:cNvSpPr>
          <p:nvPr/>
        </p:nvSpPr>
        <p:spPr>
          <a:xfrm>
            <a:off x="7219206" y="3125769"/>
            <a:ext cx="4958462" cy="93681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b="0" i="0" kern="1200" baseline="0">
                <a:solidFill>
                  <a:schemeClr val="tx1"/>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Screening for preeclampsia risk provides the ability for early intervention, prevention, and closer monitoring during pregnancy when indicated</a:t>
            </a:r>
          </a:p>
        </p:txBody>
      </p:sp>
      <p:sp>
        <p:nvSpPr>
          <p:cNvPr id="5" name="Title 1">
            <a:extLst>
              <a:ext uri="{FF2B5EF4-FFF2-40B4-BE49-F238E27FC236}">
                <a16:creationId xmlns:a16="http://schemas.microsoft.com/office/drawing/2014/main" id="{E0091B31-54A2-1966-002F-FE1A73AAA17B}"/>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Introduction</a:t>
            </a:r>
            <a:endParaRPr lang="en-US" sz="38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49501708"/>
      </p:ext>
    </p:extLst>
  </p:cSld>
  <p:clrMapOvr>
    <a:masterClrMapping/>
  </p:clrMapOvr>
  <p:transition spd="slow" advClick="0" advTm="1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4">
                                            <p:txEl>
                                              <p:pRg st="0" end="0"/>
                                            </p:txEl>
                                          </p:spTgt>
                                        </p:tgtEl>
                                        <p:attrNameLst>
                                          <p:attrName>style.color</p:attrName>
                                        </p:attrNameLst>
                                      </p:cBhvr>
                                      <p:to>
                                        <a:schemeClr val="accent2"/>
                                      </p:to>
                                    </p:animClr>
                                    <p:animClr clrSpc="rgb" dir="cw">
                                      <p:cBhvr>
                                        <p:cTn id="7" dur="500" fill="hold"/>
                                        <p:tgtEl>
                                          <p:spTgt spid="14">
                                            <p:txEl>
                                              <p:pRg st="0" end="0"/>
                                            </p:txEl>
                                          </p:spTgt>
                                        </p:tgtEl>
                                        <p:attrNameLst>
                                          <p:attrName>fillcolor</p:attrName>
                                        </p:attrNameLst>
                                      </p:cBhvr>
                                      <p:to>
                                        <a:schemeClr val="accent2"/>
                                      </p:to>
                                    </p:animClr>
                                    <p:set>
                                      <p:cBhvr>
                                        <p:cTn id="8" dur="500" fill="hold"/>
                                        <p:tgtEl>
                                          <p:spTgt spid="14">
                                            <p:txEl>
                                              <p:pRg st="0" end="0"/>
                                            </p:txEl>
                                          </p:spTgt>
                                        </p:tgtEl>
                                        <p:attrNameLst>
                                          <p:attrName>fill.type</p:attrName>
                                        </p:attrNameLst>
                                      </p:cBhvr>
                                      <p:to>
                                        <p:strVal val="solid"/>
                                      </p:to>
                                    </p:set>
                                    <p:set>
                                      <p:cBhvr>
                                        <p:cTn id="9" dur="500" fill="hold"/>
                                        <p:tgtEl>
                                          <p:spTgt spid="1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28">
                                            <p:txEl>
                                              <p:pRg st="0" end="0"/>
                                            </p:txEl>
                                          </p:spTgt>
                                        </p:tgtEl>
                                        <p:attrNameLst>
                                          <p:attrName>style.color</p:attrName>
                                        </p:attrNameLst>
                                      </p:cBhvr>
                                      <p:to>
                                        <a:schemeClr val="accent2"/>
                                      </p:to>
                                    </p:animClr>
                                    <p:animClr clrSpc="rgb" dir="cw">
                                      <p:cBhvr>
                                        <p:cTn id="14" dur="500" fill="hold"/>
                                        <p:tgtEl>
                                          <p:spTgt spid="28">
                                            <p:txEl>
                                              <p:pRg st="0" end="0"/>
                                            </p:txEl>
                                          </p:spTgt>
                                        </p:tgtEl>
                                        <p:attrNameLst>
                                          <p:attrName>fillcolor</p:attrName>
                                        </p:attrNameLst>
                                      </p:cBhvr>
                                      <p:to>
                                        <a:schemeClr val="accent2"/>
                                      </p:to>
                                    </p:animClr>
                                    <p:set>
                                      <p:cBhvr>
                                        <p:cTn id="15" dur="500" fill="hold"/>
                                        <p:tgtEl>
                                          <p:spTgt spid="28">
                                            <p:txEl>
                                              <p:pRg st="0" end="0"/>
                                            </p:txEl>
                                          </p:spTgt>
                                        </p:tgtEl>
                                        <p:attrNameLst>
                                          <p:attrName>fill.type</p:attrName>
                                        </p:attrNameLst>
                                      </p:cBhvr>
                                      <p:to>
                                        <p:strVal val="solid"/>
                                      </p:to>
                                    </p:set>
                                    <p:set>
                                      <p:cBhvr>
                                        <p:cTn id="16" dur="500" fill="hold"/>
                                        <p:tgtEl>
                                          <p:spTgt spid="28">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20">
                                            <p:txEl>
                                              <p:pRg st="0" end="0"/>
                                            </p:txEl>
                                          </p:spTgt>
                                        </p:tgtEl>
                                        <p:attrNameLst>
                                          <p:attrName>style.color</p:attrName>
                                        </p:attrNameLst>
                                      </p:cBhvr>
                                      <p:to>
                                        <a:schemeClr val="accent2"/>
                                      </p:to>
                                    </p:animClr>
                                    <p:animClr clrSpc="rgb" dir="cw">
                                      <p:cBhvr>
                                        <p:cTn id="21" dur="500" fill="hold"/>
                                        <p:tgtEl>
                                          <p:spTgt spid="20">
                                            <p:txEl>
                                              <p:pRg st="0" end="0"/>
                                            </p:txEl>
                                          </p:spTgt>
                                        </p:tgtEl>
                                        <p:attrNameLst>
                                          <p:attrName>fillcolor</p:attrName>
                                        </p:attrNameLst>
                                      </p:cBhvr>
                                      <p:to>
                                        <a:schemeClr val="accent2"/>
                                      </p:to>
                                    </p:animClr>
                                    <p:set>
                                      <p:cBhvr>
                                        <p:cTn id="22" dur="500" fill="hold"/>
                                        <p:tgtEl>
                                          <p:spTgt spid="20">
                                            <p:txEl>
                                              <p:pRg st="0" end="0"/>
                                            </p:txEl>
                                          </p:spTgt>
                                        </p:tgtEl>
                                        <p:attrNameLst>
                                          <p:attrName>fill.type</p:attrName>
                                        </p:attrNameLst>
                                      </p:cBhvr>
                                      <p:to>
                                        <p:strVal val="solid"/>
                                      </p:to>
                                    </p:set>
                                    <p:set>
                                      <p:cBhvr>
                                        <p:cTn id="23" dur="500" fill="hold"/>
                                        <p:tgtEl>
                                          <p:spTgt spid="20">
                                            <p:txEl>
                                              <p:pRg st="0" end="0"/>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5">
                                            <p:txEl>
                                              <p:pRg st="0" end="0"/>
                                            </p:txEl>
                                          </p:spTgt>
                                        </p:tgtEl>
                                        <p:attrNameLst>
                                          <p:attrName>style.color</p:attrName>
                                        </p:attrNameLst>
                                      </p:cBhvr>
                                      <p:to>
                                        <a:schemeClr val="accent2"/>
                                      </p:to>
                                    </p:animClr>
                                    <p:animClr clrSpc="rgb" dir="cw">
                                      <p:cBhvr>
                                        <p:cTn id="28" dur="500" fill="hold"/>
                                        <p:tgtEl>
                                          <p:spTgt spid="15">
                                            <p:txEl>
                                              <p:pRg st="0" end="0"/>
                                            </p:txEl>
                                          </p:spTgt>
                                        </p:tgtEl>
                                        <p:attrNameLst>
                                          <p:attrName>fillcolor</p:attrName>
                                        </p:attrNameLst>
                                      </p:cBhvr>
                                      <p:to>
                                        <a:schemeClr val="accent2"/>
                                      </p:to>
                                    </p:animClr>
                                    <p:set>
                                      <p:cBhvr>
                                        <p:cTn id="29" dur="500" fill="hold"/>
                                        <p:tgtEl>
                                          <p:spTgt spid="15">
                                            <p:txEl>
                                              <p:pRg st="0" end="0"/>
                                            </p:txEl>
                                          </p:spTgt>
                                        </p:tgtEl>
                                        <p:attrNameLst>
                                          <p:attrName>fill.type</p:attrName>
                                        </p:attrNameLst>
                                      </p:cBhvr>
                                      <p:to>
                                        <p:strVal val="solid"/>
                                      </p:to>
                                    </p:set>
                                    <p:set>
                                      <p:cBhvr>
                                        <p:cTn id="30" dur="500" fill="hold"/>
                                        <p:tgtEl>
                                          <p:spTgt spid="15">
                                            <p:txEl>
                                              <p:pRg st="0" end="0"/>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10">
                                            <p:txEl>
                                              <p:pRg st="0" end="0"/>
                                            </p:txEl>
                                          </p:spTgt>
                                        </p:tgtEl>
                                        <p:attrNameLst>
                                          <p:attrName>style.color</p:attrName>
                                        </p:attrNameLst>
                                      </p:cBhvr>
                                      <p:to>
                                        <a:schemeClr val="accent2"/>
                                      </p:to>
                                    </p:animClr>
                                    <p:animClr clrSpc="rgb" dir="cw">
                                      <p:cBhvr>
                                        <p:cTn id="35" dur="500" fill="hold"/>
                                        <p:tgtEl>
                                          <p:spTgt spid="10">
                                            <p:txEl>
                                              <p:pRg st="0" end="0"/>
                                            </p:txEl>
                                          </p:spTgt>
                                        </p:tgtEl>
                                        <p:attrNameLst>
                                          <p:attrName>fillcolor</p:attrName>
                                        </p:attrNameLst>
                                      </p:cBhvr>
                                      <p:to>
                                        <a:schemeClr val="accent2"/>
                                      </p:to>
                                    </p:animClr>
                                    <p:set>
                                      <p:cBhvr>
                                        <p:cTn id="36" dur="500" fill="hold"/>
                                        <p:tgtEl>
                                          <p:spTgt spid="10">
                                            <p:txEl>
                                              <p:pRg st="0" end="0"/>
                                            </p:txEl>
                                          </p:spTgt>
                                        </p:tgtEl>
                                        <p:attrNameLst>
                                          <p:attrName>fill.type</p:attrName>
                                        </p:attrNameLst>
                                      </p:cBhvr>
                                      <p:to>
                                        <p:strVal val="solid"/>
                                      </p:to>
                                    </p:set>
                                    <p:set>
                                      <p:cBhvr>
                                        <p:cTn id="37" dur="500" fill="hold"/>
                                        <p:tgtEl>
                                          <p:spTgt spid="10">
                                            <p:txEl>
                                              <p:pRg st="0" end="0"/>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500" fill="hold"/>
                                        <p:tgtEl>
                                          <p:spTgt spid="16">
                                            <p:txEl>
                                              <p:pRg st="0" end="0"/>
                                            </p:txEl>
                                          </p:spTgt>
                                        </p:tgtEl>
                                        <p:attrNameLst>
                                          <p:attrName>style.color</p:attrName>
                                        </p:attrNameLst>
                                      </p:cBhvr>
                                      <p:to>
                                        <a:schemeClr val="accent2"/>
                                      </p:to>
                                    </p:animClr>
                                    <p:animClr clrSpc="rgb" dir="cw">
                                      <p:cBhvr>
                                        <p:cTn id="42" dur="500" fill="hold"/>
                                        <p:tgtEl>
                                          <p:spTgt spid="16">
                                            <p:txEl>
                                              <p:pRg st="0" end="0"/>
                                            </p:txEl>
                                          </p:spTgt>
                                        </p:tgtEl>
                                        <p:attrNameLst>
                                          <p:attrName>fillcolor</p:attrName>
                                        </p:attrNameLst>
                                      </p:cBhvr>
                                      <p:to>
                                        <a:schemeClr val="accent2"/>
                                      </p:to>
                                    </p:animClr>
                                    <p:set>
                                      <p:cBhvr>
                                        <p:cTn id="43" dur="500" fill="hold"/>
                                        <p:tgtEl>
                                          <p:spTgt spid="16">
                                            <p:txEl>
                                              <p:pRg st="0" end="0"/>
                                            </p:txEl>
                                          </p:spTgt>
                                        </p:tgtEl>
                                        <p:attrNameLst>
                                          <p:attrName>fill.type</p:attrName>
                                        </p:attrNameLst>
                                      </p:cBhvr>
                                      <p:to>
                                        <p:strVal val="solid"/>
                                      </p:to>
                                    </p:set>
                                    <p:set>
                                      <p:cBhvr>
                                        <p:cTn id="44" dur="500" fill="hold"/>
                                        <p:tgtEl>
                                          <p:spTgt spid="1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20" grpId="0" build="p"/>
      <p:bldP spid="28" grpId="0"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E8703C-A5D1-402E-8DFD-E57036A0456D}"/>
              </a:ext>
            </a:extLst>
          </p:cNvPr>
          <p:cNvSpPr>
            <a:spLocks noGrp="1"/>
          </p:cNvSpPr>
          <p:nvPr>
            <p:ph type="body" sz="quarter" idx="12"/>
          </p:nvPr>
        </p:nvSpPr>
        <p:spPr/>
        <p:txBody>
          <a:bodyPr/>
          <a:lstStyle/>
          <a:p>
            <a:pPr>
              <a:lnSpc>
                <a:spcPct val="100000"/>
              </a:lnSpc>
              <a:spcBef>
                <a:spcPts val="0"/>
              </a:spcBef>
            </a:pPr>
            <a:r>
              <a:rPr lang="en-US" dirty="0">
                <a:effectLst/>
                <a:cs typeface="Arial" panose="020B0604020202020204" pitchFamily="34" charset="0"/>
              </a:rPr>
              <a:t>Screening is recommended at the patient’s  1</a:t>
            </a:r>
            <a:r>
              <a:rPr lang="en-US" baseline="30000" dirty="0">
                <a:effectLst/>
                <a:cs typeface="Arial" panose="020B0604020202020204" pitchFamily="34" charset="0"/>
              </a:rPr>
              <a:t>st</a:t>
            </a:r>
            <a:r>
              <a:rPr lang="en-US" dirty="0">
                <a:effectLst/>
                <a:cs typeface="Arial" panose="020B0604020202020204" pitchFamily="34" charset="0"/>
              </a:rPr>
              <a:t> prenatal care appointment with LDA initiation at 12 -16 weeks gestation (up to 28)</a:t>
            </a:r>
          </a:p>
        </p:txBody>
      </p:sp>
      <p:sp>
        <p:nvSpPr>
          <p:cNvPr id="9" name="Text Placeholder 8">
            <a:extLst>
              <a:ext uri="{FF2B5EF4-FFF2-40B4-BE49-F238E27FC236}">
                <a16:creationId xmlns:a16="http://schemas.microsoft.com/office/drawing/2014/main" id="{56CE8925-0EBC-4E17-AE61-C93964FBAE8E}"/>
              </a:ext>
            </a:extLst>
          </p:cNvPr>
          <p:cNvSpPr>
            <a:spLocks noGrp="1"/>
          </p:cNvSpPr>
          <p:nvPr>
            <p:ph type="body" sz="quarter" idx="15"/>
          </p:nvPr>
        </p:nvSpPr>
        <p:spPr/>
        <p:txBody>
          <a:bodyPr/>
          <a:lstStyle/>
          <a:p>
            <a:r>
              <a:rPr lang="en-US" dirty="0"/>
              <a:t>When?</a:t>
            </a:r>
          </a:p>
        </p:txBody>
      </p:sp>
      <p:sp>
        <p:nvSpPr>
          <p:cNvPr id="5" name="Title 1">
            <a:extLst>
              <a:ext uri="{FF2B5EF4-FFF2-40B4-BE49-F238E27FC236}">
                <a16:creationId xmlns:a16="http://schemas.microsoft.com/office/drawing/2014/main" id="{10993294-10D5-8F76-F678-01DF4671061E}"/>
              </a:ext>
            </a:extLst>
          </p:cNvPr>
          <p:cNvSpPr txBox="1">
            <a:spLocks/>
          </p:cNvSpPr>
          <p:nvPr/>
        </p:nvSpPr>
        <p:spPr>
          <a:xfrm>
            <a:off x="331350" y="513668"/>
            <a:ext cx="11529300" cy="52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ctr"/>
            <a:r>
              <a:rPr lang="en-US" sz="3200" b="1" dirty="0">
                <a:latin typeface="Roboto" panose="02000000000000000000" pitchFamily="2" charset="0"/>
                <a:ea typeface="Roboto" panose="02000000000000000000" pitchFamily="2" charset="0"/>
                <a:cs typeface="+mn-cs"/>
              </a:rPr>
              <a:t>Risk Factor Screening</a:t>
            </a:r>
            <a:endParaRPr lang="en-US" sz="38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33802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Custom 5">
      <a:dk1>
        <a:srgbClr val="000000"/>
      </a:dk1>
      <a:lt1>
        <a:srgbClr val="FFFFFF"/>
      </a:lt1>
      <a:dk2>
        <a:srgbClr val="D85D5B"/>
      </a:dk2>
      <a:lt2>
        <a:srgbClr val="FAF3F2"/>
      </a:lt2>
      <a:accent1>
        <a:srgbClr val="FD8369"/>
      </a:accent1>
      <a:accent2>
        <a:srgbClr val="FD8369"/>
      </a:accent2>
      <a:accent3>
        <a:srgbClr val="D85D5B"/>
      </a:accent3>
      <a:accent4>
        <a:srgbClr val="D85D5B"/>
      </a:accent4>
      <a:accent5>
        <a:srgbClr val="E9E7E6"/>
      </a:accent5>
      <a:accent6>
        <a:srgbClr val="A2A2A2"/>
      </a:accent6>
      <a:hlink>
        <a:srgbClr val="D85D5B"/>
      </a:hlink>
      <a:folHlink>
        <a:srgbClr val="FDC2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83E079-284C-7E44-A25A-0E9123B66763}" vid="{E1AF8C98-69F9-3C41-BB3A-B3AB74977A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14712</TotalTime>
  <Words>3146</Words>
  <Application>Microsoft Office PowerPoint</Application>
  <PresentationFormat>Widescreen</PresentationFormat>
  <Paragraphs>344</Paragraphs>
  <Slides>50</Slides>
  <Notes>38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Montserrat</vt:lpstr>
      <vt:lpstr>Roboto</vt:lpstr>
      <vt:lpstr>Roboto Condensed Light</vt:lpstr>
      <vt:lpstr>Roboto Light</vt:lpstr>
      <vt:lpstr>Roboto Medium</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Janella Parucha</dc:creator>
  <cp:lastModifiedBy>Melinda Kent</cp:lastModifiedBy>
  <cp:revision>306</cp:revision>
  <cp:lastPrinted>2022-10-11T17:34:36Z</cp:lastPrinted>
  <dcterms:created xsi:type="dcterms:W3CDTF">2020-10-19T21:16:52Z</dcterms:created>
  <dcterms:modified xsi:type="dcterms:W3CDTF">2023-12-07T19:32:19Z</dcterms:modified>
</cp:coreProperties>
</file>