
<file path=[Content_Types].xml><?xml version="1.0" encoding="utf-8"?>
<Types xmlns="http://schemas.openxmlformats.org/package/2006/content-types">
  <Override PartName="/ppt/notesSlides/notesSlide31.xml" ContentType="application/vnd.openxmlformats-officedocument.presentationml.notesSlide+xml"/>
  <Override PartName="/ppt/slides/slide68.xml" ContentType="application/vnd.openxmlformats-officedocument.presentationml.slide+xml"/>
  <Override PartName="/ppt/notesSlides/notesSlide22.xml" ContentType="application/vnd.openxmlformats-officedocument.presentationml.notesSlide+xml"/>
  <Override PartName="/ppt/notesSlides/notesSlide74.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slides/slide66.xml" ContentType="application/vnd.openxmlformats-officedocument.presentationml.slide+xml"/>
  <Override PartName="/ppt/notesSlides/notesSlide11.xml" ContentType="application/vnd.openxmlformats-officedocument.presentationml.notesSlide+xml"/>
  <Override PartName="/docProps/app.xml" ContentType="application/vnd.openxmlformats-officedocument.extended-properties+xml"/>
  <Override PartName="/ppt/slides/slide30.xml" ContentType="application/vnd.openxmlformats-officedocument.presentationml.slide+xml"/>
  <Override PartName="/ppt/notesSlides/notesSlide9.xml" ContentType="application/vnd.openxmlformats-officedocument.presentationml.notesSlide+xml"/>
  <Override PartName="/ppt/notesSlides/notesSlide73.xml" ContentType="application/vnd.openxmlformats-officedocument.presentationml.notes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theme/theme3.xml" ContentType="application/vnd.openxmlformats-officedocument.theme+xml"/>
  <Override PartName="/ppt/notesSlides/notesSlide16.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52.xml" ContentType="application/vnd.openxmlformats-officedocument.presentationml.notesSlide+xml"/>
  <Override PartName="/ppt/slideLayouts/slideLayout3.xml" ContentType="application/vnd.openxmlformats-officedocument.presentationml.slideLayout+xml"/>
  <Override PartName="/ppt/slides/slide21.xml" ContentType="application/vnd.openxmlformats-officedocument.presentationml.slide+xml"/>
  <Override PartName="/ppt/notesSlides/notesSlide56.xml" ContentType="application/vnd.openxmlformats-officedocument.presentationml.notesSlide+xml"/>
  <Override PartName="/ppt/slides/slide23.xml" ContentType="application/vnd.openxmlformats-officedocument.presentationml.slide+xml"/>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Override PartName="/ppt/slides/slide7.xml" ContentType="application/vnd.openxmlformats-officedocument.presentationml.slide+xml"/>
  <Override PartName="/ppt/slides/slide62.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notesSlides/notesSlide15.xml" ContentType="application/vnd.openxmlformats-officedocument.presentationml.notesSlide+xml"/>
  <Override PartName="/ppt/notesSlides/notesSlide4.xml" ContentType="application/vnd.openxmlformats-officedocument.presentationml.notesSlide+xml"/>
  <Default Extension="wmf" ContentType="image/x-wmf"/>
  <Override PartName="/ppt/notesSlides/notesSlide41.xml" ContentType="application/vnd.openxmlformats-officedocument.presentationml.notesSlide+xml"/>
  <Override PartName="/ppt/notesSlides/notesSlide66.xml" ContentType="application/vnd.openxmlformats-officedocument.presentationml.notesSlide+xml"/>
  <Override PartName="/ppt/notesSlides/notesSlide71.xml" ContentType="application/vnd.openxmlformats-officedocument.presentationml.notesSlide+xml"/>
  <Override PartName="/ppt/handoutMasters/handoutMaster1.xml" ContentType="application/vnd.openxmlformats-officedocument.presentationml.handoutMaster+xml"/>
  <Override PartName="/ppt/slides/slide13.xml" ContentType="application/vnd.openxmlformats-officedocument.presentationml.slide+xml"/>
  <Override PartName="/ppt/notesSlides/notesSlide23.xml" ContentType="application/vnd.openxmlformats-officedocument.presentationml.notesSlide+xml"/>
  <Override PartName="/ppt/notesSlides/notesSlide17.xml" ContentType="application/vnd.openxmlformats-officedocument.presentationml.notesSlide+xml"/>
  <Override PartName="/ppt/notesSlides/notesSlide42.xml" ContentType="application/vnd.openxmlformats-officedocument.presentationml.notesSlide+xml"/>
  <Default Extension="pict" ContentType="image/pict"/>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notesSlides/notesSlide35.xml" ContentType="application/vnd.openxmlformats-officedocument.presentationml.notesSlide+xml"/>
  <Override PartName="/ppt/notesSlides/notesSlide51.xml" ContentType="application/vnd.openxmlformats-officedocument.presentationml.notesSlide+xml"/>
  <Override PartName="/ppt/slideLayouts/slideLayout4.xml" ContentType="application/vnd.openxmlformats-officedocument.presentationml.slideLayout+xml"/>
  <Override PartName="/ppt/notesSlides/notesSlide13.xml" ContentType="application/vnd.openxmlformats-officedocument.presentationml.notesSlide+xml"/>
  <Override PartName="/ppt/slideLayouts/slideLayout2.xml" ContentType="application/vnd.openxmlformats-officedocument.presentationml.slideLayout+xml"/>
  <Override PartName="/ppt/notesSlides/notesSlide57.xml" ContentType="application/vnd.openxmlformats-officedocument.presentationml.notesSlide+xml"/>
  <Override PartName="/ppt/notesSlides/notesSlide1.xml" ContentType="application/vnd.openxmlformats-officedocument.presentationml.notesSlide+xml"/>
  <Override PartName="/ppt/slides/slide61.xml" ContentType="application/vnd.openxmlformats-officedocument.presentationml.slide+xml"/>
  <Override PartName="/ppt/slides/slide43.xml" ContentType="application/vnd.openxmlformats-officedocument.presentationml.slide+xml"/>
  <Override PartName="/ppt/slideLayouts/slideLayout6.xml" ContentType="application/vnd.openxmlformats-officedocument.presentationml.slideLayout+xml"/>
  <Default Extension="emf" ContentType="image/x-emf"/>
  <Override PartName="/ppt/slides/slide37.xml" ContentType="application/vnd.openxmlformats-officedocument.presentationml.slide+xml"/>
  <Override PartName="/ppt/notesSlides/notesSlide43.xml" ContentType="application/vnd.openxmlformats-officedocument.presentationml.notesSlide+xml"/>
  <Override PartName="/ppt/slides/slide10.xml" ContentType="application/vnd.openxmlformats-officedocument.presentationml.slide+xml"/>
  <Override PartName="/ppt/notesSlides/notesSlide45.xml" ContentType="application/vnd.openxmlformats-officedocument.presentationml.notesSlide+xml"/>
  <Override PartName="/ppt/slides/slide33.xml" ContentType="application/vnd.openxmlformats-officedocument.presentationml.slide+xml"/>
  <Override PartName="/ppt/notesSlides/notesSlide48.xml" ContentType="application/vnd.openxmlformats-officedocument.presentationml.notesSlide+xml"/>
  <Override PartName="/ppt/presProps.xml" ContentType="application/vnd.openxmlformats-officedocument.presentationml.presProps+xml"/>
  <Default Extension="vml" ContentType="application/vnd.openxmlformats-officedocument.vmlDrawing"/>
  <Override PartName="/ppt/notesSlides/notesSlide18.xml" ContentType="application/vnd.openxmlformats-officedocument.presentationml.notesSlide+xml"/>
  <Default Extension="png" ContentType="image/png"/>
  <Override PartName="/ppt/slides/slide27.xml" ContentType="application/vnd.openxmlformats-officedocument.presentationml.slide+xml"/>
  <Override PartName="/docProps/core.xml" ContentType="application/vnd.openxmlformats-package.core-properties+xml"/>
  <Override PartName="/ppt/slides/slide56.xml" ContentType="application/vnd.openxmlformats-officedocument.presentationml.slide+xml"/>
  <Override PartName="/ppt/slides/slide31.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Override PartName="/ppt/notesSlides/notesSlide39.xml" ContentType="application/vnd.openxmlformats-officedocument.presentationml.notesSlide+xml"/>
  <Override PartName="/ppt/notesSlides/notesSlide62.xml" ContentType="application/vnd.openxmlformats-officedocument.presentationml.notesSlide+xml"/>
  <Override PartName="/ppt/slides/slide53.xml" ContentType="application/vnd.openxmlformats-officedocument.presentationml.slide+xml"/>
  <Override PartName="/ppt/slides/slide76.xml" ContentType="application/vnd.openxmlformats-officedocument.presentationml.slide+xml"/>
  <Override PartName="/ppt/notesSlides/notesSlide24.xml" ContentType="application/vnd.openxmlformats-officedocument.presentationml.notesSlide+xml"/>
  <Override PartName="/ppt/notesSlides/notesSlide47.xml" ContentType="application/vnd.openxmlformats-officedocument.presentationml.notesSlide+xml"/>
  <Override PartName="/ppt/notesSlides/notesSlide55.xml" ContentType="application/vnd.openxmlformats-officedocument.presentationml.notesSlide+xml"/>
  <Override PartName="/ppt/slides/slide55.xml" ContentType="application/vnd.openxmlformats-officedocument.presentationml.slide+xml"/>
  <Override PartName="/ppt/notesSlides/notesSlide77.xml" ContentType="application/vnd.openxmlformats-officedocument.presentationml.notesSlide+xml"/>
  <Override PartName="/ppt/slides/slide67.xml" ContentType="application/vnd.openxmlformats-officedocument.presentationml.slide+xml"/>
  <Override PartName="/ppt/slides/slide12.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notesSlides/notesSlide53.xml" ContentType="application/vnd.openxmlformats-officedocument.presentationml.notesSlide+xml"/>
  <Override PartName="/ppt/notesSlides/notesSlide14.xml" ContentType="application/vnd.openxmlformats-officedocument.presentationml.notesSlide+xml"/>
  <Default Extension="xls" ContentType="application/vnd.ms-exce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28.xml" ContentType="application/vnd.openxmlformats-officedocument.presentationml.notesSlide+xml"/>
  <Override PartName="/ppt/theme/theme2.xml" ContentType="application/vnd.openxmlformats-officedocument.theme+xml"/>
  <Override PartName="/ppt/notesSlides/notesSlide27.xml" ContentType="application/vnd.openxmlformats-officedocument.presentationml.notesSlide+xml"/>
  <Override PartName="/ppt/notesSlides/notesSlide75.xml" ContentType="application/vnd.openxmlformats-officedocument.presentationml.notesSlide+xml"/>
  <Override PartName="/ppt/slides/slide2.xml" ContentType="application/vnd.openxmlformats-officedocument.presentationml.slide+xml"/>
  <Override PartName="/ppt/slides/slide69.xml" ContentType="application/vnd.openxmlformats-officedocument.presentationml.slide+xml"/>
  <Override PartName="/ppt/notesSlides/notesSlide25.xml" ContentType="application/vnd.openxmlformats-officedocument.presentationml.notesSlide+xml"/>
  <Override PartName="/ppt/slides/slide35.xml" ContentType="application/vnd.openxmlformats-officedocument.presentationml.slide+xml"/>
  <Override PartName="/ppt/notesSlides/notesSlide69.xml" ContentType="application/vnd.openxmlformats-officedocument.presentationml.notesSlide+xml"/>
  <Override PartName="/ppt/slides/slide42.xml" ContentType="application/vnd.openxmlformats-officedocument.presentationml.slide+xml"/>
  <Override PartName="/ppt/notesSlides/notesSlide40.xml" ContentType="application/vnd.openxmlformats-officedocument.presentationml.notesSlide+xml"/>
  <Override PartName="/ppt/notesSlides/notesSlide65.xml" ContentType="application/vnd.openxmlformats-officedocument.presentationml.notesSlide+xml"/>
  <Override PartName="/ppt/slides/slide45.xml" ContentType="application/vnd.openxmlformats-officedocument.presentationml.slide+xml"/>
  <Override PartName="/ppt/notesSlides/notesSlide34.xml" ContentType="application/vnd.openxmlformats-officedocument.presentationml.notesSlide+xml"/>
  <Override PartName="/ppt/notesSlides/notesSlide38.xml" ContentType="application/vnd.openxmlformats-officedocument.presentationml.notesSlide+xml"/>
  <Override PartName="/ppt/notesSlides/notesSlide21.xml" ContentType="application/vnd.openxmlformats-officedocument.presentationml.notesSlide+xml"/>
  <Override PartName="/ppt/slideLayouts/slideLayout5.xml" ContentType="application/vnd.openxmlformats-officedocument.presentationml.slideLayout+xml"/>
  <Override PartName="/ppt/slides/slide50.xml" ContentType="application/vnd.openxmlformats-officedocument.presentationml.slide+xml"/>
  <Override PartName="/ppt/slides/slide54.xml" ContentType="application/vnd.openxmlformats-officedocument.presentationml.slide+xml"/>
  <Override PartName="/ppt/slides/slide57.xml" ContentType="application/vnd.openxmlformats-officedocument.presentationml.slide+xml"/>
  <Override PartName="/ppt/notesSlides/notesSlide3.xml" ContentType="application/vnd.openxmlformats-officedocument.presentationml.notesSlide+xml"/>
  <Override PartName="/ppt/notesSlides/notesSlide29.xml" ContentType="application/vnd.openxmlformats-officedocument.presentationml.notesSlide+xml"/>
  <Override PartName="/ppt/notesSlides/notesSlide36.xml" ContentType="application/vnd.openxmlformats-officedocument.presentationml.notesSlide+xml"/>
  <Override PartName="/ppt/slides/slide58.xml" ContentType="application/vnd.openxmlformats-officedocument.presentationml.slide+xml"/>
  <Default Extension="xml" ContentType="application/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notesSlides/notesSlide63.xml" ContentType="application/vnd.openxmlformats-officedocument.presentationml.notesSlide+xml"/>
  <Override PartName="/ppt/slides/slide25.xml" ContentType="application/vnd.openxmlformats-officedocument.presentationml.slide+xml"/>
  <Override PartName="/ppt/notesSlides/notesSlide19.xml" ContentType="application/vnd.openxmlformats-officedocument.presentationml.notesSlide+xml"/>
  <Override PartName="/ppt/slides/slide63.xml" ContentType="application/vnd.openxmlformats-officedocument.presentationml.slide+xml"/>
  <Override PartName="/ppt/slides/slide14.xml" ContentType="application/vnd.openxmlformats-officedocument.presentationml.slide+xml"/>
  <Override PartName="/ppt/slides/slide40.xml" ContentType="application/vnd.openxmlformats-officedocument.presentationml.slide+xml"/>
  <Override PartName="/ppt/notesSlides/notesSlide50.xml" ContentType="application/vnd.openxmlformats-officedocument.presentationml.notesSlide+xml"/>
  <Override PartName="/ppt/slides/slide34.xml" ContentType="application/vnd.openxmlformats-officedocument.presentationml.slide+xml"/>
  <Override PartName="/ppt/notesSlides/notesSlide26.xml" ContentType="application/vnd.openxmlformats-officedocument.presentationml.notesSlide+xml"/>
  <Override PartName="/ppt/slides/slide44.xml" ContentType="application/vnd.openxmlformats-officedocument.presentationml.slide+xml"/>
  <Override PartName="/ppt/notesSlides/notesSlide12.xml" ContentType="application/vnd.openxmlformats-officedocument.presentationml.notesSlide+xml"/>
  <Override PartName="/ppt/notesSlides/notesSlide37.xml" ContentType="application/vnd.openxmlformats-officedocument.presentationml.notesSlide+xml"/>
  <Override PartName="/ppt/notesSlides/notesSlide44.xml" ContentType="application/vnd.openxmlformats-officedocument.presentationml.notesSlide+xml"/>
  <Override PartName="/ppt/notesSlides/notesSlide5.xml" ContentType="application/vnd.openxmlformats-officedocument.presentationml.notesSlide+xml"/>
  <Override PartName="/ppt/slides/slide49.xml" ContentType="application/vnd.openxmlformats-officedocument.presentationml.slide+xml"/>
  <Override PartName="/ppt/notesSlides/notesSlide60.xml" ContentType="application/vnd.openxmlformats-officedocument.presentationml.notesSlide+xml"/>
  <Override PartName="/ppt/slideLayouts/slideLayout1.xml" ContentType="application/vnd.openxmlformats-officedocument.presentationml.slideLayout+xml"/>
  <Override PartName="/ppt/slides/slide70.xml" ContentType="application/vnd.openxmlformats-officedocument.presentationml.slide+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notesSlides/notesSlide59.xml" ContentType="application/vnd.openxmlformats-officedocument.presentationml.notesSlide+xml"/>
  <Override PartName="/ppt/slides/slide77.xml" ContentType="application/vnd.openxmlformats-officedocument.presentationml.slide+xml"/>
  <Override PartName="/ppt/slides/slide5.xml" ContentType="application/vnd.openxmlformats-officedocument.presentationml.slide+xml"/>
  <Override PartName="/ppt/slides/slide59.xml" ContentType="application/vnd.openxmlformats-officedocument.presentationml.slide+xml"/>
  <Default Extension="jpeg" ContentType="image/jpeg"/>
  <Override PartName="/ppt/slides/slide64.xml" ContentType="application/vnd.openxmlformats-officedocument.presentationml.slide+xml"/>
  <Override PartName="/ppt/notesSlides/notesSlide33.xml" ContentType="application/vnd.openxmlformats-officedocument.presentationml.notesSlide+xml"/>
  <Override PartName="/ppt/notesSlides/notesSlide46.xml" ContentType="application/vnd.openxmlformats-officedocument.presentationml.notesSlide+xml"/>
  <Override PartName="/ppt/slides/slide3.xml" ContentType="application/vnd.openxmlformats-officedocument.presentationml.slide+xml"/>
  <Override PartName="/ppt/slides/slide4.xml" ContentType="application/vnd.openxmlformats-officedocument.presentationml.slide+xml"/>
  <Override PartName="/ppt/notesSlides/notesSlide67.xml" ContentType="application/vnd.openxmlformats-officedocument.presentationml.notesSlide+xml"/>
  <Override PartName="/ppt/notesSlides/notesSlide8.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72.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8.xml" ContentType="application/vnd.openxmlformats-officedocument.presentationml.slide+xml"/>
  <Override PartName="/ppt/notesSlides/notesSlide64.xml" ContentType="application/vnd.openxmlformats-officedocument.presentationml.notesSlide+xml"/>
  <Override PartName="/ppt/slides/slide15.xml" ContentType="application/vnd.openxmlformats-officedocument.presentationml.slide+xml"/>
  <Override PartName="/ppt/notesSlides/notesSlide70.xml" ContentType="application/vnd.openxmlformats-officedocument.presentationml.notesSlide+xml"/>
  <Override PartName="/ppt/notesSlides/notesSlide49.xml" ContentType="application/vnd.openxmlformats-officedocument.presentationml.notesSlide+xml"/>
  <Override PartName="/ppt/notesSlides/notesSlide68.xml" ContentType="application/vnd.openxmlformats-officedocument.presentationml.notesSlide+xml"/>
  <Default Extension="rels" ContentType="application/vnd.openxmlformats-package.relationships+xml"/>
  <Override PartName="/ppt/slides/slide9.xml" ContentType="application/vnd.openxmlformats-officedocument.presentationml.slide+xml"/>
  <Override PartName="/ppt/slides/slide60.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73.xml" ContentType="application/vnd.openxmlformats-officedocument.presentationml.slide+xml"/>
  <Override PartName="/ppt/slides/slide32.xml" ContentType="application/vnd.openxmlformats-officedocument.presentationml.slide+xml"/>
  <Override PartName="/ppt/notesSlides/notesSlide30.xml" ContentType="application/vnd.openxmlformats-officedocument.presentationml.notesSlide+xml"/>
  <Override PartName="/ppt/slides/slide71.xml" ContentType="application/vnd.openxmlformats-officedocument.presentationml.slide+xml"/>
  <Default Extension="pdf" ContentType="application/pdf"/>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notesSlides/notesSlide20.xml" ContentType="application/vnd.openxmlformats-officedocument.presentationml.notes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65" r:id="rId1"/>
  </p:sldMasterIdLst>
  <p:notesMasterIdLst>
    <p:notesMasterId r:id="rId79"/>
  </p:notesMasterIdLst>
  <p:handoutMasterIdLst>
    <p:handoutMasterId r:id="rId80"/>
  </p:handoutMasterIdLst>
  <p:sldIdLst>
    <p:sldId id="411" r:id="rId2"/>
    <p:sldId id="403" r:id="rId3"/>
    <p:sldId id="406" r:id="rId4"/>
    <p:sldId id="407" r:id="rId5"/>
    <p:sldId id="408" r:id="rId6"/>
    <p:sldId id="257" r:id="rId7"/>
    <p:sldId id="324" r:id="rId8"/>
    <p:sldId id="331" r:id="rId9"/>
    <p:sldId id="346" r:id="rId10"/>
    <p:sldId id="414" r:id="rId11"/>
    <p:sldId id="347" r:id="rId12"/>
    <p:sldId id="308" r:id="rId13"/>
    <p:sldId id="261" r:id="rId14"/>
    <p:sldId id="302" r:id="rId15"/>
    <p:sldId id="304" r:id="rId16"/>
    <p:sldId id="303" r:id="rId17"/>
    <p:sldId id="274" r:id="rId18"/>
    <p:sldId id="309" r:id="rId19"/>
    <p:sldId id="276" r:id="rId20"/>
    <p:sldId id="278" r:id="rId21"/>
    <p:sldId id="363" r:id="rId22"/>
    <p:sldId id="415" r:id="rId23"/>
    <p:sldId id="412" r:id="rId24"/>
    <p:sldId id="394" r:id="rId25"/>
    <p:sldId id="395" r:id="rId26"/>
    <p:sldId id="350" r:id="rId27"/>
    <p:sldId id="400" r:id="rId28"/>
    <p:sldId id="402" r:id="rId29"/>
    <p:sldId id="329" r:id="rId30"/>
    <p:sldId id="289" r:id="rId31"/>
    <p:sldId id="310" r:id="rId32"/>
    <p:sldId id="290" r:id="rId33"/>
    <p:sldId id="311" r:id="rId34"/>
    <p:sldId id="313" r:id="rId35"/>
    <p:sldId id="316" r:id="rId36"/>
    <p:sldId id="314" r:id="rId37"/>
    <p:sldId id="351" r:id="rId38"/>
    <p:sldId id="338" r:id="rId39"/>
    <p:sldId id="340" r:id="rId40"/>
    <p:sldId id="364" r:id="rId41"/>
    <p:sldId id="315" r:id="rId42"/>
    <p:sldId id="352" r:id="rId43"/>
    <p:sldId id="292" r:id="rId44"/>
    <p:sldId id="283" r:id="rId45"/>
    <p:sldId id="366" r:id="rId46"/>
    <p:sldId id="353" r:id="rId47"/>
    <p:sldId id="365" r:id="rId48"/>
    <p:sldId id="287" r:id="rId49"/>
    <p:sldId id="392" r:id="rId50"/>
    <p:sldId id="380" r:id="rId51"/>
    <p:sldId id="318" r:id="rId52"/>
    <p:sldId id="342" r:id="rId53"/>
    <p:sldId id="376" r:id="rId54"/>
    <p:sldId id="284" r:id="rId55"/>
    <p:sldId id="343" r:id="rId56"/>
    <p:sldId id="397" r:id="rId57"/>
    <p:sldId id="291" r:id="rId58"/>
    <p:sldId id="358" r:id="rId59"/>
    <p:sldId id="409" r:id="rId60"/>
    <p:sldId id="375" r:id="rId61"/>
    <p:sldId id="404" r:id="rId62"/>
    <p:sldId id="373" r:id="rId63"/>
    <p:sldId id="374" r:id="rId64"/>
    <p:sldId id="359" r:id="rId65"/>
    <p:sldId id="319" r:id="rId66"/>
    <p:sldId id="390" r:id="rId67"/>
    <p:sldId id="371" r:id="rId68"/>
    <p:sldId id="360" r:id="rId69"/>
    <p:sldId id="322" r:id="rId70"/>
    <p:sldId id="382" r:id="rId71"/>
    <p:sldId id="282" r:id="rId72"/>
    <p:sldId id="384" r:id="rId73"/>
    <p:sldId id="383" r:id="rId74"/>
    <p:sldId id="396" r:id="rId75"/>
    <p:sldId id="381" r:id="rId76"/>
    <p:sldId id="323" r:id="rId77"/>
    <p:sldId id="410" r:id="rId78"/>
  </p:sldIdLst>
  <p:sldSz cx="9144000" cy="6858000" type="letter"/>
  <p:notesSz cx="7010400" cy="9296400"/>
  <p:defaultTextStyle>
    <a:defPPr>
      <a:defRPr lang="en-US"/>
    </a:defPPr>
    <a:lvl1pPr algn="l" rtl="0" fontAlgn="base">
      <a:spcBef>
        <a:spcPct val="0"/>
      </a:spcBef>
      <a:spcAft>
        <a:spcPct val="0"/>
      </a:spcAft>
      <a:defRPr sz="2400" kern="1200">
        <a:solidFill>
          <a:schemeClr val="tx1"/>
        </a:solidFill>
        <a:latin typeface="Arial" pitchFamily="34" charset="0"/>
        <a:ea typeface="ＭＳ Ｐゴシック"/>
        <a:cs typeface="ＭＳ Ｐゴシック"/>
      </a:defRPr>
    </a:lvl1pPr>
    <a:lvl2pPr marL="457200" algn="l" rtl="0" fontAlgn="base">
      <a:spcBef>
        <a:spcPct val="0"/>
      </a:spcBef>
      <a:spcAft>
        <a:spcPct val="0"/>
      </a:spcAft>
      <a:defRPr sz="2400" kern="1200">
        <a:solidFill>
          <a:schemeClr val="tx1"/>
        </a:solidFill>
        <a:latin typeface="Arial" pitchFamily="34" charset="0"/>
        <a:ea typeface="ＭＳ Ｐゴシック"/>
        <a:cs typeface="ＭＳ Ｐゴシック"/>
      </a:defRPr>
    </a:lvl2pPr>
    <a:lvl3pPr marL="914400" algn="l" rtl="0" fontAlgn="base">
      <a:spcBef>
        <a:spcPct val="0"/>
      </a:spcBef>
      <a:spcAft>
        <a:spcPct val="0"/>
      </a:spcAft>
      <a:defRPr sz="2400" kern="1200">
        <a:solidFill>
          <a:schemeClr val="tx1"/>
        </a:solidFill>
        <a:latin typeface="Arial" pitchFamily="34" charset="0"/>
        <a:ea typeface="ＭＳ Ｐゴシック"/>
        <a:cs typeface="ＭＳ Ｐゴシック"/>
      </a:defRPr>
    </a:lvl3pPr>
    <a:lvl4pPr marL="1371600" algn="l" rtl="0" fontAlgn="base">
      <a:spcBef>
        <a:spcPct val="0"/>
      </a:spcBef>
      <a:spcAft>
        <a:spcPct val="0"/>
      </a:spcAft>
      <a:defRPr sz="2400" kern="1200">
        <a:solidFill>
          <a:schemeClr val="tx1"/>
        </a:solidFill>
        <a:latin typeface="Arial" pitchFamily="34" charset="0"/>
        <a:ea typeface="ＭＳ Ｐゴシック"/>
        <a:cs typeface="ＭＳ Ｐゴシック"/>
      </a:defRPr>
    </a:lvl4pPr>
    <a:lvl5pPr marL="1828800" algn="l" rtl="0" fontAlgn="base">
      <a:spcBef>
        <a:spcPct val="0"/>
      </a:spcBef>
      <a:spcAft>
        <a:spcPct val="0"/>
      </a:spcAft>
      <a:defRPr sz="2400" kern="1200">
        <a:solidFill>
          <a:schemeClr val="tx1"/>
        </a:solidFill>
        <a:latin typeface="Arial" pitchFamily="34" charset="0"/>
        <a:ea typeface="ＭＳ Ｐゴシック"/>
        <a:cs typeface="ＭＳ Ｐゴシック"/>
      </a:defRPr>
    </a:lvl5pPr>
    <a:lvl6pPr marL="2286000" algn="l" defTabSz="914400" rtl="0" eaLnBrk="1" latinLnBrk="0" hangingPunct="1">
      <a:defRPr sz="2400" kern="1200">
        <a:solidFill>
          <a:schemeClr val="tx1"/>
        </a:solidFill>
        <a:latin typeface="Arial" pitchFamily="34" charset="0"/>
        <a:ea typeface="ＭＳ Ｐゴシック"/>
        <a:cs typeface="ＭＳ Ｐゴシック"/>
      </a:defRPr>
    </a:lvl6pPr>
    <a:lvl7pPr marL="2743200" algn="l" defTabSz="914400" rtl="0" eaLnBrk="1" latinLnBrk="0" hangingPunct="1">
      <a:defRPr sz="2400" kern="1200">
        <a:solidFill>
          <a:schemeClr val="tx1"/>
        </a:solidFill>
        <a:latin typeface="Arial" pitchFamily="34" charset="0"/>
        <a:ea typeface="ＭＳ Ｐゴシック"/>
        <a:cs typeface="ＭＳ Ｐゴシック"/>
      </a:defRPr>
    </a:lvl7pPr>
    <a:lvl8pPr marL="3200400" algn="l" defTabSz="914400" rtl="0" eaLnBrk="1" latinLnBrk="0" hangingPunct="1">
      <a:defRPr sz="2400" kern="1200">
        <a:solidFill>
          <a:schemeClr val="tx1"/>
        </a:solidFill>
        <a:latin typeface="Arial" pitchFamily="34" charset="0"/>
        <a:ea typeface="ＭＳ Ｐゴシック"/>
        <a:cs typeface="ＭＳ Ｐゴシック"/>
      </a:defRPr>
    </a:lvl8pPr>
    <a:lvl9pPr marL="3657600" algn="l" defTabSz="914400" rtl="0" eaLnBrk="1" latinLnBrk="0" hangingPunct="1">
      <a:defRPr sz="2400" kern="1200">
        <a:solidFill>
          <a:schemeClr val="tx1"/>
        </a:solidFill>
        <a:latin typeface="Arial" pitchFamily="34" charset="0"/>
        <a:ea typeface="ＭＳ Ｐゴシック"/>
        <a:cs typeface="ＭＳ Ｐゴシック"/>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notes" clrMode="gray" scaleToFitPaper="1"/>
  <p:clrMru>
    <a:srgbClr val="D2EBE4"/>
    <a:srgbClr val="00B588"/>
    <a:srgbClr val="FFAC07"/>
    <a:srgbClr val="F8981D"/>
    <a:srgbClr val="AE85C3"/>
    <a:srgbClr val="C5A4D3"/>
    <a:srgbClr val="9C5FB5"/>
    <a:srgbClr val="CDADD9"/>
    <a:srgbClr val="E98300"/>
    <a:srgbClr val="0096D7"/>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20176" autoAdjust="0"/>
    <p:restoredTop sz="89089" autoAdjust="0"/>
  </p:normalViewPr>
  <p:slideViewPr>
    <p:cSldViewPr>
      <p:cViewPr>
        <p:scale>
          <a:sx n="125" d="100"/>
          <a:sy n="125" d="100"/>
        </p:scale>
        <p:origin x="-1672" y="-5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17792"/>
    </p:cViewPr>
  </p:sorterViewPr>
  <p:notesViewPr>
    <p:cSldViewPr>
      <p:cViewPr varScale="1">
        <p:scale>
          <a:sx n="108" d="100"/>
          <a:sy n="108" d="100"/>
        </p:scale>
        <p:origin x="-3056" y="-112"/>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64" Type="http://schemas.openxmlformats.org/officeDocument/2006/relationships/slide" Target="slides/slide63.xml"/><Relationship Id="rId60" Type="http://schemas.openxmlformats.org/officeDocument/2006/relationships/slide" Target="slides/slide59.xml"/><Relationship Id="rId39" Type="http://schemas.openxmlformats.org/officeDocument/2006/relationships/slide" Target="slides/slide38.xml"/><Relationship Id="rId70" Type="http://schemas.openxmlformats.org/officeDocument/2006/relationships/slide" Target="slides/slide69.xml"/><Relationship Id="rId7" Type="http://schemas.openxmlformats.org/officeDocument/2006/relationships/slide" Target="slides/slide6.xml"/><Relationship Id="rId43" Type="http://schemas.openxmlformats.org/officeDocument/2006/relationships/slide" Target="slides/slide42.xml"/><Relationship Id="rId74" Type="http://schemas.openxmlformats.org/officeDocument/2006/relationships/slide" Target="slides/slide73.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slide" Target="slides/slide49.xml"/><Relationship Id="rId77" Type="http://schemas.openxmlformats.org/officeDocument/2006/relationships/slide" Target="slides/slide76.xml"/><Relationship Id="rId63" Type="http://schemas.openxmlformats.org/officeDocument/2006/relationships/slide" Target="slides/slide62.xml"/><Relationship Id="rId17" Type="http://schemas.openxmlformats.org/officeDocument/2006/relationships/slide" Target="slides/slide16.xml"/><Relationship Id="rId85" Type="http://schemas.openxmlformats.org/officeDocument/2006/relationships/tableStyles" Target="tableStyles.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71" Type="http://schemas.openxmlformats.org/officeDocument/2006/relationships/slide" Target="slides/slide70.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58" Type="http://schemas.openxmlformats.org/officeDocument/2006/relationships/slide" Target="slides/slide57.xml"/><Relationship Id="rId42" Type="http://schemas.openxmlformats.org/officeDocument/2006/relationships/slide" Target="slides/slide41.xml"/><Relationship Id="rId73" Type="http://schemas.openxmlformats.org/officeDocument/2006/relationships/slide" Target="slides/slide72.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82" Type="http://schemas.openxmlformats.org/officeDocument/2006/relationships/presProps" Target="presProps.xml"/><Relationship Id="rId69" Type="http://schemas.openxmlformats.org/officeDocument/2006/relationships/slide" Target="slides/slide68.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slide" Target="slides/slide56.xml"/><Relationship Id="rId59" Type="http://schemas.openxmlformats.org/officeDocument/2006/relationships/slide" Target="slides/slide58.xml"/><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slide" Target="slides/slide54.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62" Type="http://schemas.openxmlformats.org/officeDocument/2006/relationships/slide" Target="slides/slide61.xml"/><Relationship Id="rId66" Type="http://schemas.openxmlformats.org/officeDocument/2006/relationships/slide" Target="slides/slide65.xml"/><Relationship Id="rId36" Type="http://schemas.openxmlformats.org/officeDocument/2006/relationships/slide" Target="slides/slide35.xml"/><Relationship Id="rId72" Type="http://schemas.openxmlformats.org/officeDocument/2006/relationships/slide" Target="slides/slide71.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75" Type="http://schemas.openxmlformats.org/officeDocument/2006/relationships/slide" Target="slides/slide74.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slide" Target="slides/slide51.xml"/><Relationship Id="rId65" Type="http://schemas.openxmlformats.org/officeDocument/2006/relationships/slide" Target="slides/slide64.xml"/><Relationship Id="rId67" Type="http://schemas.openxmlformats.org/officeDocument/2006/relationships/slide" Target="slides/slide66.xml"/><Relationship Id="rId54" Type="http://schemas.openxmlformats.org/officeDocument/2006/relationships/slide" Target="slides/slide53.xml"/><Relationship Id="rId12" Type="http://schemas.openxmlformats.org/officeDocument/2006/relationships/slide" Target="slides/slide11.xml"/><Relationship Id="rId76" Type="http://schemas.openxmlformats.org/officeDocument/2006/relationships/slide" Target="slides/slide75.xml"/><Relationship Id="rId79" Type="http://schemas.openxmlformats.org/officeDocument/2006/relationships/notesMaster" Target="notesMasters/notesMaster1.xml"/><Relationship Id="rId80" Type="http://schemas.openxmlformats.org/officeDocument/2006/relationships/handoutMaster" Target="handoutMasters/handoutMaster1.xml"/><Relationship Id="rId81" Type="http://schemas.openxmlformats.org/officeDocument/2006/relationships/printerSettings" Target="printerSettings/printerSettings1.bin"/><Relationship Id="rId3" Type="http://schemas.openxmlformats.org/officeDocument/2006/relationships/slide" Target="slides/slide2.xml"/><Relationship Id="rId23" Type="http://schemas.openxmlformats.org/officeDocument/2006/relationships/slide" Target="slides/slide22.xml"/><Relationship Id="rId61" Type="http://schemas.openxmlformats.org/officeDocument/2006/relationships/slide" Target="slides/slide60.xml"/><Relationship Id="rId53" Type="http://schemas.openxmlformats.org/officeDocument/2006/relationships/slide" Target="slides/slide52.xml"/><Relationship Id="rId84" Type="http://schemas.openxmlformats.org/officeDocument/2006/relationships/theme" Target="theme/theme1.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68" Type="http://schemas.openxmlformats.org/officeDocument/2006/relationships/slide" Target="slides/slide67.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83" Type="http://schemas.openxmlformats.org/officeDocument/2006/relationships/viewProps" Target="viewProps.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78" Type="http://schemas.openxmlformats.org/officeDocument/2006/relationships/slide" Target="slides/slide77.xml"/><Relationship Id="rId22" Type="http://schemas.openxmlformats.org/officeDocument/2006/relationships/slide" Target="slides/slide21.xml"/><Relationship Id="rId21" Type="http://schemas.openxmlformats.org/officeDocument/2006/relationships/slide" Target="slides/slide2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pict"/></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54628"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eaLnBrk="1" hangingPunct="1">
              <a:defRPr sz="1200">
                <a:latin typeface="Arial" pitchFamily="-108" charset="0"/>
                <a:ea typeface="+mn-ea"/>
                <a:cs typeface="+mn-cs"/>
              </a:defRPr>
            </a:lvl1pPr>
          </a:lstStyle>
          <a:p>
            <a:pPr>
              <a:defRPr/>
            </a:pPr>
            <a:endParaRPr lang="en-US"/>
          </a:p>
        </p:txBody>
      </p:sp>
      <p:sp>
        <p:nvSpPr>
          <p:cNvPr id="154629"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Arial" pitchFamily="34" charset="0"/>
                <a:ea typeface="ＭＳ Ｐゴシック" pitchFamily="34" charset="-128"/>
                <a:cs typeface="+mn-cs"/>
              </a:defRPr>
            </a:lvl1pPr>
          </a:lstStyle>
          <a:p>
            <a:pPr>
              <a:defRPr/>
            </a:pPr>
            <a:fld id="{1A6853E7-F9E8-4092-BFB9-643529FA99F0}" type="slidenum">
              <a:rPr lang="en-US"/>
              <a:pPr>
                <a:defRPr/>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9421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08" charset="0"/>
        <a:ea typeface="ＭＳ Ｐゴシック"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ＭＳ Ｐゴシック"/>
      </a:defRPr>
    </a:lvl2pPr>
    <a:lvl3pPr marL="9144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ＭＳ Ｐゴシック"/>
      </a:defRPr>
    </a:lvl3pPr>
    <a:lvl4pPr marL="13716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ＭＳ Ｐゴシック"/>
      </a:defRPr>
    </a:lvl4pPr>
    <a:lvl5pPr marL="18288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p:spPr>
        <p:txBody>
          <a:bodyPr/>
          <a:lstStyle/>
          <a:p>
            <a:r>
              <a:rPr lang="en-US" b="1" i="1" smtClean="0">
                <a:solidFill>
                  <a:srgbClr val="FF0000"/>
                </a:solidFill>
                <a:latin typeface="Arial" pitchFamily="34" charset="0"/>
                <a:ea typeface="ＭＳ Ｐゴシック"/>
                <a:cs typeface="ＭＳ Ｐゴシック"/>
              </a:rPr>
              <a:t>Slide Set #1</a:t>
            </a:r>
          </a:p>
          <a:p>
            <a:r>
              <a:rPr lang="en-US" smtClean="0">
                <a:latin typeface="Arial" pitchFamily="34" charset="0"/>
                <a:ea typeface="ＭＳ Ｐゴシック"/>
                <a:cs typeface="ＭＳ Ｐゴシック"/>
              </a:rPr>
              <a:t>This first slide set presentation was developed to educate clinicians about the growing problem of elective deliveries and how to address the issue within the hospital.  This presentation is intended for Grand Rounds or flip chart on L&amp;D.</a:t>
            </a:r>
          </a:p>
          <a:p>
            <a:endParaRPr lang="en-US" b="1" i="1" smtClean="0">
              <a:solidFill>
                <a:srgbClr val="FF0000"/>
              </a:solidFill>
              <a:latin typeface="Arial" pitchFamily="34" charset="0"/>
              <a:ea typeface="ＭＳ Ｐゴシック"/>
              <a:cs typeface="ＭＳ Ｐゴシック"/>
            </a:endParaRPr>
          </a:p>
        </p:txBody>
      </p:sp>
      <p:sp>
        <p:nvSpPr>
          <p:cNvPr id="4" name="Slide Number Placeholder 3"/>
          <p:cNvSpPr>
            <a:spLocks noGrp="1"/>
          </p:cNvSpPr>
          <p:nvPr>
            <p:ph type="sldNum" sz="quarter" idx="5"/>
          </p:nvPr>
        </p:nvSpPr>
        <p:spPr>
          <a:xfrm>
            <a:off x="3970338" y="8829675"/>
            <a:ext cx="3038475" cy="465138"/>
          </a:xfrm>
          <a:prstGeom prst="rect">
            <a:avLst/>
          </a:prstGeom>
        </p:spPr>
        <p:txBody>
          <a:bodyPr/>
          <a:lstStyle/>
          <a:p>
            <a:pPr>
              <a:defRPr/>
            </a:pPr>
            <a:fld id="{3CD8B882-64DB-4A8C-9153-F92CC71CD87F}"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xfrm>
            <a:off x="3970338" y="8829675"/>
            <a:ext cx="3038475" cy="465138"/>
          </a:xfrm>
          <a:prstGeom prst="rect">
            <a:avLst/>
          </a:prstGeom>
          <a:noFill/>
        </p:spPr>
        <p:txBody>
          <a:bodyPr/>
          <a:lstStyle/>
          <a:p>
            <a:fld id="{1807676A-D5F1-435C-9728-E89D513AFDDF}" type="slidenum">
              <a:rPr lang="en-US" smtClean="0">
                <a:ea typeface="ＭＳ Ｐゴシック"/>
                <a:cs typeface="ＭＳ Ｐゴシック"/>
              </a:rPr>
              <a:pPr/>
              <a:t>10</a:t>
            </a:fld>
            <a:endParaRPr lang="en-US" smtClean="0">
              <a:ea typeface="ＭＳ Ｐゴシック"/>
              <a:cs typeface="ＭＳ Ｐゴシック"/>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r>
              <a:rPr lang="en-US" smtClean="0">
                <a:latin typeface="Arial" pitchFamily="34" charset="0"/>
                <a:ea typeface="ＭＳ Ｐゴシック"/>
                <a:cs typeface="ＭＳ Ｐゴシック"/>
              </a:rPr>
              <a:t>This graph illustrates a significant increase in both induction of labor and cesarean deliveries in 2002 compared to 1992.  The largest increase in induction of labor seems to occur in the early term and term period and although the cesarean section increase is fairly constant and begins to narrow at around 34-35 weeks, a significant difference only disappears after 39 weeks.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r>
              <a:rPr lang="en-US" smtClean="0">
                <a:latin typeface="Arial" pitchFamily="34" charset="0"/>
                <a:ea typeface="ＭＳ Ｐゴシック"/>
                <a:cs typeface="ＭＳ Ｐゴシック"/>
              </a:rPr>
              <a:t>The increased rates of induction have been similar across all racial groups, with the highest increase in non-Hispanic whites.</a:t>
            </a:r>
          </a:p>
        </p:txBody>
      </p:sp>
      <p:sp>
        <p:nvSpPr>
          <p:cNvPr id="102404" name="Slide Number Placeholder 3"/>
          <p:cNvSpPr>
            <a:spLocks noGrp="1"/>
          </p:cNvSpPr>
          <p:nvPr>
            <p:ph type="sldNum" sz="quarter" idx="5"/>
          </p:nvPr>
        </p:nvSpPr>
        <p:spPr>
          <a:xfrm>
            <a:off x="3970338" y="8829675"/>
            <a:ext cx="3038475" cy="465138"/>
          </a:xfrm>
          <a:prstGeom prst="rect">
            <a:avLst/>
          </a:prstGeom>
          <a:noFill/>
        </p:spPr>
        <p:txBody>
          <a:bodyPr/>
          <a:lstStyle/>
          <a:p>
            <a:fld id="{731FA5BA-A4BF-46CF-BB9F-461D32605404}" type="slidenum">
              <a:rPr lang="en-US" smtClean="0">
                <a:ea typeface="ＭＳ Ｐゴシック"/>
                <a:cs typeface="ＭＳ Ｐゴシック"/>
              </a:rPr>
              <a:pPr/>
              <a:t>11</a:t>
            </a:fld>
            <a:endParaRPr lang="en-US" smtClean="0">
              <a:ea typeface="ＭＳ Ｐゴシック"/>
              <a:cs typeface="ＭＳ Ｐゴシック"/>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r>
              <a:rPr lang="en-US" smtClean="0">
                <a:latin typeface="Arial" pitchFamily="34" charset="0"/>
                <a:ea typeface="ＭＳ Ｐゴシック"/>
                <a:cs typeface="ＭＳ Ｐゴシック"/>
              </a:rPr>
              <a:t>Let’s take a look at some of the reasons that elective deliveries are increasing.</a:t>
            </a:r>
          </a:p>
        </p:txBody>
      </p:sp>
      <p:sp>
        <p:nvSpPr>
          <p:cNvPr id="103428" name="Slide Number Placeholder 3"/>
          <p:cNvSpPr>
            <a:spLocks noGrp="1"/>
          </p:cNvSpPr>
          <p:nvPr>
            <p:ph type="sldNum" sz="quarter" idx="5"/>
          </p:nvPr>
        </p:nvSpPr>
        <p:spPr>
          <a:xfrm>
            <a:off x="3970338" y="8829675"/>
            <a:ext cx="3038475" cy="465138"/>
          </a:xfrm>
          <a:prstGeom prst="rect">
            <a:avLst/>
          </a:prstGeom>
          <a:noFill/>
        </p:spPr>
        <p:txBody>
          <a:bodyPr/>
          <a:lstStyle/>
          <a:p>
            <a:fld id="{B4C5D350-ADF3-4F7B-8FF8-A64549ABE36D}" type="slidenum">
              <a:rPr lang="en-US" smtClean="0">
                <a:ea typeface="ＭＳ Ｐゴシック"/>
                <a:cs typeface="ＭＳ Ｐゴシック"/>
              </a:rPr>
              <a:pPr/>
              <a:t>12</a:t>
            </a:fld>
            <a:endParaRPr lang="en-US" smtClean="0">
              <a:ea typeface="ＭＳ Ｐゴシック"/>
              <a:cs typeface="ＭＳ Ｐゴシック"/>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xfrm>
            <a:off x="3970338" y="8829675"/>
            <a:ext cx="3038475" cy="465138"/>
          </a:xfrm>
          <a:prstGeom prst="rect">
            <a:avLst/>
          </a:prstGeom>
          <a:noFill/>
        </p:spPr>
        <p:txBody>
          <a:bodyPr/>
          <a:lstStyle/>
          <a:p>
            <a:fld id="{793004D0-9EA4-4271-A1E2-59CE5E5472A5}" type="slidenum">
              <a:rPr lang="en-US" smtClean="0">
                <a:ea typeface="ＭＳ Ｐゴシック"/>
                <a:cs typeface="ＭＳ Ｐゴシック"/>
              </a:rPr>
              <a:pPr/>
              <a:t>13</a:t>
            </a:fld>
            <a:endParaRPr lang="en-US" smtClean="0">
              <a:ea typeface="ＭＳ Ｐゴシック"/>
              <a:cs typeface="ＭＳ Ｐゴシック"/>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r>
              <a:rPr lang="en-US" smtClean="0">
                <a:latin typeface="Arial" pitchFamily="34" charset="0"/>
                <a:ea typeface="ＭＳ Ｐゴシック"/>
                <a:cs typeface="ＭＳ Ｐゴシック"/>
              </a:rPr>
              <a:t>Why have elective deliveries increased?  It is not totally clear.   Although the physician is the one who controls the act of scheduling, it is not clear what drives that decision.  It may very well be impacted by the fact that patients and obstetricians are unaware of any harm.  And there are definitely perceived benefits for timing the delivery.  So why not plan the delivery around a convenient date for both the obstetrician and the expectant mother and her family?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r>
              <a:rPr lang="en-US" dirty="0" smtClean="0">
                <a:latin typeface="Arial" pitchFamily="34" charset="0"/>
                <a:ea typeface="ＭＳ Ｐゴシック"/>
                <a:cs typeface="ＭＳ Ｐゴシック"/>
              </a:rPr>
              <a:t>This study by Goldenberg et al. addresses the potential impact of the patient on initiating the elective delivery process due to a lack of understanding of the risks of an early delivery.  A national sample of 650 insured women was commissioned by a large health care insurance company.  The purpose of the study was to understand women’s beliefs related to the meaning of full term and the safety of delivery at various gestational ages. The study was anonymous and voluntary and included women who had given birth within the last 18 months; were first time mothers of singleton infants; currently had health insurance coverage either through their employer or spouse’s employer;</a:t>
            </a:r>
            <a:r>
              <a:rPr lang="en-US" baseline="0" dirty="0" smtClean="0">
                <a:latin typeface="Arial" pitchFamily="34" charset="0"/>
                <a:ea typeface="ＭＳ Ｐゴシック"/>
                <a:cs typeface="ＭＳ Ｐゴシック"/>
              </a:rPr>
              <a:t> had completed at least</a:t>
            </a:r>
            <a:r>
              <a:rPr lang="en-US" dirty="0" smtClean="0">
                <a:latin typeface="Arial" pitchFamily="34" charset="0"/>
                <a:ea typeface="ＭＳ Ｐゴシック"/>
                <a:cs typeface="ＭＳ Ｐゴシック"/>
              </a:rPr>
              <a:t> some high school education; and delivered their child at a hospital or medical facility. Those who had diabetes, hypertension/preeclampsia, or obesity or had any other medical condition that would put them at high risk for a cesarean delivery were excluded from the study. The online survey was conducted August 16-19, 2008, while the telephone portion of the survey was conducted August 18-29, 2008.  58% were white, 93% were married or partnered, and 77% had a yearly family income of at least $50,000.  Nearly 50% were employed full-time and nearly 69% held a college degree.</a:t>
            </a:r>
          </a:p>
          <a:p>
            <a:endParaRPr lang="en-US" dirty="0" smtClean="0">
              <a:latin typeface="Arial" pitchFamily="34" charset="0"/>
              <a:ea typeface="ＭＳ Ｐゴシック"/>
              <a:cs typeface="ＭＳ Ｐゴシック"/>
            </a:endParaRPr>
          </a:p>
        </p:txBody>
      </p:sp>
      <p:sp>
        <p:nvSpPr>
          <p:cNvPr id="105476" name="Slide Number Placeholder 3"/>
          <p:cNvSpPr>
            <a:spLocks noGrp="1"/>
          </p:cNvSpPr>
          <p:nvPr>
            <p:ph type="sldNum" sz="quarter" idx="5"/>
          </p:nvPr>
        </p:nvSpPr>
        <p:spPr>
          <a:xfrm>
            <a:off x="3970338" y="8829675"/>
            <a:ext cx="3038475" cy="465138"/>
          </a:xfrm>
          <a:prstGeom prst="rect">
            <a:avLst/>
          </a:prstGeom>
          <a:noFill/>
        </p:spPr>
        <p:txBody>
          <a:bodyPr/>
          <a:lstStyle/>
          <a:p>
            <a:fld id="{FCF732BA-95AF-48B8-A95C-A147DEAE854E}" type="slidenum">
              <a:rPr lang="en-US" smtClean="0">
                <a:ea typeface="ＭＳ Ｐゴシック"/>
                <a:cs typeface="ＭＳ Ｐゴシック"/>
              </a:rPr>
              <a:pPr/>
              <a:t>14</a:t>
            </a:fld>
            <a:endParaRPr lang="en-US" smtClean="0">
              <a:ea typeface="ＭＳ Ｐゴシック"/>
              <a:cs typeface="ＭＳ Ｐゴシック"/>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p:spPr>
        <p:txBody>
          <a:bodyPr/>
          <a:lstStyle/>
          <a:p>
            <a:r>
              <a:rPr lang="en-US" dirty="0" smtClean="0">
                <a:latin typeface="Arial" pitchFamily="34" charset="0"/>
                <a:ea typeface="ＭＳ Ｐゴシック"/>
                <a:cs typeface="ＭＳ Ｐゴシック"/>
              </a:rPr>
              <a:t>When participants were asked “At what gestational age do you believe the baby is considered full term?”, nearly 25% chose 34-36 weeks.  Another 50% chose 37-38 weeks and only 25% chose 39-40 weeks.</a:t>
            </a:r>
          </a:p>
        </p:txBody>
      </p:sp>
      <p:sp>
        <p:nvSpPr>
          <p:cNvPr id="106500" name="Slide Number Placeholder 3"/>
          <p:cNvSpPr>
            <a:spLocks noGrp="1"/>
          </p:cNvSpPr>
          <p:nvPr>
            <p:ph type="sldNum" sz="quarter" idx="5"/>
          </p:nvPr>
        </p:nvSpPr>
        <p:spPr>
          <a:xfrm>
            <a:off x="3970338" y="8829675"/>
            <a:ext cx="3038475" cy="465138"/>
          </a:xfrm>
          <a:prstGeom prst="rect">
            <a:avLst/>
          </a:prstGeom>
          <a:noFill/>
        </p:spPr>
        <p:txBody>
          <a:bodyPr/>
          <a:lstStyle/>
          <a:p>
            <a:fld id="{5292E783-870A-4CF2-B297-11F39EC6BC3F}" type="slidenum">
              <a:rPr lang="en-US" smtClean="0">
                <a:ea typeface="ＭＳ Ｐゴシック"/>
                <a:cs typeface="ＭＳ Ｐゴシック"/>
              </a:rPr>
              <a:pPr/>
              <a:t>15</a:t>
            </a:fld>
            <a:endParaRPr lang="en-US" smtClean="0">
              <a:ea typeface="ＭＳ Ｐゴシック"/>
              <a:cs typeface="ＭＳ Ｐゴシック"/>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r>
              <a:rPr lang="en-US" smtClean="0">
                <a:latin typeface="Arial" pitchFamily="34" charset="0"/>
                <a:ea typeface="ＭＳ Ｐゴシック"/>
                <a:cs typeface="ＭＳ Ｐゴシック"/>
              </a:rPr>
              <a:t>When women were asked “What is the earliest point in the pregnancy that it is safe to deliver the baby, should there be no other medical complications requiring early delivery?”, more than half of the mothers chose 34-36 weeks.  Only 7.6% chose 39-40 weeks. </a:t>
            </a:r>
          </a:p>
        </p:txBody>
      </p:sp>
      <p:sp>
        <p:nvSpPr>
          <p:cNvPr id="107524" name="Slide Number Placeholder 3"/>
          <p:cNvSpPr>
            <a:spLocks noGrp="1"/>
          </p:cNvSpPr>
          <p:nvPr>
            <p:ph type="sldNum" sz="quarter" idx="5"/>
          </p:nvPr>
        </p:nvSpPr>
        <p:spPr>
          <a:xfrm>
            <a:off x="3970338" y="8829675"/>
            <a:ext cx="3038475" cy="465138"/>
          </a:xfrm>
          <a:prstGeom prst="rect">
            <a:avLst/>
          </a:prstGeom>
          <a:noFill/>
        </p:spPr>
        <p:txBody>
          <a:bodyPr/>
          <a:lstStyle/>
          <a:p>
            <a:fld id="{DAF6CC2A-BE37-4487-868B-067879952D02}" type="slidenum">
              <a:rPr lang="en-US" smtClean="0">
                <a:ea typeface="ＭＳ Ｐゴシック"/>
                <a:cs typeface="ＭＳ Ｐゴシック"/>
              </a:rPr>
              <a:pPr/>
              <a:t>16</a:t>
            </a:fld>
            <a:endParaRPr lang="en-US" smtClean="0">
              <a:ea typeface="ＭＳ Ｐゴシック"/>
              <a:cs typeface="ＭＳ Ｐゴシック"/>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r>
              <a:rPr lang="en-US" smtClean="0">
                <a:latin typeface="Arial" pitchFamily="34" charset="0"/>
                <a:ea typeface="ＭＳ Ｐゴシック"/>
                <a:cs typeface="ＭＳ Ｐゴシック"/>
              </a:rPr>
              <a:t>With an increasing role of patients in the decision-making process it is important for not only the physician, but also the patient to understand what constitutes a safe gestational age for the delivery of their babies.</a:t>
            </a:r>
          </a:p>
        </p:txBody>
      </p:sp>
      <p:sp>
        <p:nvSpPr>
          <p:cNvPr id="108548" name="Slide Number Placeholder 3"/>
          <p:cNvSpPr>
            <a:spLocks noGrp="1"/>
          </p:cNvSpPr>
          <p:nvPr>
            <p:ph type="sldNum" sz="quarter" idx="5"/>
          </p:nvPr>
        </p:nvSpPr>
        <p:spPr>
          <a:xfrm>
            <a:off x="3970338" y="8829675"/>
            <a:ext cx="3038475" cy="465138"/>
          </a:xfrm>
          <a:prstGeom prst="rect">
            <a:avLst/>
          </a:prstGeom>
          <a:noFill/>
        </p:spPr>
        <p:txBody>
          <a:bodyPr/>
          <a:lstStyle/>
          <a:p>
            <a:fld id="{5BD60978-8F93-41D4-9BDC-BD924928A397}" type="slidenum">
              <a:rPr lang="en-US" smtClean="0">
                <a:ea typeface="ＭＳ Ｐゴシック"/>
                <a:cs typeface="ＭＳ Ｐゴシック"/>
              </a:rPr>
              <a:pPr/>
              <a:t>17</a:t>
            </a:fld>
            <a:endParaRPr lang="en-US" smtClean="0">
              <a:ea typeface="ＭＳ Ｐゴシック"/>
              <a:cs typeface="ＭＳ Ｐゴシック"/>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p:spPr>
        <p:txBody>
          <a:bodyPr/>
          <a:lstStyle/>
          <a:p>
            <a:r>
              <a:rPr lang="en-US" smtClean="0">
                <a:latin typeface="Arial" pitchFamily="34" charset="0"/>
                <a:ea typeface="ＭＳ Ｐゴシック"/>
                <a:cs typeface="ＭＳ Ｐゴシック"/>
              </a:rPr>
              <a:t>It is of utmost importance that obstetrical providers time the delivery for a good reason and not simply for our convenience.</a:t>
            </a:r>
          </a:p>
        </p:txBody>
      </p:sp>
      <p:sp>
        <p:nvSpPr>
          <p:cNvPr id="109572" name="Slide Number Placeholder 3"/>
          <p:cNvSpPr>
            <a:spLocks noGrp="1"/>
          </p:cNvSpPr>
          <p:nvPr>
            <p:ph type="sldNum" sz="quarter" idx="5"/>
          </p:nvPr>
        </p:nvSpPr>
        <p:spPr>
          <a:xfrm>
            <a:off x="3970338" y="8829675"/>
            <a:ext cx="3038475" cy="465138"/>
          </a:xfrm>
          <a:prstGeom prst="rect">
            <a:avLst/>
          </a:prstGeom>
          <a:noFill/>
        </p:spPr>
        <p:txBody>
          <a:bodyPr/>
          <a:lstStyle/>
          <a:p>
            <a:fld id="{CBB5BF47-3EED-42CB-B1F1-58D82E1CD367}" type="slidenum">
              <a:rPr lang="en-US" smtClean="0">
                <a:ea typeface="ＭＳ Ｐゴシック"/>
                <a:cs typeface="ＭＳ Ｐゴシック"/>
              </a:rPr>
              <a:pPr/>
              <a:t>18</a:t>
            </a:fld>
            <a:endParaRPr lang="en-US" smtClean="0">
              <a:ea typeface="ＭＳ Ｐゴシック"/>
              <a:cs typeface="ＭＳ Ｐゴシック"/>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xfrm>
            <a:off x="3970338" y="8829675"/>
            <a:ext cx="3038475" cy="465138"/>
          </a:xfrm>
          <a:prstGeom prst="rect">
            <a:avLst/>
          </a:prstGeom>
          <a:noFill/>
        </p:spPr>
        <p:txBody>
          <a:bodyPr/>
          <a:lstStyle/>
          <a:p>
            <a:fld id="{815BAAF3-BD40-454E-A8D9-23D8A02ADBD3}" type="slidenum">
              <a:rPr lang="en-US" smtClean="0">
                <a:ea typeface="ＭＳ Ｐゴシック"/>
                <a:cs typeface="ＭＳ Ｐゴシック"/>
              </a:rPr>
              <a:pPr/>
              <a:t>19</a:t>
            </a:fld>
            <a:endParaRPr lang="en-US" smtClean="0">
              <a:ea typeface="ＭＳ Ｐゴシック"/>
              <a:cs typeface="ＭＳ Ｐゴシック"/>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r>
              <a:rPr lang="en-US" smtClean="0">
                <a:latin typeface="Arial" pitchFamily="34" charset="0"/>
                <a:ea typeface="ＭＳ Ｐゴシック"/>
                <a:cs typeface="ＭＳ Ｐゴシック"/>
              </a:rPr>
              <a:t>Induction for macrosomia needs special attention.  This has become perhaps one of the leading issues for a planned early induction of labor.  However, numerous studies such as this study by Combs et al. show that induction of labor does not decrease the incidence of shoulder dystocia, nor does it decrease the incidence of cesarean deliveries.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p:spPr>
        <p:txBody>
          <a:bodyPr/>
          <a:lstStyle/>
          <a:p>
            <a:endParaRPr lang="en-US" smtClean="0">
              <a:latin typeface="Arial" pitchFamily="34" charset="0"/>
              <a:ea typeface="ＭＳ Ｐゴシック"/>
              <a:cs typeface="ＭＳ Ｐゴシック"/>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r>
              <a:rPr lang="en-US" smtClean="0">
                <a:latin typeface="Arial" pitchFamily="34" charset="0"/>
                <a:ea typeface="ＭＳ Ｐゴシック"/>
                <a:cs typeface="ＭＳ Ｐゴシック"/>
              </a:rPr>
              <a:t>So let’s take a look at the risks of elective deliveries before 39 weeks.</a:t>
            </a:r>
          </a:p>
        </p:txBody>
      </p:sp>
      <p:sp>
        <p:nvSpPr>
          <p:cNvPr id="111620" name="Slide Number Placeholder 3"/>
          <p:cNvSpPr>
            <a:spLocks noGrp="1"/>
          </p:cNvSpPr>
          <p:nvPr>
            <p:ph type="sldNum" sz="quarter" idx="5"/>
          </p:nvPr>
        </p:nvSpPr>
        <p:spPr>
          <a:xfrm>
            <a:off x="3970338" y="8829675"/>
            <a:ext cx="3038475" cy="465138"/>
          </a:xfrm>
          <a:prstGeom prst="rect">
            <a:avLst/>
          </a:prstGeom>
          <a:noFill/>
        </p:spPr>
        <p:txBody>
          <a:bodyPr/>
          <a:lstStyle/>
          <a:p>
            <a:fld id="{DADD4174-3CB0-409F-8792-4B16C3C8C790}" type="slidenum">
              <a:rPr lang="en-US" smtClean="0">
                <a:ea typeface="ＭＳ Ｐゴシック"/>
                <a:cs typeface="ＭＳ Ｐゴシック"/>
              </a:rPr>
              <a:pPr/>
              <a:t>20</a:t>
            </a:fld>
            <a:endParaRPr lang="en-US" smtClean="0">
              <a:ea typeface="ＭＳ Ｐゴシック"/>
              <a:cs typeface="ＭＳ Ｐゴシック"/>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p:spPr>
        <p:txBody>
          <a:bodyPr/>
          <a:lstStyle/>
          <a:p>
            <a:r>
              <a:rPr lang="en-US" smtClean="0">
                <a:latin typeface="Arial" pitchFamily="34" charset="0"/>
                <a:ea typeface="ＭＳ Ｐゴシック"/>
                <a:cs typeface="ＭＳ Ｐゴシック"/>
              </a:rPr>
              <a:t>There is nearly a doubling of the risks for admissions to the neonatal intensive care unit, an increase in respiratory complications and other complications as shown here for every week below 39 weeks.</a:t>
            </a:r>
          </a:p>
        </p:txBody>
      </p:sp>
      <p:sp>
        <p:nvSpPr>
          <p:cNvPr id="112644" name="Slide Number Placeholder 3"/>
          <p:cNvSpPr>
            <a:spLocks noGrp="1"/>
          </p:cNvSpPr>
          <p:nvPr>
            <p:ph type="sldNum" sz="quarter" idx="5"/>
          </p:nvPr>
        </p:nvSpPr>
        <p:spPr>
          <a:xfrm>
            <a:off x="3970338" y="8829675"/>
            <a:ext cx="3038475" cy="465138"/>
          </a:xfrm>
          <a:prstGeom prst="rect">
            <a:avLst/>
          </a:prstGeom>
          <a:noFill/>
        </p:spPr>
        <p:txBody>
          <a:bodyPr/>
          <a:lstStyle/>
          <a:p>
            <a:fld id="{8C550E99-285D-4E50-92D2-5CCA5306BDAE}" type="slidenum">
              <a:rPr lang="en-US" smtClean="0">
                <a:ea typeface="ＭＳ Ｐゴシック"/>
                <a:cs typeface="ＭＳ Ｐゴシック"/>
              </a:rPr>
              <a:pPr/>
              <a:t>21</a:t>
            </a:fld>
            <a:endParaRPr lang="en-US" smtClean="0">
              <a:ea typeface="ＭＳ Ｐゴシック"/>
              <a:cs typeface="ＭＳ Ｐゴシック"/>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r>
              <a:rPr lang="en-US" smtClean="0">
                <a:latin typeface="Arial" pitchFamily="34" charset="0"/>
                <a:ea typeface="ＭＳ Ｐゴシック"/>
                <a:cs typeface="ＭＳ Ｐゴシック"/>
              </a:rPr>
              <a:t>This study looking at infants delivered in Massachusetts, also shows that morbidity increases significantly before 39 weeks and nearly doubles for each gestational week below 39 weeks.</a:t>
            </a:r>
          </a:p>
        </p:txBody>
      </p:sp>
      <p:sp>
        <p:nvSpPr>
          <p:cNvPr id="113668" name="Slide Number Placeholder 3"/>
          <p:cNvSpPr>
            <a:spLocks noGrp="1"/>
          </p:cNvSpPr>
          <p:nvPr>
            <p:ph type="sldNum" sz="quarter" idx="5"/>
          </p:nvPr>
        </p:nvSpPr>
        <p:spPr>
          <a:xfrm>
            <a:off x="3970338" y="8829675"/>
            <a:ext cx="3038475" cy="465138"/>
          </a:xfrm>
          <a:prstGeom prst="rect">
            <a:avLst/>
          </a:prstGeom>
          <a:noFill/>
        </p:spPr>
        <p:txBody>
          <a:bodyPr/>
          <a:lstStyle/>
          <a:p>
            <a:fld id="{54516135-EADC-445B-8B80-A5B0AF5BCBB1}" type="slidenum">
              <a:rPr lang="en-US" smtClean="0">
                <a:ea typeface="ＭＳ Ｐゴシック"/>
                <a:cs typeface="ＭＳ Ｐゴシック"/>
              </a:rPr>
              <a:pPr/>
              <a:t>22</a:t>
            </a:fld>
            <a:endParaRPr lang="en-US" smtClean="0">
              <a:ea typeface="ＭＳ Ｐゴシック"/>
              <a:cs typeface="ＭＳ Ｐゴシック"/>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p:spPr>
        <p:txBody>
          <a:bodyPr/>
          <a:lstStyle/>
          <a:p>
            <a:pPr eaLnBrk="1" hangingPunct="1"/>
            <a:r>
              <a:rPr lang="en-US" smtClean="0">
                <a:latin typeface="Arial" pitchFamily="34" charset="0"/>
                <a:ea typeface="ＭＳ Ｐゴシック"/>
                <a:cs typeface="ＭＳ Ｐゴシック"/>
              </a:rPr>
              <a:t>A study by Oshiro et al. looked at elective deliveries in a large integrated healthcare system in Utah and showed increasing risk for NICU admits for each week before 39 weeks.</a:t>
            </a:r>
          </a:p>
          <a:p>
            <a:endParaRPr lang="en-US" smtClean="0">
              <a:latin typeface="Arial" pitchFamily="34" charset="0"/>
              <a:ea typeface="ＭＳ Ｐゴシック"/>
              <a:cs typeface="ＭＳ Ｐゴシック"/>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p:spPr>
        <p:txBody>
          <a:bodyPr/>
          <a:lstStyle/>
          <a:p>
            <a:pPr eaLnBrk="1" hangingPunct="1"/>
            <a:r>
              <a:rPr lang="en-US" smtClean="0">
                <a:latin typeface="Arial" pitchFamily="34" charset="0"/>
                <a:ea typeface="ＭＳ Ｐゴシック"/>
                <a:cs typeface="ＭＳ Ｐゴシック"/>
              </a:rPr>
              <a:t>There was also an increased risk for respiratory distress syndrome for each week before 39 weeks.</a:t>
            </a:r>
          </a:p>
          <a:p>
            <a:endParaRPr lang="en-US" smtClean="0">
              <a:latin typeface="Arial" pitchFamily="34" charset="0"/>
              <a:ea typeface="ＭＳ Ｐゴシック"/>
              <a:cs typeface="ＭＳ Ｐゴシック"/>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p:spPr>
        <p:txBody>
          <a:bodyPr/>
          <a:lstStyle/>
          <a:p>
            <a:pPr eaLnBrk="1" hangingPunct="1"/>
            <a:r>
              <a:rPr lang="en-US" smtClean="0">
                <a:latin typeface="Arial" pitchFamily="34" charset="0"/>
                <a:ea typeface="ＭＳ Ｐゴシック"/>
                <a:cs typeface="ＭＳ Ｐゴシック"/>
              </a:rPr>
              <a:t>And an increase in neonates on ventilators for each week before 39 weeks.  </a:t>
            </a:r>
          </a:p>
          <a:p>
            <a:endParaRPr lang="en-US" smtClean="0">
              <a:latin typeface="Arial" pitchFamily="34" charset="0"/>
              <a:ea typeface="ＭＳ Ｐゴシック"/>
              <a:cs typeface="ＭＳ Ｐゴシック"/>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xfrm>
            <a:off x="3970338" y="8829675"/>
            <a:ext cx="3038475" cy="465138"/>
          </a:xfrm>
          <a:prstGeom prst="rect">
            <a:avLst/>
          </a:prstGeom>
          <a:noFill/>
        </p:spPr>
        <p:txBody>
          <a:bodyPr/>
          <a:lstStyle/>
          <a:p>
            <a:fld id="{38C2A682-7ED0-4B6C-B644-6EA65D84D237}" type="slidenum">
              <a:rPr lang="en-US" smtClean="0">
                <a:ea typeface="ＭＳ Ｐゴシック"/>
                <a:cs typeface="ＭＳ Ｐゴシック"/>
              </a:rPr>
              <a:pPr/>
              <a:t>26</a:t>
            </a:fld>
            <a:endParaRPr lang="en-US" smtClean="0">
              <a:ea typeface="ＭＳ Ｐゴシック"/>
              <a:cs typeface="ＭＳ Ｐゴシック"/>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lnSpc>
                <a:spcPct val="92000"/>
              </a:lnSpc>
            </a:pPr>
            <a:r>
              <a:rPr lang="en-GB" dirty="0" smtClean="0">
                <a:latin typeface="Arial" pitchFamily="34" charset="0"/>
                <a:ea typeface="ＭＳ Ｐゴシック"/>
                <a:cs typeface="ＭＳ Ｐゴシック"/>
              </a:rPr>
              <a:t>The NICHD Maternal </a:t>
            </a:r>
            <a:r>
              <a:rPr lang="en-GB" dirty="0" err="1" smtClean="0">
                <a:latin typeface="Arial" pitchFamily="34" charset="0"/>
                <a:ea typeface="ＭＳ Ｐゴシック"/>
                <a:cs typeface="ＭＳ Ｐゴシック"/>
              </a:rPr>
              <a:t>Fetal</a:t>
            </a:r>
            <a:r>
              <a:rPr lang="en-GB" dirty="0" smtClean="0">
                <a:latin typeface="Arial" pitchFamily="34" charset="0"/>
                <a:ea typeface="ＭＳ Ｐゴシック"/>
                <a:cs typeface="ＭＳ Ｐゴシック"/>
              </a:rPr>
              <a:t> Medicine Units Network evaluated a large cohort of women with viable singleton pregnancies who underwent elective repeat </a:t>
            </a:r>
            <a:r>
              <a:rPr lang="en-GB" dirty="0" err="1" smtClean="0">
                <a:latin typeface="Arial" pitchFamily="34" charset="0"/>
                <a:ea typeface="ＭＳ Ｐゴシック"/>
                <a:cs typeface="ＭＳ Ｐゴシック"/>
              </a:rPr>
              <a:t>cesarean</a:t>
            </a:r>
            <a:r>
              <a:rPr lang="en-GB" dirty="0" smtClean="0">
                <a:latin typeface="Arial" pitchFamily="34" charset="0"/>
                <a:ea typeface="ＭＳ Ｐゴシック"/>
                <a:cs typeface="ＭＳ Ｐゴシック"/>
              </a:rPr>
              <a:t> sections.  More than a third of deliveries were performed before 39 weeks of gestation.  As compared with deliveries at or after 39 weeks, deliveries before 39 weeks of gestation − even those during the last 3 days before week 39 − were associated with an increased risk of a composite primary outcome that included neonatal death, respiratory complications, need for mechanical ventilation, treated </a:t>
            </a:r>
            <a:r>
              <a:rPr lang="en-GB" dirty="0" err="1" smtClean="0">
                <a:latin typeface="Arial" pitchFamily="34" charset="0"/>
                <a:ea typeface="ＭＳ Ｐゴシック"/>
                <a:cs typeface="ＭＳ Ｐゴシック"/>
              </a:rPr>
              <a:t>hypoglycemia</a:t>
            </a:r>
            <a:r>
              <a:rPr lang="en-GB" dirty="0" smtClean="0">
                <a:latin typeface="Arial" pitchFamily="34" charset="0"/>
                <a:ea typeface="ＭＳ Ｐゴシック"/>
                <a:cs typeface="ＭＳ Ｐゴシック"/>
              </a:rPr>
              <a:t>, newborn sepsis, and admission to the neonatal intensive care unit. </a:t>
            </a:r>
          </a:p>
          <a:p>
            <a:pPr eaLnBrk="1" hangingPunct="1"/>
            <a:endParaRPr lang="en-US" dirty="0" smtClean="0">
              <a:latin typeface="Arial" pitchFamily="34" charset="0"/>
              <a:ea typeface="ＭＳ Ｐゴシック"/>
              <a:cs typeface="ＭＳ Ｐゴシック"/>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xfrm>
            <a:off x="3970338" y="8829675"/>
            <a:ext cx="3038475" cy="465138"/>
          </a:xfrm>
          <a:prstGeom prst="rect">
            <a:avLst/>
          </a:prstGeom>
          <a:noFill/>
        </p:spPr>
        <p:txBody>
          <a:bodyPr/>
          <a:lstStyle/>
          <a:p>
            <a:fld id="{D9DF7292-CB55-46D8-8209-A483CB0469EC}" type="slidenum">
              <a:rPr lang="en-US" smtClean="0">
                <a:ea typeface="ＭＳ Ｐゴシック"/>
                <a:cs typeface="ＭＳ Ｐゴシック"/>
              </a:rPr>
              <a:pPr/>
              <a:t>27</a:t>
            </a:fld>
            <a:endParaRPr lang="en-US" smtClean="0">
              <a:ea typeface="ＭＳ Ｐゴシック"/>
              <a:cs typeface="ＭＳ Ｐゴシック"/>
            </a:endParaRPr>
          </a:p>
        </p:txBody>
      </p:sp>
      <p:sp>
        <p:nvSpPr>
          <p:cNvPr id="118787" name="Rectangle 2"/>
          <p:cNvSpPr>
            <a:spLocks noGrp="1" noRot="1" noChangeAspect="1" noChangeArrowheads="1" noTextEdit="1"/>
          </p:cNvSpPr>
          <p:nvPr>
            <p:ph type="sldImg"/>
          </p:nvPr>
        </p:nvSpPr>
        <p:spPr>
          <a:xfrm>
            <a:off x="1379538" y="930275"/>
            <a:ext cx="4251325" cy="3187700"/>
          </a:xfrm>
          <a:solidFill>
            <a:srgbClr val="FFFFFF"/>
          </a:solidFill>
          <a:ln/>
        </p:spPr>
      </p:sp>
      <p:sp>
        <p:nvSpPr>
          <p:cNvPr id="118788" name="Text Box 3"/>
          <p:cNvSpPr>
            <a:spLocks noGrp="1" noChangeArrowheads="1"/>
          </p:cNvSpPr>
          <p:nvPr>
            <p:ph type="body" idx="1"/>
          </p:nvPr>
        </p:nvSpPr>
        <p:spPr>
          <a:xfrm>
            <a:off x="1069975" y="4425950"/>
            <a:ext cx="4875213" cy="715963"/>
          </a:xfrm>
          <a:noFill/>
          <a:ln/>
        </p:spPr>
        <p:txBody>
          <a:bodyPr lIns="0" tIns="0" rIns="0" bIns="0">
            <a:spAutoFit/>
          </a:bodyPr>
          <a:lstStyle/>
          <a:p>
            <a:pPr marL="219075" indent="-219075" defTabSz="465138" eaLnBrk="1" hangingPunct="1">
              <a:lnSpc>
                <a:spcPct val="97000"/>
              </a:lnSpc>
              <a:spcBef>
                <a:spcPct val="0"/>
              </a:spcBef>
              <a:buSzPct val="45000"/>
              <a:tabLst>
                <a:tab pos="736600" algn="l"/>
                <a:tab pos="1474788" algn="l"/>
                <a:tab pos="2211388" algn="l"/>
                <a:tab pos="2949575" algn="l"/>
                <a:tab pos="3687763" algn="l"/>
                <a:tab pos="4424363" algn="l"/>
                <a:tab pos="5162550" algn="l"/>
              </a:tabLst>
            </a:pPr>
            <a:r>
              <a:rPr lang="en-GB" dirty="0" smtClean="0">
                <a:latin typeface="Arial" pitchFamily="34" charset="0"/>
                <a:ea typeface="ＭＳ Ｐゴシック"/>
                <a:cs typeface="ＭＳ Ｐゴシック"/>
              </a:rPr>
              <a:t>The actual percent affected for adverse neonatal outcomes according to completed week of gestation at delivery is shown here.  Again, it is clear that EARLY term </a:t>
            </a:r>
            <a:r>
              <a:rPr lang="en-GB" dirty="0" err="1" smtClean="0">
                <a:latin typeface="Arial" pitchFamily="34" charset="0"/>
                <a:ea typeface="ＭＳ Ｐゴシック"/>
                <a:cs typeface="ＭＳ Ｐゴシック"/>
              </a:rPr>
              <a:t>cesarean</a:t>
            </a:r>
            <a:r>
              <a:rPr lang="en-GB" dirty="0" smtClean="0">
                <a:latin typeface="Arial" pitchFamily="34" charset="0"/>
                <a:ea typeface="ＭＳ Ｐゴシック"/>
                <a:cs typeface="ＭＳ Ｐゴシック"/>
              </a:rPr>
              <a:t> births before 39</a:t>
            </a:r>
            <a:r>
              <a:rPr lang="en-GB" baseline="0" dirty="0" smtClean="0">
                <a:latin typeface="Arial" pitchFamily="34" charset="0"/>
                <a:ea typeface="ＭＳ Ｐゴシック"/>
                <a:cs typeface="ＭＳ Ｐゴシック"/>
              </a:rPr>
              <a:t> </a:t>
            </a:r>
            <a:r>
              <a:rPr lang="en-GB" dirty="0" smtClean="0">
                <a:latin typeface="Arial" pitchFamily="34" charset="0"/>
                <a:ea typeface="ＭＳ Ｐゴシック"/>
                <a:cs typeface="ＭＳ Ｐゴシック"/>
              </a:rPr>
              <a:t>weeks increase neonatal morbidity.</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xfrm>
            <a:off x="3970338" y="8829675"/>
            <a:ext cx="3038475" cy="465138"/>
          </a:xfrm>
          <a:prstGeom prst="rect">
            <a:avLst/>
          </a:prstGeom>
          <a:noFill/>
        </p:spPr>
        <p:txBody>
          <a:bodyPr/>
          <a:lstStyle/>
          <a:p>
            <a:fld id="{D5540569-8A39-4048-8B54-7855673F2908}" type="slidenum">
              <a:rPr lang="en-US" smtClean="0">
                <a:ea typeface="ＭＳ Ｐゴシック"/>
                <a:cs typeface="ＭＳ Ｐゴシック"/>
              </a:rPr>
              <a:pPr/>
              <a:t>28</a:t>
            </a:fld>
            <a:endParaRPr lang="en-US" smtClean="0">
              <a:ea typeface="ＭＳ Ｐゴシック"/>
              <a:cs typeface="ＭＳ Ｐゴシック"/>
            </a:endParaRPr>
          </a:p>
        </p:txBody>
      </p:sp>
      <p:sp>
        <p:nvSpPr>
          <p:cNvPr id="119811" name="Rectangle 2"/>
          <p:cNvSpPr>
            <a:spLocks noGrp="1" noRot="1" noChangeAspect="1" noChangeArrowheads="1" noTextEdit="1"/>
          </p:cNvSpPr>
          <p:nvPr>
            <p:ph type="sldImg"/>
          </p:nvPr>
        </p:nvSpPr>
        <p:spPr>
          <a:xfrm>
            <a:off x="1379538" y="930275"/>
            <a:ext cx="4251325" cy="3187700"/>
          </a:xfrm>
          <a:solidFill>
            <a:srgbClr val="FFFFFF"/>
          </a:solidFill>
          <a:ln/>
        </p:spPr>
      </p:sp>
      <p:sp>
        <p:nvSpPr>
          <p:cNvPr id="119812" name="Text Box 3"/>
          <p:cNvSpPr>
            <a:spLocks noGrp="1" noChangeArrowheads="1"/>
          </p:cNvSpPr>
          <p:nvPr>
            <p:ph type="body" idx="1"/>
          </p:nvPr>
        </p:nvSpPr>
        <p:spPr>
          <a:xfrm>
            <a:off x="1069975" y="4425950"/>
            <a:ext cx="4875213" cy="715963"/>
          </a:xfrm>
          <a:noFill/>
          <a:ln/>
        </p:spPr>
        <p:txBody>
          <a:bodyPr lIns="0" tIns="0" rIns="0" bIns="0">
            <a:spAutoFit/>
          </a:bodyPr>
          <a:lstStyle/>
          <a:p>
            <a:pPr marL="219075" indent="-219075" defTabSz="465138" eaLnBrk="1" hangingPunct="1">
              <a:lnSpc>
                <a:spcPct val="97000"/>
              </a:lnSpc>
              <a:spcBef>
                <a:spcPct val="0"/>
              </a:spcBef>
              <a:buSzPct val="45000"/>
              <a:tabLst>
                <a:tab pos="736600" algn="l"/>
                <a:tab pos="1474788" algn="l"/>
                <a:tab pos="2211388" algn="l"/>
                <a:tab pos="2949575" algn="l"/>
                <a:tab pos="3687763" algn="l"/>
                <a:tab pos="4424363" algn="l"/>
                <a:tab pos="5162550" algn="l"/>
              </a:tabLst>
            </a:pPr>
            <a:r>
              <a:rPr lang="en-GB" smtClean="0">
                <a:latin typeface="Arial" pitchFamily="34" charset="0"/>
                <a:ea typeface="ＭＳ Ｐゴシック"/>
                <a:cs typeface="ＭＳ Ｐゴシック"/>
              </a:rPr>
              <a:t>The odds ratios for adverse neonatal outcomes according to completed week of gestation at delivery is shown here.  The odds ratios vary from 2 to 4-fold higher for births under 38 weeks and 1.5 to 2.5-fold higher for births in the 38</a:t>
            </a:r>
            <a:r>
              <a:rPr lang="en-GB" baseline="30000" smtClean="0">
                <a:latin typeface="Arial" pitchFamily="34" charset="0"/>
                <a:ea typeface="ＭＳ Ｐゴシック"/>
                <a:cs typeface="ＭＳ Ｐゴシック"/>
              </a:rPr>
              <a:t>th</a:t>
            </a:r>
            <a:r>
              <a:rPr lang="en-GB" smtClean="0">
                <a:latin typeface="Arial" pitchFamily="34" charset="0"/>
                <a:ea typeface="ＭＳ Ｐゴシック"/>
                <a:cs typeface="ＭＳ Ｐゴシック"/>
              </a:rPr>
              <a:t> week.</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r>
              <a:rPr lang="en-US" smtClean="0">
                <a:latin typeface="Arial" pitchFamily="34" charset="0"/>
                <a:ea typeface="ＭＳ Ｐゴシック"/>
                <a:cs typeface="ＭＳ Ｐゴシック"/>
              </a:rPr>
              <a:t>Read the bullets.</a:t>
            </a:r>
          </a:p>
        </p:txBody>
      </p:sp>
      <p:sp>
        <p:nvSpPr>
          <p:cNvPr id="120836" name="Slide Number Placeholder 3"/>
          <p:cNvSpPr>
            <a:spLocks noGrp="1"/>
          </p:cNvSpPr>
          <p:nvPr>
            <p:ph type="sldNum" sz="quarter" idx="5"/>
          </p:nvPr>
        </p:nvSpPr>
        <p:spPr>
          <a:xfrm>
            <a:off x="3970338" y="8829675"/>
            <a:ext cx="3038475" cy="465138"/>
          </a:xfrm>
          <a:prstGeom prst="rect">
            <a:avLst/>
          </a:prstGeom>
          <a:noFill/>
        </p:spPr>
        <p:txBody>
          <a:bodyPr/>
          <a:lstStyle/>
          <a:p>
            <a:fld id="{565E0535-C03E-45AA-9480-CCB81462E275}" type="slidenum">
              <a:rPr lang="en-US" smtClean="0">
                <a:ea typeface="ＭＳ Ｐゴシック"/>
                <a:cs typeface="ＭＳ Ｐゴシック"/>
              </a:rPr>
              <a:pPr/>
              <a:t>29</a:t>
            </a:fld>
            <a:endParaRPr lang="en-US" smtClean="0">
              <a:ea typeface="ＭＳ Ｐゴシック"/>
              <a:cs typeface="ＭＳ Ｐゴシック"/>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p:spPr>
        <p:txBody>
          <a:bodyPr/>
          <a:lstStyle/>
          <a:p>
            <a:endParaRPr lang="en-US" smtClean="0">
              <a:latin typeface="Arial" pitchFamily="34" charset="0"/>
              <a:ea typeface="ＭＳ Ｐゴシック"/>
              <a:cs typeface="ＭＳ Ｐゴシック"/>
            </a:endParaRPr>
          </a:p>
        </p:txBody>
      </p:sp>
      <p:sp>
        <p:nvSpPr>
          <p:cNvPr id="4" name="Slide Number Placeholder 3"/>
          <p:cNvSpPr>
            <a:spLocks noGrp="1"/>
          </p:cNvSpPr>
          <p:nvPr>
            <p:ph type="sldNum" sz="quarter" idx="5"/>
          </p:nvPr>
        </p:nvSpPr>
        <p:spPr>
          <a:xfrm>
            <a:off x="3970338" y="8829675"/>
            <a:ext cx="3038475" cy="465138"/>
          </a:xfrm>
          <a:prstGeom prst="rect">
            <a:avLst/>
          </a:prstGeom>
        </p:spPr>
        <p:txBody>
          <a:bodyPr/>
          <a:lstStyle/>
          <a:p>
            <a:pPr>
              <a:defRPr/>
            </a:pPr>
            <a:fld id="{ADA76376-74C8-43C5-A58A-EB8F4539ACF5}"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p:spPr>
        <p:txBody>
          <a:bodyPr/>
          <a:lstStyle/>
          <a:p>
            <a:r>
              <a:rPr lang="en-US" smtClean="0">
                <a:latin typeface="Arial" pitchFamily="34" charset="0"/>
                <a:ea typeface="ＭＳ Ｐゴシック"/>
                <a:cs typeface="ＭＳ Ｐゴシック"/>
              </a:rPr>
              <a:t>The next few slides will present examples of successful programs that have reduced elective early term deliveries.</a:t>
            </a:r>
          </a:p>
        </p:txBody>
      </p:sp>
      <p:sp>
        <p:nvSpPr>
          <p:cNvPr id="121860" name="Slide Number Placeholder 3"/>
          <p:cNvSpPr>
            <a:spLocks noGrp="1"/>
          </p:cNvSpPr>
          <p:nvPr>
            <p:ph type="sldNum" sz="quarter" idx="5"/>
          </p:nvPr>
        </p:nvSpPr>
        <p:spPr>
          <a:xfrm>
            <a:off x="3970338" y="8829675"/>
            <a:ext cx="3038475" cy="465138"/>
          </a:xfrm>
          <a:prstGeom prst="rect">
            <a:avLst/>
          </a:prstGeom>
          <a:noFill/>
        </p:spPr>
        <p:txBody>
          <a:bodyPr/>
          <a:lstStyle/>
          <a:p>
            <a:fld id="{F2C7751F-B21A-4E7D-BF32-15ACF317E73A}" type="slidenum">
              <a:rPr lang="en-US" smtClean="0">
                <a:ea typeface="ＭＳ Ｐゴシック"/>
                <a:cs typeface="ＭＳ Ｐゴシック"/>
              </a:rPr>
              <a:pPr/>
              <a:t>30</a:t>
            </a:fld>
            <a:endParaRPr lang="en-US" smtClean="0">
              <a:ea typeface="ＭＳ Ｐゴシック"/>
              <a:cs typeface="ＭＳ Ｐゴシック"/>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p:spPr>
        <p:txBody>
          <a:bodyPr/>
          <a:lstStyle/>
          <a:p>
            <a:r>
              <a:rPr lang="en-US" dirty="0" smtClean="0">
                <a:latin typeface="Arial" pitchFamily="34" charset="0"/>
                <a:ea typeface="ＭＳ Ｐゴシック"/>
                <a:cs typeface="ＭＳ Ｐゴシック"/>
              </a:rPr>
              <a:t>Read the slide.</a:t>
            </a:r>
          </a:p>
        </p:txBody>
      </p:sp>
      <p:sp>
        <p:nvSpPr>
          <p:cNvPr id="122884" name="Slide Number Placeholder 3"/>
          <p:cNvSpPr>
            <a:spLocks noGrp="1"/>
          </p:cNvSpPr>
          <p:nvPr>
            <p:ph type="sldNum" sz="quarter" idx="5"/>
          </p:nvPr>
        </p:nvSpPr>
        <p:spPr>
          <a:xfrm>
            <a:off x="3970338" y="8829675"/>
            <a:ext cx="3038475" cy="465138"/>
          </a:xfrm>
          <a:prstGeom prst="rect">
            <a:avLst/>
          </a:prstGeom>
          <a:noFill/>
        </p:spPr>
        <p:txBody>
          <a:bodyPr/>
          <a:lstStyle/>
          <a:p>
            <a:fld id="{645F8C3B-CC77-48CA-9AC8-A828B178479B}" type="slidenum">
              <a:rPr lang="en-US" smtClean="0">
                <a:ea typeface="ＭＳ Ｐゴシック"/>
                <a:cs typeface="ＭＳ Ｐゴシック"/>
              </a:rPr>
              <a:pPr/>
              <a:t>31</a:t>
            </a:fld>
            <a:endParaRPr lang="en-US" smtClean="0">
              <a:ea typeface="ＭＳ Ｐゴシック"/>
              <a:cs typeface="ＭＳ Ｐゴシック"/>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r>
              <a:rPr lang="en-US" smtClean="0">
                <a:latin typeface="Arial" pitchFamily="34" charset="0"/>
                <a:ea typeface="ＭＳ Ｐゴシック"/>
                <a:cs typeface="ＭＳ Ｐゴシック"/>
              </a:rPr>
              <a:t>There were three stages to the program.  The first was to establish a baseline.  The second was measuring the change in elective deliveries with an educational program, and the third after an enforcement policy was put into place.  As you can see, there was no significant reduction in the elective delivery rates until the guidelines were strictly enforced. </a:t>
            </a:r>
          </a:p>
        </p:txBody>
      </p:sp>
      <p:sp>
        <p:nvSpPr>
          <p:cNvPr id="123908" name="Slide Number Placeholder 3"/>
          <p:cNvSpPr>
            <a:spLocks noGrp="1"/>
          </p:cNvSpPr>
          <p:nvPr>
            <p:ph type="sldNum" sz="quarter" idx="5"/>
          </p:nvPr>
        </p:nvSpPr>
        <p:spPr>
          <a:xfrm>
            <a:off x="3970338" y="8829675"/>
            <a:ext cx="3038475" cy="465138"/>
          </a:xfrm>
          <a:prstGeom prst="rect">
            <a:avLst/>
          </a:prstGeom>
          <a:noFill/>
        </p:spPr>
        <p:txBody>
          <a:bodyPr/>
          <a:lstStyle/>
          <a:p>
            <a:fld id="{E735D5D8-7BAB-47B6-AF02-D83AFE699B9C}" type="slidenum">
              <a:rPr lang="en-US" smtClean="0">
                <a:ea typeface="ＭＳ Ｐゴシック"/>
                <a:cs typeface="ＭＳ Ｐゴシック"/>
              </a:rPr>
              <a:pPr/>
              <a:t>32</a:t>
            </a:fld>
            <a:endParaRPr lang="en-US" smtClean="0">
              <a:ea typeface="ＭＳ Ｐゴシック"/>
              <a:cs typeface="ＭＳ Ｐゴシック"/>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a:ln/>
        </p:spPr>
        <p:txBody>
          <a:bodyPr/>
          <a:lstStyle/>
          <a:p>
            <a:r>
              <a:rPr lang="en-US" smtClean="0">
                <a:latin typeface="Arial" pitchFamily="34" charset="0"/>
                <a:ea typeface="ＭＳ Ｐゴシック"/>
                <a:cs typeface="ＭＳ Ｐゴシック"/>
              </a:rPr>
              <a:t>The program can succeed only with commitment from the staff and strong medical and nursing leadership.</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r>
              <a:rPr lang="en-US" dirty="0" smtClean="0">
                <a:latin typeface="Arial" pitchFamily="34" charset="0"/>
                <a:ea typeface="ＭＳ Ｐゴシック"/>
                <a:cs typeface="ＭＳ Ｐゴシック"/>
              </a:rPr>
              <a:t>Intermountain Healthcare, a large integrated healthcare system headquartered in Salt Lake City, Utah found that approximately 28% of their elective deliveries were being performed under 39 weeks of age. Intermountain Healthcare is an open system with community obstetricians and midwives performing deliveries at their hospitals, but the </a:t>
            </a:r>
            <a:r>
              <a:rPr lang="en-US" dirty="0" err="1" smtClean="0">
                <a:latin typeface="Arial" pitchFamily="34" charset="0"/>
                <a:ea typeface="ＭＳ Ｐゴシック"/>
                <a:cs typeface="ＭＳ Ｐゴシック"/>
              </a:rPr>
              <a:t>MFMs</a:t>
            </a:r>
            <a:r>
              <a:rPr lang="en-US" dirty="0" smtClean="0">
                <a:latin typeface="Arial" pitchFamily="34" charset="0"/>
                <a:ea typeface="ＭＳ Ｐゴシック"/>
                <a:cs typeface="ＭＳ Ｐゴシック"/>
              </a:rPr>
              <a:t> were employed by the hospitals.  As in Pittsburgh, the program was successful, but it did take strong medical leadership to curtail the elective delivery rate below 39 weeks.</a:t>
            </a:r>
          </a:p>
        </p:txBody>
      </p:sp>
      <p:sp>
        <p:nvSpPr>
          <p:cNvPr id="125956" name="Slide Number Placeholder 3"/>
          <p:cNvSpPr>
            <a:spLocks noGrp="1"/>
          </p:cNvSpPr>
          <p:nvPr>
            <p:ph type="sldNum" sz="quarter" idx="5"/>
          </p:nvPr>
        </p:nvSpPr>
        <p:spPr>
          <a:xfrm>
            <a:off x="3970338" y="8829675"/>
            <a:ext cx="3038475" cy="465138"/>
          </a:xfrm>
          <a:prstGeom prst="rect">
            <a:avLst/>
          </a:prstGeom>
          <a:noFill/>
        </p:spPr>
        <p:txBody>
          <a:bodyPr/>
          <a:lstStyle/>
          <a:p>
            <a:fld id="{298D6118-78E6-4026-9822-F2F086825539}" type="slidenum">
              <a:rPr lang="en-US" smtClean="0">
                <a:ea typeface="ＭＳ Ｐゴシック"/>
                <a:cs typeface="ＭＳ Ｐゴシック"/>
              </a:rPr>
              <a:pPr/>
              <a:t>34</a:t>
            </a:fld>
            <a:endParaRPr lang="en-US" smtClean="0">
              <a:ea typeface="ＭＳ Ｐゴシック"/>
              <a:cs typeface="ＭＳ Ｐゴシック"/>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r>
              <a:rPr lang="en-US" smtClean="0">
                <a:latin typeface="Arial" pitchFamily="34" charset="0"/>
                <a:ea typeface="ＭＳ Ｐゴシック"/>
                <a:cs typeface="ＭＳ Ｐゴシック"/>
              </a:rPr>
              <a:t>The rate dropped from 28% to under 3% and has been sustained at that level until today.</a:t>
            </a:r>
          </a:p>
        </p:txBody>
      </p:sp>
      <p:sp>
        <p:nvSpPr>
          <p:cNvPr id="126980" name="Slide Number Placeholder 3"/>
          <p:cNvSpPr>
            <a:spLocks noGrp="1"/>
          </p:cNvSpPr>
          <p:nvPr>
            <p:ph type="sldNum" sz="quarter" idx="5"/>
          </p:nvPr>
        </p:nvSpPr>
        <p:spPr>
          <a:xfrm>
            <a:off x="3970338" y="8829675"/>
            <a:ext cx="3038475" cy="465138"/>
          </a:xfrm>
          <a:prstGeom prst="rect">
            <a:avLst/>
          </a:prstGeom>
          <a:noFill/>
        </p:spPr>
        <p:txBody>
          <a:bodyPr/>
          <a:lstStyle/>
          <a:p>
            <a:fld id="{0951E6C1-E19F-4797-A360-821D30AD0EFA}" type="slidenum">
              <a:rPr lang="en-US" smtClean="0">
                <a:ea typeface="ＭＳ Ｐゴシック"/>
                <a:cs typeface="ＭＳ Ｐゴシック"/>
              </a:rPr>
              <a:pPr/>
              <a:t>35</a:t>
            </a:fld>
            <a:endParaRPr lang="en-US" smtClean="0">
              <a:ea typeface="ＭＳ Ｐゴシック"/>
              <a:cs typeface="ＭＳ Ｐゴシック"/>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p:spPr>
        <p:txBody>
          <a:bodyPr/>
          <a:lstStyle/>
          <a:p>
            <a:r>
              <a:rPr lang="en-US" smtClean="0">
                <a:latin typeface="Arial" pitchFamily="34" charset="0"/>
                <a:ea typeface="ＭＳ Ｐゴシック"/>
                <a:cs typeface="ＭＳ Ｐゴシック"/>
              </a:rPr>
              <a:t>Although it is necessary to educate everyone on what the risks and benefits are and to inform the medical staff as to what the actual rates of elective deliveries are on a real time basis, it appears that enforcement and strong medical leadership are key to a successful program.</a:t>
            </a:r>
          </a:p>
        </p:txBody>
      </p:sp>
      <p:sp>
        <p:nvSpPr>
          <p:cNvPr id="128004" name="Slide Number Placeholder 3"/>
          <p:cNvSpPr>
            <a:spLocks noGrp="1"/>
          </p:cNvSpPr>
          <p:nvPr>
            <p:ph type="sldNum" sz="quarter" idx="5"/>
          </p:nvPr>
        </p:nvSpPr>
        <p:spPr>
          <a:xfrm>
            <a:off x="3970338" y="8829675"/>
            <a:ext cx="3038475" cy="465138"/>
          </a:xfrm>
          <a:prstGeom prst="rect">
            <a:avLst/>
          </a:prstGeom>
          <a:noFill/>
        </p:spPr>
        <p:txBody>
          <a:bodyPr/>
          <a:lstStyle/>
          <a:p>
            <a:fld id="{B35AA09B-4134-4BB5-ABF2-C8469A593348}" type="slidenum">
              <a:rPr lang="en-US" smtClean="0">
                <a:ea typeface="ＭＳ Ｐゴシック"/>
                <a:cs typeface="ＭＳ Ｐゴシック"/>
              </a:rPr>
              <a:pPr/>
              <a:t>36</a:t>
            </a:fld>
            <a:endParaRPr lang="en-US" smtClean="0">
              <a:ea typeface="ＭＳ Ｐゴシック"/>
              <a:cs typeface="ＭＳ Ｐゴシック"/>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p:spPr>
        <p:txBody>
          <a:bodyPr/>
          <a:lstStyle/>
          <a:p>
            <a:r>
              <a:rPr lang="en-US" smtClean="0">
                <a:latin typeface="Arial" pitchFamily="34" charset="0"/>
                <a:ea typeface="ＭＳ Ｐゴシック"/>
                <a:cs typeface="ＭＳ Ｐゴシック"/>
              </a:rPr>
              <a:t>The final example is from the state of Ohio. The Ohio Department of Health partnered with local hospitals and medical staff and, supported through grants from Medicaid, implemented a state-wide voluntary initiative to curb elective scheduled deliveries before 39 weeks. </a:t>
            </a:r>
          </a:p>
        </p:txBody>
      </p:sp>
      <p:sp>
        <p:nvSpPr>
          <p:cNvPr id="129028" name="Slide Number Placeholder 3"/>
          <p:cNvSpPr>
            <a:spLocks noGrp="1"/>
          </p:cNvSpPr>
          <p:nvPr>
            <p:ph type="sldNum" sz="quarter" idx="5"/>
          </p:nvPr>
        </p:nvSpPr>
        <p:spPr>
          <a:xfrm>
            <a:off x="3970338" y="8829675"/>
            <a:ext cx="3038475" cy="465138"/>
          </a:xfrm>
          <a:prstGeom prst="rect">
            <a:avLst/>
          </a:prstGeom>
          <a:noFill/>
        </p:spPr>
        <p:txBody>
          <a:bodyPr/>
          <a:lstStyle/>
          <a:p>
            <a:fld id="{3F8B62A3-67C0-4169-9558-A86D8FB31A8B}" type="slidenum">
              <a:rPr lang="en-US" smtClean="0">
                <a:ea typeface="ＭＳ Ｐゴシック"/>
                <a:cs typeface="ＭＳ Ｐゴシック"/>
              </a:rPr>
              <a:pPr/>
              <a:t>37</a:t>
            </a:fld>
            <a:endParaRPr lang="en-US" smtClean="0">
              <a:ea typeface="ＭＳ Ｐゴシック"/>
              <a:cs typeface="ＭＳ Ｐゴシック"/>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p:spPr>
        <p:txBody>
          <a:bodyPr/>
          <a:lstStyle/>
          <a:p>
            <a:r>
              <a:rPr lang="en-US" smtClean="0">
                <a:latin typeface="Arial" pitchFamily="34" charset="0"/>
                <a:ea typeface="ＭＳ Ｐゴシック"/>
                <a:cs typeface="ＭＳ Ｐゴシック"/>
              </a:rPr>
              <a:t>This program first demonstrated success in reducing the number of deliveries under 39 weeks without medical or obstetrical indications documented in the mother’s chart.  So Step 1 was improved documentation.</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p:spPr>
        <p:txBody>
          <a:bodyPr/>
          <a:lstStyle/>
          <a:p>
            <a:r>
              <a:rPr lang="en-US" smtClean="0">
                <a:latin typeface="Arial" pitchFamily="34" charset="0"/>
                <a:ea typeface="ＭＳ Ｐゴシック"/>
                <a:cs typeface="ＭＳ Ｐゴシック"/>
              </a:rPr>
              <a:t>Step 2 was to show fewer INDUCTIONS without medical or obstetric indications.  But was this just due to improved documentation?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p:spPr>
        <p:txBody>
          <a:bodyPr/>
          <a:lstStyle/>
          <a:p>
            <a:r>
              <a:rPr lang="en-US" smtClean="0">
                <a:latin typeface="Arial" pitchFamily="34" charset="0"/>
                <a:ea typeface="ＭＳ Ｐゴシック"/>
                <a:cs typeface="ＭＳ Ｐゴシック"/>
              </a:rPr>
              <a:t>This slide shows that the reduction in elective deliveries under 39 weeks was not due to a switch in diagnosis from elective to an indicated reason, as the numbers of births at later ages increased, while the early term births declined.</a:t>
            </a:r>
          </a:p>
        </p:txBody>
      </p:sp>
      <p:sp>
        <p:nvSpPr>
          <p:cNvPr id="132100" name="Slide Number Placeholder 3"/>
          <p:cNvSpPr>
            <a:spLocks noGrp="1"/>
          </p:cNvSpPr>
          <p:nvPr>
            <p:ph type="sldNum" sz="quarter" idx="5"/>
          </p:nvPr>
        </p:nvSpPr>
        <p:spPr>
          <a:xfrm>
            <a:off x="3970338" y="8829675"/>
            <a:ext cx="3038475" cy="465138"/>
          </a:xfrm>
          <a:prstGeom prst="rect">
            <a:avLst/>
          </a:prstGeom>
          <a:noFill/>
        </p:spPr>
        <p:txBody>
          <a:bodyPr/>
          <a:lstStyle/>
          <a:p>
            <a:fld id="{3FD14923-B4BA-4332-928C-CA01718D465C}" type="slidenum">
              <a:rPr lang="en-US" smtClean="0">
                <a:ea typeface="ＭＳ Ｐゴシック"/>
                <a:cs typeface="ＭＳ Ｐゴシック"/>
              </a:rPr>
              <a:pPr/>
              <a:t>40</a:t>
            </a:fld>
            <a:endParaRPr lang="en-US" smtClean="0">
              <a:ea typeface="ＭＳ Ｐゴシック"/>
              <a:cs typeface="ＭＳ Ｐゴシック"/>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r>
              <a:rPr lang="en-US" smtClean="0">
                <a:latin typeface="Arial" pitchFamily="34" charset="0"/>
                <a:ea typeface="ＭＳ Ｐゴシック"/>
                <a:cs typeface="ＭＳ Ｐゴシック"/>
              </a:rPr>
              <a:t>Some obstetricians felt that the risks of continued pregnancy outweighed the risks of delivering before 39 weeks.</a:t>
            </a:r>
          </a:p>
        </p:txBody>
      </p:sp>
      <p:sp>
        <p:nvSpPr>
          <p:cNvPr id="133124" name="Slide Number Placeholder 3"/>
          <p:cNvSpPr>
            <a:spLocks noGrp="1"/>
          </p:cNvSpPr>
          <p:nvPr>
            <p:ph type="sldNum" sz="quarter" idx="5"/>
          </p:nvPr>
        </p:nvSpPr>
        <p:spPr>
          <a:xfrm>
            <a:off x="3970338" y="8829675"/>
            <a:ext cx="3038475" cy="465138"/>
          </a:xfrm>
          <a:prstGeom prst="rect">
            <a:avLst/>
          </a:prstGeom>
          <a:noFill/>
        </p:spPr>
        <p:txBody>
          <a:bodyPr/>
          <a:lstStyle/>
          <a:p>
            <a:fld id="{179DF66C-772A-4338-8709-708D77DCF047}" type="slidenum">
              <a:rPr lang="en-US" smtClean="0">
                <a:ea typeface="ＭＳ Ｐゴシック"/>
                <a:cs typeface="ＭＳ Ｐゴシック"/>
              </a:rPr>
              <a:pPr/>
              <a:t>41</a:t>
            </a:fld>
            <a:endParaRPr lang="en-US" smtClean="0">
              <a:ea typeface="ＭＳ Ｐゴシック"/>
              <a:cs typeface="ＭＳ Ｐゴシック"/>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p:spPr>
        <p:txBody>
          <a:bodyPr/>
          <a:lstStyle/>
          <a:p>
            <a:r>
              <a:rPr lang="en-US" smtClean="0">
                <a:latin typeface="Arial" pitchFamily="34" charset="0"/>
                <a:ea typeface="ＭＳ Ｐゴシック"/>
                <a:cs typeface="ＭＳ Ｐゴシック"/>
              </a:rPr>
              <a:t>But the data showed that the risk of stillbirth did not increase after the program was implemented.</a:t>
            </a:r>
          </a:p>
        </p:txBody>
      </p:sp>
      <p:sp>
        <p:nvSpPr>
          <p:cNvPr id="134148" name="Slide Number Placeholder 3"/>
          <p:cNvSpPr>
            <a:spLocks noGrp="1"/>
          </p:cNvSpPr>
          <p:nvPr>
            <p:ph type="sldNum" sz="quarter" idx="5"/>
          </p:nvPr>
        </p:nvSpPr>
        <p:spPr>
          <a:xfrm>
            <a:off x="3970338" y="8829675"/>
            <a:ext cx="3038475" cy="465138"/>
          </a:xfrm>
          <a:prstGeom prst="rect">
            <a:avLst/>
          </a:prstGeom>
          <a:noFill/>
        </p:spPr>
        <p:txBody>
          <a:bodyPr/>
          <a:lstStyle/>
          <a:p>
            <a:fld id="{879BC1D4-3FD7-4F7D-B1A6-B96795CDB118}" type="slidenum">
              <a:rPr lang="en-US" smtClean="0">
                <a:ea typeface="ＭＳ Ｐゴシック"/>
                <a:cs typeface="ＭＳ Ｐゴシック"/>
              </a:rPr>
              <a:pPr/>
              <a:t>42</a:t>
            </a:fld>
            <a:endParaRPr lang="en-US" smtClean="0">
              <a:ea typeface="ＭＳ Ｐゴシック"/>
              <a:cs typeface="ＭＳ Ｐゴシック"/>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p:spPr>
        <p:txBody>
          <a:bodyPr/>
          <a:lstStyle/>
          <a:p>
            <a:r>
              <a:rPr lang="en-US" dirty="0" smtClean="0">
                <a:latin typeface="Arial" pitchFamily="34" charset="0"/>
                <a:ea typeface="ＭＳ Ｐゴシック"/>
                <a:cs typeface="ＭＳ Ｐゴシック"/>
              </a:rPr>
              <a:t>Read the slide.</a:t>
            </a:r>
          </a:p>
        </p:txBody>
      </p:sp>
      <p:sp>
        <p:nvSpPr>
          <p:cNvPr id="135172" name="Slide Number Placeholder 3"/>
          <p:cNvSpPr>
            <a:spLocks noGrp="1"/>
          </p:cNvSpPr>
          <p:nvPr>
            <p:ph type="sldNum" sz="quarter" idx="5"/>
          </p:nvPr>
        </p:nvSpPr>
        <p:spPr>
          <a:xfrm>
            <a:off x="3970338" y="8829675"/>
            <a:ext cx="3038475" cy="465138"/>
          </a:xfrm>
          <a:prstGeom prst="rect">
            <a:avLst/>
          </a:prstGeom>
          <a:noFill/>
        </p:spPr>
        <p:txBody>
          <a:bodyPr/>
          <a:lstStyle/>
          <a:p>
            <a:fld id="{D18C7879-976A-4D08-A18D-16550E6281D2}" type="slidenum">
              <a:rPr lang="en-US" smtClean="0">
                <a:ea typeface="ＭＳ Ｐゴシック"/>
                <a:cs typeface="ＭＳ Ｐゴシック"/>
              </a:rPr>
              <a:pPr/>
              <a:t>43</a:t>
            </a:fld>
            <a:endParaRPr lang="en-US" smtClean="0">
              <a:ea typeface="ＭＳ Ｐゴシック"/>
              <a:cs typeface="ＭＳ Ｐゴシック"/>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p:spPr>
        <p:txBody>
          <a:bodyPr/>
          <a:lstStyle/>
          <a:p>
            <a:r>
              <a:rPr lang="en-US" smtClean="0">
                <a:latin typeface="Arial" pitchFamily="34" charset="0"/>
                <a:ea typeface="ＭＳ Ｐゴシック"/>
                <a:cs typeface="ＭＳ Ｐゴシック"/>
              </a:rPr>
              <a:t>Therefore, there are strong reasons to stop elective deliveries before 39 weeks.  There is a definite benefit in reducing neonatal complications without compromising the health of the mother.  Finally, this has become one of the national benchmarks for perinatal safety and quality. </a:t>
            </a:r>
          </a:p>
        </p:txBody>
      </p:sp>
      <p:sp>
        <p:nvSpPr>
          <p:cNvPr id="136196" name="Slide Number Placeholder 3"/>
          <p:cNvSpPr>
            <a:spLocks noGrp="1"/>
          </p:cNvSpPr>
          <p:nvPr>
            <p:ph type="sldNum" sz="quarter" idx="5"/>
          </p:nvPr>
        </p:nvSpPr>
        <p:spPr>
          <a:xfrm>
            <a:off x="3970338" y="8829675"/>
            <a:ext cx="3038475" cy="465138"/>
          </a:xfrm>
          <a:prstGeom prst="rect">
            <a:avLst/>
          </a:prstGeom>
          <a:noFill/>
        </p:spPr>
        <p:txBody>
          <a:bodyPr/>
          <a:lstStyle/>
          <a:p>
            <a:fld id="{0307ADD8-C1C2-4274-A2C8-7801F67679B5}" type="slidenum">
              <a:rPr lang="en-US" smtClean="0">
                <a:ea typeface="ＭＳ Ｐゴシック"/>
                <a:cs typeface="ＭＳ Ｐゴシック"/>
              </a:rPr>
              <a:pPr/>
              <a:t>44</a:t>
            </a:fld>
            <a:endParaRPr lang="en-US" smtClean="0">
              <a:ea typeface="ＭＳ Ｐゴシック"/>
              <a:cs typeface="ＭＳ Ｐゴシック"/>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p:spPr>
        <p:txBody>
          <a:bodyPr/>
          <a:lstStyle/>
          <a:p>
            <a:r>
              <a:rPr lang="en-US" smtClean="0">
                <a:latin typeface="Arial" pitchFamily="34" charset="0"/>
                <a:ea typeface="ＭＳ Ｐゴシック"/>
                <a:cs typeface="ＭＳ Ｐゴシック"/>
              </a:rPr>
              <a:t>So how can we get started at our hospital?</a:t>
            </a:r>
          </a:p>
        </p:txBody>
      </p:sp>
      <p:sp>
        <p:nvSpPr>
          <p:cNvPr id="137220" name="Slide Number Placeholder 3"/>
          <p:cNvSpPr>
            <a:spLocks noGrp="1"/>
          </p:cNvSpPr>
          <p:nvPr>
            <p:ph type="sldNum" sz="quarter" idx="5"/>
          </p:nvPr>
        </p:nvSpPr>
        <p:spPr>
          <a:xfrm>
            <a:off x="3970338" y="8829675"/>
            <a:ext cx="3038475" cy="465138"/>
          </a:xfrm>
          <a:prstGeom prst="rect">
            <a:avLst/>
          </a:prstGeom>
          <a:noFill/>
        </p:spPr>
        <p:txBody>
          <a:bodyPr/>
          <a:lstStyle/>
          <a:p>
            <a:fld id="{CC35FC5B-4264-4632-BECD-2321A6C4933F}" type="slidenum">
              <a:rPr lang="en-US" smtClean="0">
                <a:ea typeface="ＭＳ Ｐゴシック"/>
                <a:cs typeface="ＭＳ Ｐゴシック"/>
              </a:rPr>
              <a:pPr/>
              <a:t>45</a:t>
            </a:fld>
            <a:endParaRPr lang="en-US" smtClean="0">
              <a:ea typeface="ＭＳ Ｐゴシック"/>
              <a:cs typeface="ＭＳ Ｐゴシック"/>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p:spPr>
        <p:txBody>
          <a:bodyPr/>
          <a:lstStyle/>
          <a:p>
            <a:r>
              <a:rPr lang="en-US" dirty="0" smtClean="0">
                <a:latin typeface="Arial" pitchFamily="34" charset="0"/>
                <a:ea typeface="ＭＳ Ｐゴシック"/>
                <a:cs typeface="ＭＳ Ｐゴシック"/>
              </a:rPr>
              <a:t>First, we must agree on what constitutes a medical indication for delivery.  Using the ACOG or Joint Commission criteria is a good start.  Then we must make sure that we consistently determine gestational age.  Finally, we must be able to collect and measure the data.</a:t>
            </a:r>
          </a:p>
        </p:txBody>
      </p:sp>
      <p:sp>
        <p:nvSpPr>
          <p:cNvPr id="138244" name="Slide Number Placeholder 3"/>
          <p:cNvSpPr>
            <a:spLocks noGrp="1"/>
          </p:cNvSpPr>
          <p:nvPr>
            <p:ph type="sldNum" sz="quarter" idx="5"/>
          </p:nvPr>
        </p:nvSpPr>
        <p:spPr>
          <a:xfrm>
            <a:off x="3970338" y="8829675"/>
            <a:ext cx="3038475" cy="465138"/>
          </a:xfrm>
          <a:prstGeom prst="rect">
            <a:avLst/>
          </a:prstGeom>
          <a:noFill/>
        </p:spPr>
        <p:txBody>
          <a:bodyPr/>
          <a:lstStyle/>
          <a:p>
            <a:fld id="{AFBBEA25-93F7-4E22-86C9-580B38D3B928}" type="slidenum">
              <a:rPr lang="en-US" smtClean="0">
                <a:ea typeface="ＭＳ Ｐゴシック"/>
                <a:cs typeface="ＭＳ Ｐゴシック"/>
              </a:rPr>
              <a:pPr/>
              <a:t>46</a:t>
            </a:fld>
            <a:endParaRPr lang="en-US" smtClean="0">
              <a:ea typeface="ＭＳ Ｐゴシック"/>
              <a:cs typeface="ＭＳ Ｐゴシック"/>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p:spPr>
        <p:txBody>
          <a:bodyPr/>
          <a:lstStyle/>
          <a:p>
            <a:r>
              <a:rPr lang="en-US" smtClean="0">
                <a:latin typeface="Arial" pitchFamily="34" charset="0"/>
                <a:ea typeface="ＭＳ Ｐゴシック"/>
                <a:cs typeface="ＭＳ Ｐゴシック"/>
              </a:rPr>
              <a:t>Review list with the audience. Emphasize that this is not an exhaustive list.  The Joint Commission list is developed for ease of reporting utilizing ICD-9 codes.  If there is not ICD-9 code for an indication, they did not list it.  For example, the Joint Commission does not mention previous classical cesarean delivery nor prior myomectomy as an indication for earlier delivery. </a:t>
            </a:r>
          </a:p>
        </p:txBody>
      </p:sp>
      <p:sp>
        <p:nvSpPr>
          <p:cNvPr id="139268" name="Slide Number Placeholder 3"/>
          <p:cNvSpPr>
            <a:spLocks noGrp="1"/>
          </p:cNvSpPr>
          <p:nvPr>
            <p:ph type="sldNum" sz="quarter" idx="5"/>
          </p:nvPr>
        </p:nvSpPr>
        <p:spPr>
          <a:xfrm>
            <a:off x="3970338" y="8829675"/>
            <a:ext cx="3038475" cy="465138"/>
          </a:xfrm>
          <a:prstGeom prst="rect">
            <a:avLst/>
          </a:prstGeom>
          <a:noFill/>
        </p:spPr>
        <p:txBody>
          <a:bodyPr/>
          <a:lstStyle/>
          <a:p>
            <a:fld id="{324ECB78-1D56-47CA-8459-E65AFC945F78}" type="slidenum">
              <a:rPr lang="en-US" smtClean="0">
                <a:ea typeface="ＭＳ Ｐゴシック"/>
                <a:cs typeface="ＭＳ Ｐゴシック"/>
              </a:rPr>
              <a:pPr/>
              <a:t>47</a:t>
            </a:fld>
            <a:endParaRPr lang="en-US" smtClean="0">
              <a:ea typeface="ＭＳ Ｐゴシック"/>
              <a:cs typeface="ＭＳ Ｐゴシック"/>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p:spPr>
        <p:txBody>
          <a:bodyPr/>
          <a:lstStyle/>
          <a:p>
            <a:r>
              <a:rPr lang="en-US" smtClean="0">
                <a:latin typeface="Arial" pitchFamily="34" charset="0"/>
                <a:ea typeface="ＭＳ Ｐゴシック"/>
                <a:cs typeface="ＭＳ Ｐゴシック"/>
              </a:rPr>
              <a:t>Review with audience.</a:t>
            </a:r>
          </a:p>
        </p:txBody>
      </p:sp>
      <p:sp>
        <p:nvSpPr>
          <p:cNvPr id="140292" name="Slide Number Placeholder 3"/>
          <p:cNvSpPr>
            <a:spLocks noGrp="1"/>
          </p:cNvSpPr>
          <p:nvPr>
            <p:ph type="sldNum" sz="quarter" idx="5"/>
          </p:nvPr>
        </p:nvSpPr>
        <p:spPr>
          <a:xfrm>
            <a:off x="3970338" y="8829675"/>
            <a:ext cx="3038475" cy="465138"/>
          </a:xfrm>
          <a:prstGeom prst="rect">
            <a:avLst/>
          </a:prstGeom>
          <a:noFill/>
        </p:spPr>
        <p:txBody>
          <a:bodyPr/>
          <a:lstStyle/>
          <a:p>
            <a:fld id="{74308C22-79B3-467A-98FD-EEB89AEA8F76}" type="slidenum">
              <a:rPr lang="en-US" smtClean="0">
                <a:ea typeface="ＭＳ Ｐゴシック"/>
                <a:cs typeface="ＭＳ Ｐゴシック"/>
              </a:rPr>
              <a:pPr/>
              <a:t>48</a:t>
            </a:fld>
            <a:endParaRPr lang="en-US" smtClean="0">
              <a:ea typeface="ＭＳ Ｐゴシック"/>
              <a:cs typeface="ＭＳ Ｐゴシック"/>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p:spPr>
        <p:txBody>
          <a:bodyPr/>
          <a:lstStyle/>
          <a:p>
            <a:r>
              <a:rPr lang="en-US" smtClean="0">
                <a:latin typeface="Arial" pitchFamily="34" charset="0"/>
                <a:ea typeface="ＭＳ Ｐゴシック"/>
                <a:cs typeface="ＭＳ Ｐゴシック"/>
              </a:rPr>
              <a:t>This schematic gives an overview of the process for implementing a successful program to reduce or eliminate elective deliveries taking place before 39 weeks gestation.  The patient and clinician are critical in reducing elective deliveries.  This process must begin with educating not only the clinician, but also the patient as to why it is unsafe to deliver before 39 weeks unless there is a medical or obstetrical reason to do so.  The hospital staff is also a key player in this process.  In addition, a policy must be created and the medical leadership must be on board.  The process will be a lot smoother and cause less angst amongst the hospital staff if they are not placed in a position of having to tell the physician they cannot schedule a delivery.  In the event that there is a dispute, the staff must be empowered to refer the scheduling physician to medical leadership for resolution.  Finally, in order to track progress, data must be collected and charts reviewed periodically to confirm progress.</a:t>
            </a:r>
          </a:p>
          <a:p>
            <a:endParaRPr lang="en-US" smtClean="0">
              <a:latin typeface="Arial" pitchFamily="34" charset="0"/>
              <a:ea typeface="ＭＳ Ｐゴシック"/>
              <a:cs typeface="ＭＳ Ｐゴシック"/>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xfrm>
            <a:off x="3970338" y="8829675"/>
            <a:ext cx="3038475" cy="465138"/>
          </a:xfrm>
          <a:prstGeom prst="rect">
            <a:avLst/>
          </a:prstGeom>
          <a:noFill/>
        </p:spPr>
        <p:txBody>
          <a:bodyPr/>
          <a:lstStyle/>
          <a:p>
            <a:fld id="{B131ECD5-C1EE-488B-B437-4DF953C15211}" type="slidenum">
              <a:rPr lang="en-US" smtClean="0">
                <a:ea typeface="ＭＳ Ｐゴシック"/>
                <a:cs typeface="ＭＳ Ｐゴシック"/>
              </a:rPr>
              <a:pPr/>
              <a:t>50</a:t>
            </a:fld>
            <a:endParaRPr lang="en-US" smtClean="0">
              <a:ea typeface="ＭＳ Ｐゴシック"/>
              <a:cs typeface="ＭＳ Ｐゴシック"/>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r>
              <a:rPr lang="en-US" smtClean="0">
                <a:latin typeface="Arial" pitchFamily="34" charset="0"/>
                <a:ea typeface="ＭＳ Ｐゴシック"/>
                <a:cs typeface="ＭＳ Ｐゴシック"/>
              </a:rPr>
              <a:t>This is an additional slide for the Q&amp;A period of the talk.  This shows that despite having a mature lung profile, neonates still are at higher risk for having complications if delivered before 39 weeks.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143363" name="Notes Placeholder 2"/>
          <p:cNvSpPr>
            <a:spLocks noGrp="1"/>
          </p:cNvSpPr>
          <p:nvPr>
            <p:ph type="body" idx="1"/>
          </p:nvPr>
        </p:nvSpPr>
        <p:spPr>
          <a:noFill/>
          <a:ln/>
        </p:spPr>
        <p:txBody>
          <a:bodyPr/>
          <a:lstStyle/>
          <a:p>
            <a:r>
              <a:rPr lang="en-US" dirty="0" smtClean="0">
                <a:latin typeface="Arial" pitchFamily="34" charset="0"/>
                <a:ea typeface="ＭＳ Ｐゴシック"/>
                <a:cs typeface="ＭＳ Ｐゴシック"/>
              </a:rPr>
              <a:t>This MAP-IT chart is a method for how to implement change.  The first step is to organize a QI team to outline the process and to oversee the project.  The second step involves this group assessing the scope of the problems and the barriers to change.  The third step involves strategizing on how to overcome barriers to change and to plan an implementation process.  The fourth step is to implement the plan of action.  The fifth step is to track progress and then to make adjustments in the plan as necessary. </a:t>
            </a:r>
          </a:p>
        </p:txBody>
      </p:sp>
      <p:sp>
        <p:nvSpPr>
          <p:cNvPr id="143364" name="Slide Number Placeholder 3"/>
          <p:cNvSpPr>
            <a:spLocks noGrp="1"/>
          </p:cNvSpPr>
          <p:nvPr>
            <p:ph type="sldNum" sz="quarter" idx="5"/>
          </p:nvPr>
        </p:nvSpPr>
        <p:spPr>
          <a:xfrm>
            <a:off x="3970338" y="8829675"/>
            <a:ext cx="3038475" cy="465138"/>
          </a:xfrm>
          <a:prstGeom prst="rect">
            <a:avLst/>
          </a:prstGeom>
          <a:noFill/>
        </p:spPr>
        <p:txBody>
          <a:bodyPr/>
          <a:lstStyle/>
          <a:p>
            <a:fld id="{C672CC58-E154-412A-91F2-BD58425BDEE3}" type="slidenum">
              <a:rPr lang="en-US" smtClean="0">
                <a:ea typeface="ＭＳ Ｐゴシック"/>
                <a:cs typeface="ＭＳ Ｐゴシック"/>
              </a:rPr>
              <a:pPr/>
              <a:t>51</a:t>
            </a:fld>
            <a:endParaRPr lang="en-US" smtClean="0">
              <a:ea typeface="ＭＳ Ｐゴシック"/>
              <a:cs typeface="ＭＳ Ｐゴシック"/>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p:spPr>
        <p:txBody>
          <a:bodyPr/>
          <a:lstStyle/>
          <a:p>
            <a:r>
              <a:rPr lang="en-US" smtClean="0">
                <a:latin typeface="Arial" pitchFamily="34" charset="0"/>
                <a:ea typeface="ＭＳ Ｐゴシック"/>
                <a:cs typeface="ＭＳ Ｐゴシック"/>
              </a:rPr>
              <a:t>A sample scheduling algorithm is shown here.  And the next few slides will walk us through this process.</a:t>
            </a:r>
          </a:p>
        </p:txBody>
      </p:sp>
      <p:sp>
        <p:nvSpPr>
          <p:cNvPr id="144388" name="Slide Number Placeholder 3"/>
          <p:cNvSpPr>
            <a:spLocks noGrp="1"/>
          </p:cNvSpPr>
          <p:nvPr>
            <p:ph type="sldNum" sz="quarter" idx="5"/>
          </p:nvPr>
        </p:nvSpPr>
        <p:spPr>
          <a:xfrm>
            <a:off x="3970338" y="8829675"/>
            <a:ext cx="3038475" cy="465138"/>
          </a:xfrm>
          <a:prstGeom prst="rect">
            <a:avLst/>
          </a:prstGeom>
          <a:noFill/>
        </p:spPr>
        <p:txBody>
          <a:bodyPr/>
          <a:lstStyle/>
          <a:p>
            <a:fld id="{28C257FB-EF9D-4AC9-9E2F-11D7A52DFBBD}" type="slidenum">
              <a:rPr lang="en-US" smtClean="0">
                <a:ea typeface="ＭＳ Ｐゴシック"/>
                <a:cs typeface="ＭＳ Ｐゴシック"/>
              </a:rPr>
              <a:pPr/>
              <a:t>52</a:t>
            </a:fld>
            <a:endParaRPr lang="en-US" smtClean="0">
              <a:ea typeface="ＭＳ Ｐゴシック"/>
              <a:cs typeface="ＭＳ Ｐゴシック"/>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Read the slide.</a:t>
            </a:r>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p:spPr>
        <p:txBody>
          <a:bodyPr/>
          <a:lstStyle/>
          <a:p>
            <a:r>
              <a:rPr lang="en-US" smtClean="0">
                <a:latin typeface="Arial" pitchFamily="34" charset="0"/>
                <a:ea typeface="ＭＳ Ｐゴシック"/>
                <a:cs typeface="ＭＳ Ｐゴシック"/>
              </a:rPr>
              <a:t>Data Collection</a:t>
            </a:r>
          </a:p>
        </p:txBody>
      </p:sp>
      <p:sp>
        <p:nvSpPr>
          <p:cNvPr id="145412" name="Slide Number Placeholder 3"/>
          <p:cNvSpPr>
            <a:spLocks noGrp="1"/>
          </p:cNvSpPr>
          <p:nvPr>
            <p:ph type="sldNum" sz="quarter" idx="5"/>
          </p:nvPr>
        </p:nvSpPr>
        <p:spPr>
          <a:xfrm>
            <a:off x="3970338" y="8829675"/>
            <a:ext cx="3038475" cy="465138"/>
          </a:xfrm>
          <a:prstGeom prst="rect">
            <a:avLst/>
          </a:prstGeom>
          <a:noFill/>
        </p:spPr>
        <p:txBody>
          <a:bodyPr/>
          <a:lstStyle/>
          <a:p>
            <a:fld id="{C1A64CF9-C959-40C8-8A0A-B90E16E48BC7}" type="slidenum">
              <a:rPr lang="en-US" smtClean="0">
                <a:ea typeface="ＭＳ Ｐゴシック"/>
                <a:cs typeface="ＭＳ Ｐゴシック"/>
              </a:rPr>
              <a:pPr/>
              <a:t>54</a:t>
            </a:fld>
            <a:endParaRPr lang="en-US" smtClean="0">
              <a:ea typeface="ＭＳ Ｐゴシック"/>
              <a:cs typeface="ＭＳ Ｐゴシック"/>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ln/>
        </p:spPr>
      </p:sp>
      <p:sp>
        <p:nvSpPr>
          <p:cNvPr id="146435" name="Notes Placeholder 2"/>
          <p:cNvSpPr>
            <a:spLocks noGrp="1"/>
          </p:cNvSpPr>
          <p:nvPr>
            <p:ph type="body" idx="1"/>
          </p:nvPr>
        </p:nvSpPr>
        <p:spPr>
          <a:noFill/>
          <a:ln/>
        </p:spPr>
        <p:txBody>
          <a:bodyPr/>
          <a:lstStyle/>
          <a:p>
            <a:r>
              <a:rPr lang="en-US" smtClean="0">
                <a:latin typeface="Arial" pitchFamily="34" charset="0"/>
                <a:ea typeface="ＭＳ Ｐゴシック"/>
                <a:cs typeface="ＭＳ Ｐゴシック"/>
              </a:rPr>
              <a:t>Shown here is a sample scheduling form, which can be faxed in.  Alternatively, the office can call the scheduler who can take down the pertinent information.</a:t>
            </a:r>
          </a:p>
        </p:txBody>
      </p:sp>
      <p:sp>
        <p:nvSpPr>
          <p:cNvPr id="146436" name="Slide Number Placeholder 3"/>
          <p:cNvSpPr>
            <a:spLocks noGrp="1"/>
          </p:cNvSpPr>
          <p:nvPr>
            <p:ph type="sldNum" sz="quarter" idx="5"/>
          </p:nvPr>
        </p:nvSpPr>
        <p:spPr>
          <a:xfrm>
            <a:off x="3970338" y="8829675"/>
            <a:ext cx="3038475" cy="465138"/>
          </a:xfrm>
          <a:prstGeom prst="rect">
            <a:avLst/>
          </a:prstGeom>
          <a:noFill/>
        </p:spPr>
        <p:txBody>
          <a:bodyPr/>
          <a:lstStyle/>
          <a:p>
            <a:fld id="{B968887B-BE2D-4D0A-BFBE-3BC27C53F318}" type="slidenum">
              <a:rPr lang="en-US" smtClean="0">
                <a:ea typeface="ＭＳ Ｐゴシック"/>
                <a:cs typeface="ＭＳ Ｐゴシック"/>
              </a:rPr>
              <a:pPr/>
              <a:t>55</a:t>
            </a:fld>
            <a:endParaRPr lang="en-US" smtClean="0">
              <a:ea typeface="ＭＳ Ｐゴシック"/>
              <a:cs typeface="ＭＳ Ｐゴシック"/>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a:ln/>
        </p:spPr>
        <p:txBody>
          <a:bodyPr/>
          <a:lstStyle/>
          <a:p>
            <a:r>
              <a:rPr lang="en-US" dirty="0" smtClean="0">
                <a:latin typeface="Arial" pitchFamily="34" charset="0"/>
                <a:ea typeface="ＭＳ Ｐゴシック"/>
                <a:cs typeface="ＭＳ Ｐゴシック"/>
              </a:rPr>
              <a:t>Data collection should mirror the work flow. This is a sample data collection form designed to match the scheduling form so that data can be collected from that form (in the work flow where the scheduling data is verified on admission), with the sample outcomes collected at delivery.  The data from this form can be used to track the progress of the program. </a:t>
            </a:r>
          </a:p>
          <a:p>
            <a:endParaRPr lang="en-US" dirty="0" smtClean="0">
              <a:latin typeface="Arial" pitchFamily="34" charset="0"/>
              <a:ea typeface="ＭＳ Ｐゴシック"/>
              <a:cs typeface="ＭＳ Ｐゴシック"/>
            </a:endParaRPr>
          </a:p>
        </p:txBody>
      </p:sp>
      <p:sp>
        <p:nvSpPr>
          <p:cNvPr id="147460" name="Slide Number Placeholder 3"/>
          <p:cNvSpPr>
            <a:spLocks noGrp="1"/>
          </p:cNvSpPr>
          <p:nvPr>
            <p:ph type="sldNum" sz="quarter" idx="5"/>
          </p:nvPr>
        </p:nvSpPr>
        <p:spPr>
          <a:xfrm>
            <a:off x="3970338" y="8829675"/>
            <a:ext cx="3038475" cy="465138"/>
          </a:xfrm>
          <a:prstGeom prst="rect">
            <a:avLst/>
          </a:prstGeom>
          <a:noFill/>
        </p:spPr>
        <p:txBody>
          <a:bodyPr/>
          <a:lstStyle/>
          <a:p>
            <a:fld id="{4F8671CF-F1C3-48C9-A04B-613F28107A50}" type="slidenum">
              <a:rPr lang="en-US" smtClean="0">
                <a:ea typeface="ＭＳ Ｐゴシック"/>
                <a:cs typeface="ＭＳ Ｐゴシック"/>
              </a:rPr>
              <a:pPr/>
              <a:t>56</a:t>
            </a:fld>
            <a:endParaRPr lang="en-US" smtClean="0">
              <a:ea typeface="ＭＳ Ｐゴシック"/>
              <a:cs typeface="ＭＳ Ｐゴシック"/>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Read the slide.</a:t>
            </a:r>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p:spPr>
        <p:txBody>
          <a:bodyPr/>
          <a:lstStyle/>
          <a:p>
            <a:r>
              <a:rPr lang="en-US" dirty="0" smtClean="0">
                <a:latin typeface="Arial" pitchFamily="34" charset="0"/>
                <a:ea typeface="ＭＳ Ｐゴシック"/>
                <a:cs typeface="ＭＳ Ｐゴシック"/>
              </a:rPr>
              <a:t>Here is an example of a patient education tool (provided courtesy of the March of Dimes) that can be used to educate patients in the office or at prenatal classes.  Featured on the slide is a copy of the brain card that providers can use to assist them in educating their patients about why the last weeks of pregnancy count.</a:t>
            </a:r>
          </a:p>
        </p:txBody>
      </p:sp>
      <p:sp>
        <p:nvSpPr>
          <p:cNvPr id="148484" name="Slide Number Placeholder 3"/>
          <p:cNvSpPr>
            <a:spLocks noGrp="1"/>
          </p:cNvSpPr>
          <p:nvPr>
            <p:ph type="sldNum" sz="quarter" idx="5"/>
          </p:nvPr>
        </p:nvSpPr>
        <p:spPr>
          <a:xfrm>
            <a:off x="3970338" y="8829675"/>
            <a:ext cx="3038475" cy="465138"/>
          </a:xfrm>
          <a:prstGeom prst="rect">
            <a:avLst/>
          </a:prstGeom>
          <a:noFill/>
        </p:spPr>
        <p:txBody>
          <a:bodyPr/>
          <a:lstStyle/>
          <a:p>
            <a:fld id="{E0EBCD9E-BB34-42B1-8BD4-3E3139505755}" type="slidenum">
              <a:rPr lang="en-US" smtClean="0">
                <a:ea typeface="ＭＳ Ｐゴシック"/>
                <a:cs typeface="ＭＳ Ｐゴシック"/>
              </a:rPr>
              <a:pPr/>
              <a:t>58</a:t>
            </a:fld>
            <a:endParaRPr lang="en-US" smtClean="0">
              <a:ea typeface="ＭＳ Ｐゴシック"/>
              <a:cs typeface="ＭＳ Ｐゴシック"/>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p:spPr>
        <p:txBody>
          <a:bodyPr/>
          <a:lstStyle/>
          <a:p>
            <a:r>
              <a:rPr lang="en-US" dirty="0" smtClean="0">
                <a:latin typeface="Arial" pitchFamily="34" charset="0"/>
                <a:ea typeface="ＭＳ Ｐゴシック"/>
                <a:cs typeface="ＭＳ Ｐゴシック"/>
              </a:rPr>
              <a:t>The March of Dimes and California Maternal Quality Care Collaborative Toolkit is a great place to start for further information.</a:t>
            </a:r>
          </a:p>
          <a:p>
            <a:endParaRPr lang="en-US" dirty="0" smtClean="0">
              <a:latin typeface="Arial" pitchFamily="34" charset="0"/>
              <a:ea typeface="ＭＳ Ｐゴシック"/>
              <a:cs typeface="ＭＳ Ｐゴシック"/>
            </a:endParaRPr>
          </a:p>
        </p:txBody>
      </p:sp>
      <p:sp>
        <p:nvSpPr>
          <p:cNvPr id="149508" name="Slide Number Placeholder 3"/>
          <p:cNvSpPr>
            <a:spLocks noGrp="1"/>
          </p:cNvSpPr>
          <p:nvPr>
            <p:ph type="sldNum" sz="quarter" idx="5"/>
          </p:nvPr>
        </p:nvSpPr>
        <p:spPr>
          <a:xfrm>
            <a:off x="3970338" y="8829675"/>
            <a:ext cx="3038475" cy="465138"/>
          </a:xfrm>
          <a:prstGeom prst="rect">
            <a:avLst/>
          </a:prstGeom>
          <a:noFill/>
        </p:spPr>
        <p:txBody>
          <a:bodyPr/>
          <a:lstStyle/>
          <a:p>
            <a:fld id="{57A012F6-4FEE-44A7-8FA7-78A4E9E5FF06}" type="slidenum">
              <a:rPr lang="en-US" smtClean="0">
                <a:ea typeface="ＭＳ Ｐゴシック"/>
                <a:cs typeface="ＭＳ Ｐゴシック"/>
              </a:rPr>
              <a:pPr/>
              <a:t>59</a:t>
            </a:fld>
            <a:endParaRPr lang="en-US" smtClean="0">
              <a:ea typeface="ＭＳ Ｐゴシック"/>
              <a:cs typeface="ＭＳ Ｐゴシック"/>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p:spPr>
        <p:txBody>
          <a:bodyPr/>
          <a:lstStyle/>
          <a:p>
            <a:r>
              <a:rPr lang="en-US" b="1" i="1" smtClean="0">
                <a:solidFill>
                  <a:srgbClr val="FF0000"/>
                </a:solidFill>
                <a:latin typeface="Arial" pitchFamily="34" charset="0"/>
                <a:ea typeface="ＭＳ Ｐゴシック"/>
                <a:cs typeface="ＭＳ Ｐゴシック"/>
              </a:rPr>
              <a:t>Slide Set #2</a:t>
            </a:r>
          </a:p>
          <a:p>
            <a:r>
              <a:rPr lang="en-US" smtClean="0">
                <a:latin typeface="Arial" pitchFamily="34" charset="0"/>
                <a:ea typeface="ＭＳ Ｐゴシック"/>
                <a:cs typeface="ＭＳ Ｐゴシック"/>
              </a:rPr>
              <a:t>The following is an implementation overview slide set designed for the program implementation (QI) team.  It can be adapted to help support and outline the key change strategies within an institution that need to be addressed to eliminate elective deliveries &lt;39 weeks. </a:t>
            </a:r>
          </a:p>
          <a:p>
            <a:endParaRPr lang="en-US" smtClean="0">
              <a:latin typeface="Arial" pitchFamily="34" charset="0"/>
              <a:ea typeface="ＭＳ Ｐゴシック"/>
              <a:cs typeface="ＭＳ Ｐゴシック"/>
            </a:endParaRPr>
          </a:p>
        </p:txBody>
      </p:sp>
      <p:sp>
        <p:nvSpPr>
          <p:cNvPr id="4" name="Slide Number Placeholder 3"/>
          <p:cNvSpPr>
            <a:spLocks noGrp="1"/>
          </p:cNvSpPr>
          <p:nvPr>
            <p:ph type="sldNum" sz="quarter" idx="5"/>
          </p:nvPr>
        </p:nvSpPr>
        <p:spPr>
          <a:xfrm>
            <a:off x="3970338" y="8829675"/>
            <a:ext cx="3038475" cy="465138"/>
          </a:xfrm>
          <a:prstGeom prst="rect">
            <a:avLst/>
          </a:prstGeom>
        </p:spPr>
        <p:txBody>
          <a:bodyPr/>
          <a:lstStyle/>
          <a:p>
            <a:pPr>
              <a:defRPr/>
            </a:pPr>
            <a:fld id="{CF1ED053-BFC8-488B-9D64-A101CB58A41E}" type="slidenum">
              <a:rPr lang="en-US" smtClean="0"/>
              <a:pPr>
                <a:defRPr/>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p:spPr>
        <p:txBody>
          <a:bodyPr/>
          <a:lstStyle/>
          <a:p>
            <a:endParaRPr lang="en-US" smtClean="0">
              <a:latin typeface="Arial" pitchFamily="34" charset="0"/>
              <a:ea typeface="ＭＳ Ｐゴシック"/>
              <a:cs typeface="ＭＳ Ｐゴシック"/>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p:spPr>
        <p:txBody>
          <a:bodyPr/>
          <a:lstStyle/>
          <a:p>
            <a:r>
              <a:rPr lang="en-US" smtClean="0">
                <a:latin typeface="Arial" pitchFamily="34" charset="0"/>
                <a:ea typeface="ＭＳ Ｐゴシック"/>
                <a:cs typeface="ＭＳ Ｐゴシック"/>
              </a:rPr>
              <a:t>This schematic gives an overview of the process for implementing a successful program to reduce or eliminate elective deliveries taking place before 39 weeks gestation.  The patient and clinician are critical in reducing elective deliveries.  This process must begin with educating not only the clinician, but also the patient as to why it is unsafe to deliver before 39 weeks unless there is a medical or obstetrical reason to do so.  The hospital staff is also a key player in this process.  In addition, a policy must be created and the medical leadership must be on board.  The process will be a lot smoother and cause less angst amongst the hospital staff if they are not placed in a position of having to tell the physician they cannot schedule a delivery.  In the event that there is a dispute, the staff must be empowered to refer the scheduling physician to medical leadership for resolution. Finally, in order to track progress, data must be collected and charts reviewed periodically to confirm progress.</a:t>
            </a:r>
          </a:p>
          <a:p>
            <a:endParaRPr lang="en-US" smtClean="0">
              <a:latin typeface="Arial" pitchFamily="34" charset="0"/>
              <a:ea typeface="ＭＳ Ｐゴシック"/>
              <a:cs typeface="ＭＳ Ｐゴシック"/>
            </a:endParaRPr>
          </a:p>
        </p:txBody>
      </p:sp>
      <p:sp>
        <p:nvSpPr>
          <p:cNvPr id="152580" name="Slide Number Placeholder 3"/>
          <p:cNvSpPr>
            <a:spLocks noGrp="1"/>
          </p:cNvSpPr>
          <p:nvPr>
            <p:ph type="sldNum" sz="quarter" idx="5"/>
          </p:nvPr>
        </p:nvSpPr>
        <p:spPr>
          <a:xfrm>
            <a:off x="3970338" y="8829675"/>
            <a:ext cx="3038475" cy="465138"/>
          </a:xfrm>
          <a:prstGeom prst="rect">
            <a:avLst/>
          </a:prstGeom>
          <a:noFill/>
        </p:spPr>
        <p:txBody>
          <a:bodyPr/>
          <a:lstStyle/>
          <a:p>
            <a:fld id="{DEADA272-44B6-4F5A-B4B7-EBD38E085A55}" type="slidenum">
              <a:rPr lang="en-US" smtClean="0">
                <a:ea typeface="ＭＳ Ｐゴシック"/>
                <a:cs typeface="ＭＳ Ｐゴシック"/>
              </a:rPr>
              <a:pPr/>
              <a:t>62</a:t>
            </a:fld>
            <a:endParaRPr lang="en-US" smtClean="0">
              <a:ea typeface="ＭＳ Ｐゴシック"/>
              <a:cs typeface="ＭＳ Ｐゴシック"/>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p:spPr>
        <p:txBody>
          <a:bodyPr/>
          <a:lstStyle/>
          <a:p>
            <a:r>
              <a:rPr lang="en-US" dirty="0" smtClean="0">
                <a:latin typeface="Arial" pitchFamily="34" charset="0"/>
                <a:ea typeface="ＭＳ Ｐゴシック"/>
                <a:cs typeface="ＭＳ Ｐゴシック"/>
              </a:rPr>
              <a:t>This  MAP-IT chart is a method for how to implement change.  The first step is to organize a QI team to implement to outline the process and to oversee the project.  The second step involves this group assessing the scope of the problems and the barriers to change.  The third step involves strategizing on how to overcome barriers to change and to plan an implementation process.  The fourth step is to implement the plan of action.  The fifth step is to track progress and then to make adjustments in the plan as necessary. </a:t>
            </a:r>
          </a:p>
          <a:p>
            <a:endParaRPr lang="en-US" dirty="0" smtClean="0">
              <a:latin typeface="Arial" pitchFamily="34" charset="0"/>
              <a:ea typeface="ＭＳ Ｐゴシック"/>
              <a:cs typeface="ＭＳ Ｐゴシック"/>
            </a:endParaRPr>
          </a:p>
        </p:txBody>
      </p:sp>
      <p:sp>
        <p:nvSpPr>
          <p:cNvPr id="153604" name="Slide Number Placeholder 3"/>
          <p:cNvSpPr>
            <a:spLocks noGrp="1"/>
          </p:cNvSpPr>
          <p:nvPr>
            <p:ph type="sldNum" sz="quarter" idx="5"/>
          </p:nvPr>
        </p:nvSpPr>
        <p:spPr>
          <a:xfrm>
            <a:off x="3970338" y="8829675"/>
            <a:ext cx="3038475" cy="465138"/>
          </a:xfrm>
          <a:prstGeom prst="rect">
            <a:avLst/>
          </a:prstGeom>
          <a:noFill/>
        </p:spPr>
        <p:txBody>
          <a:bodyPr/>
          <a:lstStyle/>
          <a:p>
            <a:fld id="{A0125EA7-A1A1-42E0-9622-6369215022C8}" type="slidenum">
              <a:rPr lang="en-US" smtClean="0">
                <a:ea typeface="ＭＳ Ｐゴシック"/>
                <a:cs typeface="ＭＳ Ｐゴシック"/>
              </a:rPr>
              <a:pPr/>
              <a:t>63</a:t>
            </a:fld>
            <a:endParaRPr lang="en-US" smtClean="0">
              <a:ea typeface="ＭＳ Ｐゴシック"/>
              <a:cs typeface="ＭＳ Ｐゴシック"/>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p:spPr>
        <p:txBody>
          <a:bodyPr/>
          <a:lstStyle/>
          <a:p>
            <a:r>
              <a:rPr lang="en-US" smtClean="0">
                <a:latin typeface="Arial" pitchFamily="34" charset="0"/>
                <a:ea typeface="ＭＳ Ｐゴシック"/>
                <a:cs typeface="ＭＳ Ｐゴシック"/>
              </a:rPr>
              <a:t>A key step is to develop a team to oversee this project.  A QI nurse in conjunction with a physician leader (typically the Chair of Obstetrics and the labor and delivery manager) are the key members who should form the core of this team.  The QI nurse or manager of L&amp;D are typically aware of the current practice and who the key individuals are.  This will be important as you complete your QI team.</a:t>
            </a:r>
          </a:p>
        </p:txBody>
      </p:sp>
      <p:sp>
        <p:nvSpPr>
          <p:cNvPr id="154628" name="Slide Number Placeholder 3"/>
          <p:cNvSpPr>
            <a:spLocks noGrp="1"/>
          </p:cNvSpPr>
          <p:nvPr>
            <p:ph type="sldNum" sz="quarter" idx="5"/>
          </p:nvPr>
        </p:nvSpPr>
        <p:spPr>
          <a:xfrm>
            <a:off x="3970338" y="8829675"/>
            <a:ext cx="3038475" cy="465138"/>
          </a:xfrm>
          <a:prstGeom prst="rect">
            <a:avLst/>
          </a:prstGeom>
          <a:noFill/>
        </p:spPr>
        <p:txBody>
          <a:bodyPr/>
          <a:lstStyle/>
          <a:p>
            <a:fld id="{574D2E7D-2DDB-404A-BAC9-E56C10C50DA2}" type="slidenum">
              <a:rPr lang="en-US" smtClean="0">
                <a:ea typeface="ＭＳ Ｐゴシック"/>
                <a:cs typeface="ＭＳ Ｐゴシック"/>
              </a:rPr>
              <a:pPr/>
              <a:t>64</a:t>
            </a:fld>
            <a:endParaRPr lang="en-US" smtClean="0">
              <a:ea typeface="ＭＳ Ｐゴシック"/>
              <a:cs typeface="ＭＳ Ｐゴシック"/>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p:spPr>
        <p:txBody>
          <a:bodyPr/>
          <a:lstStyle/>
          <a:p>
            <a:r>
              <a:rPr lang="en-US" dirty="0" smtClean="0">
                <a:latin typeface="Arial" pitchFamily="34" charset="0"/>
                <a:ea typeface="ＭＳ Ｐゴシック"/>
                <a:cs typeface="ＭＳ Ｐゴシック"/>
              </a:rPr>
              <a:t>The actual numbers of cases may not be available or known without further investigation.  The data search should typically be performed and the data available before the first meeting with a larger group. If the data are not available, then serious thought should be placed into how to obtain this information, as it will be critical in measuring the success of this program.</a:t>
            </a:r>
            <a:br>
              <a:rPr lang="en-US" dirty="0" smtClean="0">
                <a:latin typeface="Arial" pitchFamily="34" charset="0"/>
                <a:ea typeface="ＭＳ Ｐゴシック"/>
                <a:cs typeface="ＭＳ Ｐゴシック"/>
              </a:rPr>
            </a:br>
            <a:r>
              <a:rPr lang="en-US" dirty="0" smtClean="0">
                <a:latin typeface="Arial" pitchFamily="34" charset="0"/>
                <a:ea typeface="ＭＳ Ｐゴシック"/>
                <a:cs typeface="ＭＳ Ｐゴシック"/>
              </a:rPr>
              <a:t>What is the current scheduling process?  Is the gestational age and indication for delivery recorded at the time the delivery is scheduled?  What happens when there is a scheduling conflict?  Who are the potential champions, early adopters, or resisters?  What are the hurdles that need to be overcome?</a:t>
            </a:r>
          </a:p>
        </p:txBody>
      </p:sp>
      <p:sp>
        <p:nvSpPr>
          <p:cNvPr id="155652" name="Slide Number Placeholder 3"/>
          <p:cNvSpPr>
            <a:spLocks noGrp="1"/>
          </p:cNvSpPr>
          <p:nvPr>
            <p:ph type="sldNum" sz="quarter" idx="5"/>
          </p:nvPr>
        </p:nvSpPr>
        <p:spPr>
          <a:xfrm>
            <a:off x="3970338" y="8829675"/>
            <a:ext cx="3038475" cy="465138"/>
          </a:xfrm>
          <a:prstGeom prst="rect">
            <a:avLst/>
          </a:prstGeom>
          <a:noFill/>
        </p:spPr>
        <p:txBody>
          <a:bodyPr/>
          <a:lstStyle/>
          <a:p>
            <a:fld id="{D4AF7F11-4F81-4F6F-84CF-B9DC83D31F70}" type="slidenum">
              <a:rPr lang="en-US" smtClean="0">
                <a:ea typeface="ＭＳ Ｐゴシック"/>
                <a:cs typeface="ＭＳ Ｐゴシック"/>
              </a:rPr>
              <a:pPr/>
              <a:t>65</a:t>
            </a:fld>
            <a:endParaRPr lang="en-US" smtClean="0">
              <a:ea typeface="ＭＳ Ｐゴシック"/>
              <a:cs typeface="ＭＳ Ｐゴシック"/>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p:spPr>
        <p:txBody>
          <a:bodyPr/>
          <a:lstStyle/>
          <a:p>
            <a:r>
              <a:rPr lang="en-US" dirty="0" smtClean="0">
                <a:latin typeface="Arial" pitchFamily="34" charset="0"/>
                <a:ea typeface="ＭＳ Ｐゴシック"/>
                <a:cs typeface="ＭＳ Ｐゴシック"/>
              </a:rPr>
              <a:t>These are important examples of criteria used by national organizations. It must be emphasized to the medical and nursing staff that these lists are not exhaustive.  The Joint Commission list was generated with the ease of capturing the information in mind using ICD-9 codes.  There are situations that a delivery prior to 39 weeks is justified − such as a prior classical cesarean section or prior </a:t>
            </a:r>
            <a:r>
              <a:rPr lang="en-US" dirty="0" err="1" smtClean="0">
                <a:latin typeface="Arial" pitchFamily="34" charset="0"/>
                <a:ea typeface="ＭＳ Ｐゴシック"/>
                <a:cs typeface="ＭＳ Ｐゴシック"/>
              </a:rPr>
              <a:t>myomectomy</a:t>
            </a:r>
            <a:r>
              <a:rPr lang="en-US" dirty="0" smtClean="0">
                <a:latin typeface="Arial" pitchFamily="34" charset="0"/>
                <a:ea typeface="ＭＳ Ｐゴシック"/>
                <a:cs typeface="ＭＳ Ｐゴシック"/>
              </a:rPr>
              <a:t> − which do not have specific ICD-9 codes.</a:t>
            </a:r>
          </a:p>
        </p:txBody>
      </p:sp>
      <p:sp>
        <p:nvSpPr>
          <p:cNvPr id="156676" name="Slide Number Placeholder 3"/>
          <p:cNvSpPr>
            <a:spLocks noGrp="1"/>
          </p:cNvSpPr>
          <p:nvPr>
            <p:ph type="sldNum" sz="quarter" idx="5"/>
          </p:nvPr>
        </p:nvSpPr>
        <p:spPr>
          <a:xfrm>
            <a:off x="3970338" y="8829675"/>
            <a:ext cx="3038475" cy="465138"/>
          </a:xfrm>
          <a:prstGeom prst="rect">
            <a:avLst/>
          </a:prstGeom>
          <a:noFill/>
        </p:spPr>
        <p:txBody>
          <a:bodyPr/>
          <a:lstStyle/>
          <a:p>
            <a:fld id="{9DC916AD-3AB5-41E9-9F48-B1843C45B59F}" type="slidenum">
              <a:rPr lang="en-US" smtClean="0">
                <a:ea typeface="ＭＳ Ｐゴシック"/>
                <a:cs typeface="ＭＳ Ｐゴシック"/>
              </a:rPr>
              <a:pPr/>
              <a:t>66</a:t>
            </a:fld>
            <a:endParaRPr lang="en-US" smtClean="0">
              <a:ea typeface="ＭＳ Ｐゴシック"/>
              <a:cs typeface="ＭＳ Ｐゴシック"/>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p:spPr>
        <p:txBody>
          <a:bodyPr/>
          <a:lstStyle/>
          <a:p>
            <a:r>
              <a:rPr lang="en-US" dirty="0" smtClean="0">
                <a:latin typeface="Arial" pitchFamily="34" charset="0"/>
                <a:ea typeface="ＭＳ Ｐゴシック"/>
                <a:cs typeface="ＭＳ Ｐゴシック"/>
              </a:rPr>
              <a:t>This slide lists </a:t>
            </a:r>
            <a:r>
              <a:rPr lang="en-US" dirty="0" err="1" smtClean="0">
                <a:latin typeface="Arial" pitchFamily="34" charset="0"/>
                <a:ea typeface="ＭＳ Ｐゴシック"/>
                <a:cs typeface="ＭＳ Ｐゴシック"/>
              </a:rPr>
              <a:t>ACOG’s</a:t>
            </a:r>
            <a:r>
              <a:rPr lang="en-US" dirty="0" smtClean="0">
                <a:latin typeface="Arial" pitchFamily="34" charset="0"/>
                <a:ea typeface="ＭＳ Ｐゴシック"/>
                <a:cs typeface="ＭＳ Ｐゴシック"/>
              </a:rPr>
              <a:t> recommendations for confirming a term gestational age. In most situations, an early ultrasound is the best method for confirming or determining the gestational age or due date.</a:t>
            </a:r>
          </a:p>
        </p:txBody>
      </p:sp>
      <p:sp>
        <p:nvSpPr>
          <p:cNvPr id="157700" name="Slide Number Placeholder 3"/>
          <p:cNvSpPr>
            <a:spLocks noGrp="1"/>
          </p:cNvSpPr>
          <p:nvPr>
            <p:ph type="sldNum" sz="quarter" idx="5"/>
          </p:nvPr>
        </p:nvSpPr>
        <p:spPr>
          <a:xfrm>
            <a:off x="3970338" y="8829675"/>
            <a:ext cx="3038475" cy="465138"/>
          </a:xfrm>
          <a:prstGeom prst="rect">
            <a:avLst/>
          </a:prstGeom>
          <a:noFill/>
        </p:spPr>
        <p:txBody>
          <a:bodyPr/>
          <a:lstStyle/>
          <a:p>
            <a:fld id="{19A963CB-1D41-49CD-9D39-195A70B0D383}" type="slidenum">
              <a:rPr lang="en-US" smtClean="0">
                <a:ea typeface="ＭＳ Ｐゴシック"/>
                <a:cs typeface="ＭＳ Ｐゴシック"/>
              </a:rPr>
              <a:pPr/>
              <a:t>67</a:t>
            </a:fld>
            <a:endParaRPr lang="en-US" smtClean="0">
              <a:ea typeface="ＭＳ Ｐゴシック"/>
              <a:cs typeface="ＭＳ Ｐゴシック"/>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p:spPr>
        <p:txBody>
          <a:bodyPr/>
          <a:lstStyle/>
          <a:p>
            <a:r>
              <a:rPr lang="en-US" smtClean="0">
                <a:latin typeface="Arial" pitchFamily="34" charset="0"/>
                <a:ea typeface="ＭＳ Ｐゴシック"/>
                <a:cs typeface="ＭＳ Ｐゴシック"/>
              </a:rPr>
              <a:t>Read the slide.</a:t>
            </a:r>
          </a:p>
        </p:txBody>
      </p:sp>
      <p:sp>
        <p:nvSpPr>
          <p:cNvPr id="158724" name="Slide Number Placeholder 3"/>
          <p:cNvSpPr>
            <a:spLocks noGrp="1"/>
          </p:cNvSpPr>
          <p:nvPr>
            <p:ph type="sldNum" sz="quarter" idx="5"/>
          </p:nvPr>
        </p:nvSpPr>
        <p:spPr>
          <a:xfrm>
            <a:off x="3970338" y="8829675"/>
            <a:ext cx="3038475" cy="465138"/>
          </a:xfrm>
          <a:prstGeom prst="rect">
            <a:avLst/>
          </a:prstGeom>
          <a:noFill/>
        </p:spPr>
        <p:txBody>
          <a:bodyPr/>
          <a:lstStyle/>
          <a:p>
            <a:fld id="{B0B0D333-649E-4894-8451-F01F34D38360}" type="slidenum">
              <a:rPr lang="en-US" smtClean="0">
                <a:ea typeface="ＭＳ Ｐゴシック"/>
                <a:cs typeface="ＭＳ Ｐゴシック"/>
              </a:rPr>
              <a:pPr/>
              <a:t>68</a:t>
            </a:fld>
            <a:endParaRPr lang="en-US" smtClean="0">
              <a:ea typeface="ＭＳ Ｐゴシック"/>
              <a:cs typeface="ＭＳ Ｐゴシック"/>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p:spPr>
        <p:txBody>
          <a:bodyPr/>
          <a:lstStyle/>
          <a:p>
            <a:r>
              <a:rPr lang="en-US" smtClean="0">
                <a:latin typeface="Arial" pitchFamily="34" charset="0"/>
                <a:ea typeface="ＭＳ Ｐゴシック"/>
                <a:cs typeface="ＭＳ Ｐゴシック"/>
              </a:rPr>
              <a:t>It is important to inform everyone of the project.  Key information should include baseline data before the project starts.  Also, physicians must be included early in the process and be able to provide input and have their questions and concerns answered.  </a:t>
            </a:r>
          </a:p>
        </p:txBody>
      </p:sp>
      <p:sp>
        <p:nvSpPr>
          <p:cNvPr id="159748" name="Slide Number Placeholder 3"/>
          <p:cNvSpPr>
            <a:spLocks noGrp="1"/>
          </p:cNvSpPr>
          <p:nvPr>
            <p:ph type="sldNum" sz="quarter" idx="5"/>
          </p:nvPr>
        </p:nvSpPr>
        <p:spPr>
          <a:xfrm>
            <a:off x="3970338" y="8829675"/>
            <a:ext cx="3038475" cy="465138"/>
          </a:xfrm>
          <a:prstGeom prst="rect">
            <a:avLst/>
          </a:prstGeom>
          <a:noFill/>
        </p:spPr>
        <p:txBody>
          <a:bodyPr/>
          <a:lstStyle/>
          <a:p>
            <a:fld id="{2FDA1A86-4EB4-401B-988D-76DC9248A815}" type="slidenum">
              <a:rPr lang="en-US" smtClean="0">
                <a:ea typeface="ＭＳ Ｐゴシック"/>
                <a:cs typeface="ＭＳ Ｐゴシック"/>
              </a:rPr>
              <a:pPr/>
              <a:t>69</a:t>
            </a:fld>
            <a:endParaRPr lang="en-US" smtClean="0">
              <a:ea typeface="ＭＳ Ｐゴシック"/>
              <a:cs typeface="ＭＳ Ｐゴシック"/>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xfrm>
            <a:off x="3970338" y="8829675"/>
            <a:ext cx="3038475" cy="465138"/>
          </a:xfrm>
          <a:prstGeom prst="rect">
            <a:avLst/>
          </a:prstGeom>
          <a:noFill/>
        </p:spPr>
        <p:txBody>
          <a:bodyPr/>
          <a:lstStyle/>
          <a:p>
            <a:fld id="{D9F0EFFC-B165-4EEC-A079-F57238D3C93A}" type="slidenum">
              <a:rPr lang="en-US" smtClean="0">
                <a:ea typeface="ＭＳ Ｐゴシック"/>
                <a:cs typeface="ＭＳ Ｐゴシック"/>
              </a:rPr>
              <a:pPr/>
              <a:t>7</a:t>
            </a:fld>
            <a:endParaRPr lang="en-US" smtClean="0">
              <a:ea typeface="ＭＳ Ｐゴシック"/>
              <a:cs typeface="ＭＳ Ｐゴシック"/>
            </a:endParaRPr>
          </a:p>
        </p:txBody>
      </p:sp>
      <p:sp>
        <p:nvSpPr>
          <p:cNvPr id="98307" name="Rectangle 7"/>
          <p:cNvSpPr txBox="1">
            <a:spLocks noGrp="1" noChangeArrowheads="1"/>
          </p:cNvSpPr>
          <p:nvPr/>
        </p:nvSpPr>
        <p:spPr bwMode="auto">
          <a:xfrm>
            <a:off x="3970338" y="8829675"/>
            <a:ext cx="3038475" cy="465138"/>
          </a:xfrm>
          <a:prstGeom prst="rect">
            <a:avLst/>
          </a:prstGeom>
          <a:noFill/>
          <a:ln w="9525">
            <a:noFill/>
            <a:miter lim="800000"/>
            <a:headEnd/>
            <a:tailEnd/>
          </a:ln>
        </p:spPr>
        <p:txBody>
          <a:bodyPr lIns="93177" tIns="46589" rIns="93177" bIns="46589" anchor="b"/>
          <a:lstStyle/>
          <a:p>
            <a:pPr algn="r"/>
            <a:fld id="{2C158165-3B66-4C0E-AD12-2F71F7C8F887}" type="slidenum">
              <a:rPr lang="en-US" sz="1200">
                <a:latin typeface="Calibri" pitchFamily="34" charset="0"/>
                <a:cs typeface="Arial" pitchFamily="34" charset="0"/>
              </a:rPr>
              <a:pPr algn="r"/>
              <a:t>7</a:t>
            </a:fld>
            <a:endParaRPr lang="en-US" sz="1200">
              <a:latin typeface="Calibri" pitchFamily="34" charset="0"/>
              <a:cs typeface="Arial" pitchFamily="34" charset="0"/>
            </a:endParaRPr>
          </a:p>
        </p:txBody>
      </p:sp>
      <p:sp>
        <p:nvSpPr>
          <p:cNvPr id="98308" name="Rectangle 2"/>
          <p:cNvSpPr>
            <a:spLocks noGrp="1" noRot="1" noChangeAspect="1" noChangeArrowheads="1" noTextEdit="1"/>
          </p:cNvSpPr>
          <p:nvPr>
            <p:ph type="sldImg"/>
          </p:nvPr>
        </p:nvSpPr>
        <p:spPr>
          <a:ln/>
        </p:spPr>
      </p:sp>
      <p:sp>
        <p:nvSpPr>
          <p:cNvPr id="98309" name="Rectangle 3"/>
          <p:cNvSpPr>
            <a:spLocks noGrp="1" noChangeArrowheads="1"/>
          </p:cNvSpPr>
          <p:nvPr>
            <p:ph type="body" idx="1"/>
          </p:nvPr>
        </p:nvSpPr>
        <p:spPr>
          <a:noFill/>
          <a:ln/>
        </p:spPr>
        <p:txBody>
          <a:bodyPr/>
          <a:lstStyle/>
          <a:p>
            <a:pPr eaLnBrk="1" hangingPunct="1"/>
            <a:r>
              <a:rPr lang="en-US" smtClean="0">
                <a:latin typeface="Arial" pitchFamily="34" charset="0"/>
                <a:ea typeface="ＭＳ Ｐゴシック"/>
                <a:cs typeface="ＭＳ Ｐゴシック"/>
              </a:rPr>
              <a:t>It is understood that prematurity poses significant risks to the neonate.  And it is understood that the risks of neonatal morbidity from prematurity are inversely related to advancing gestational age.  Due to the tremendous advances in neonatal care, many of us have become complacent about the risks to babies of delivering beyond 34 weeks.  It is becoming increasingly clear that there is not only a risk to babies born in the late preterm period (between 34-37 weeks) but there is an increased risk for babies born in the early term period, defined as deliveries taking place between 37 weeks and 0 days and 38 weeks and 6 days.</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a:ln/>
        </p:spPr>
        <p:txBody>
          <a:bodyPr/>
          <a:lstStyle/>
          <a:p>
            <a:r>
              <a:rPr lang="en-US" smtClean="0">
                <a:latin typeface="Arial" pitchFamily="34" charset="0"/>
                <a:ea typeface="ＭＳ Ｐゴシック"/>
                <a:cs typeface="ＭＳ Ｐゴシック"/>
              </a:rPr>
              <a:t>A sample scheduling algorithm is shown here.  The next few slides will walk us through this process.</a:t>
            </a:r>
          </a:p>
          <a:p>
            <a:endParaRPr lang="en-US" smtClean="0">
              <a:latin typeface="Arial" pitchFamily="34" charset="0"/>
              <a:ea typeface="ＭＳ Ｐゴシック"/>
              <a:cs typeface="ＭＳ Ｐゴシック"/>
            </a:endParaRPr>
          </a:p>
        </p:txBody>
      </p:sp>
      <p:sp>
        <p:nvSpPr>
          <p:cNvPr id="160772" name="Slide Number Placeholder 3"/>
          <p:cNvSpPr>
            <a:spLocks noGrp="1"/>
          </p:cNvSpPr>
          <p:nvPr>
            <p:ph type="sldNum" sz="quarter" idx="5"/>
          </p:nvPr>
        </p:nvSpPr>
        <p:spPr>
          <a:xfrm>
            <a:off x="3970338" y="8829675"/>
            <a:ext cx="3038475" cy="465138"/>
          </a:xfrm>
          <a:prstGeom prst="rect">
            <a:avLst/>
          </a:prstGeom>
          <a:noFill/>
        </p:spPr>
        <p:txBody>
          <a:bodyPr/>
          <a:lstStyle/>
          <a:p>
            <a:fld id="{947C2099-6A24-4723-B4E0-3047D15E63A1}" type="slidenum">
              <a:rPr lang="en-US" smtClean="0">
                <a:ea typeface="ＭＳ Ｐゴシック"/>
                <a:cs typeface="ＭＳ Ｐゴシック"/>
              </a:rPr>
              <a:pPr/>
              <a:t>70</a:t>
            </a:fld>
            <a:endParaRPr lang="en-US" smtClean="0">
              <a:ea typeface="ＭＳ Ｐゴシック"/>
              <a:cs typeface="ＭＳ Ｐゴシック"/>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p:spPr>
        <p:txBody>
          <a:bodyPr/>
          <a:lstStyle/>
          <a:p>
            <a:r>
              <a:rPr lang="en-US" smtClean="0">
                <a:latin typeface="Arial" pitchFamily="34" charset="0"/>
                <a:ea typeface="ＭＳ Ｐゴシック"/>
                <a:cs typeface="ＭＳ Ｐゴシック"/>
              </a:rPr>
              <a:t>The patient’s gestational age and the reason that the delivery is being scheduled are the two critical factors in the scheduling process.  </a:t>
            </a:r>
          </a:p>
        </p:txBody>
      </p:sp>
      <p:sp>
        <p:nvSpPr>
          <p:cNvPr id="161796" name="Slide Number Placeholder 3"/>
          <p:cNvSpPr>
            <a:spLocks noGrp="1"/>
          </p:cNvSpPr>
          <p:nvPr>
            <p:ph type="sldNum" sz="quarter" idx="5"/>
          </p:nvPr>
        </p:nvSpPr>
        <p:spPr>
          <a:xfrm>
            <a:off x="3970338" y="8829675"/>
            <a:ext cx="3038475" cy="465138"/>
          </a:xfrm>
          <a:prstGeom prst="rect">
            <a:avLst/>
          </a:prstGeom>
          <a:noFill/>
        </p:spPr>
        <p:txBody>
          <a:bodyPr/>
          <a:lstStyle/>
          <a:p>
            <a:fld id="{48A605F2-85EC-48AA-8407-1C8317E244EC}" type="slidenum">
              <a:rPr lang="en-US" smtClean="0">
                <a:ea typeface="ＭＳ Ｐゴシック"/>
                <a:cs typeface="ＭＳ Ｐゴシック"/>
              </a:rPr>
              <a:pPr/>
              <a:t>71</a:t>
            </a:fld>
            <a:endParaRPr lang="en-US" smtClean="0">
              <a:ea typeface="ＭＳ Ｐゴシック"/>
              <a:cs typeface="ＭＳ Ｐゴシック"/>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p:spPr>
        <p:txBody>
          <a:bodyPr/>
          <a:lstStyle/>
          <a:p>
            <a:r>
              <a:rPr lang="en-US" dirty="0" smtClean="0">
                <a:latin typeface="Arial" pitchFamily="34" charset="0"/>
                <a:ea typeface="ＭＳ Ｐゴシック"/>
                <a:cs typeface="ＭＳ Ｐゴシック"/>
              </a:rPr>
              <a:t>The scheduling form can be either faxed in or the scheduler can fill in the information when the office calls in to request a date and time for delivery.  If there are any conflicts or concerns raised by the scheduler, these should be referred to the proper medical chain of command for resolution.  For example, if a doctor asks that Mrs. Jones be scheduled at 38 weeks and 6 days for an elective cesarean delivery, the scheduler should answer, “I’m sorry Dr. Smith, I am not allowed to schedule Mrs. Jones as she is less than 39 weeks and it is against our 39 week policy.  May I have Dr. Brown, the director of labor and delivery call you?”  It is important not to have the scheduler or a nurse be placed in an adversarial position with the physician’s office.</a:t>
            </a:r>
          </a:p>
        </p:txBody>
      </p:sp>
      <p:sp>
        <p:nvSpPr>
          <p:cNvPr id="162820" name="Slide Number Placeholder 3"/>
          <p:cNvSpPr>
            <a:spLocks noGrp="1"/>
          </p:cNvSpPr>
          <p:nvPr>
            <p:ph type="sldNum" sz="quarter" idx="5"/>
          </p:nvPr>
        </p:nvSpPr>
        <p:spPr>
          <a:xfrm>
            <a:off x="3970338" y="8829675"/>
            <a:ext cx="3038475" cy="465138"/>
          </a:xfrm>
          <a:prstGeom prst="rect">
            <a:avLst/>
          </a:prstGeom>
          <a:noFill/>
        </p:spPr>
        <p:txBody>
          <a:bodyPr/>
          <a:lstStyle/>
          <a:p>
            <a:fld id="{5576D5B2-5D4A-4DD8-9848-D5D9B5494B11}" type="slidenum">
              <a:rPr lang="en-US" smtClean="0">
                <a:ea typeface="ＭＳ Ｐゴシック"/>
                <a:cs typeface="ＭＳ Ｐゴシック"/>
              </a:rPr>
              <a:pPr/>
              <a:t>72</a:t>
            </a:fld>
            <a:endParaRPr lang="en-US" smtClean="0">
              <a:ea typeface="ＭＳ Ｐゴシック"/>
              <a:cs typeface="ＭＳ Ｐゴシック"/>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p:spPr>
        <p:txBody>
          <a:bodyPr/>
          <a:lstStyle/>
          <a:p>
            <a:r>
              <a:rPr lang="en-US" smtClean="0">
                <a:latin typeface="Arial" pitchFamily="34" charset="0"/>
                <a:ea typeface="ＭＳ Ｐゴシック"/>
                <a:cs typeface="ＭＳ Ｐゴシック"/>
              </a:rPr>
              <a:t>Shown here is a sample scheduling form, which can be faxed in.  Alternatively, the office can call the scheduler who can take down the pertinent information.</a:t>
            </a:r>
          </a:p>
        </p:txBody>
      </p:sp>
      <p:sp>
        <p:nvSpPr>
          <p:cNvPr id="163844" name="Slide Number Placeholder 3"/>
          <p:cNvSpPr>
            <a:spLocks noGrp="1"/>
          </p:cNvSpPr>
          <p:nvPr>
            <p:ph type="sldNum" sz="quarter" idx="5"/>
          </p:nvPr>
        </p:nvSpPr>
        <p:spPr>
          <a:xfrm>
            <a:off x="3970338" y="8829675"/>
            <a:ext cx="3038475" cy="465138"/>
          </a:xfrm>
          <a:prstGeom prst="rect">
            <a:avLst/>
          </a:prstGeom>
          <a:noFill/>
        </p:spPr>
        <p:txBody>
          <a:bodyPr/>
          <a:lstStyle/>
          <a:p>
            <a:fld id="{0049B28B-DE90-4C59-A0BE-D5AD5F6AB740}" type="slidenum">
              <a:rPr lang="en-US" smtClean="0">
                <a:ea typeface="ＭＳ Ｐゴシック"/>
                <a:cs typeface="ＭＳ Ｐゴシック"/>
              </a:rPr>
              <a:pPr/>
              <a:t>73</a:t>
            </a:fld>
            <a:endParaRPr lang="en-US" smtClean="0">
              <a:ea typeface="ＭＳ Ｐゴシック"/>
              <a:cs typeface="ＭＳ Ｐゴシック"/>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p:spPr>
        <p:txBody>
          <a:bodyPr/>
          <a:lstStyle/>
          <a:p>
            <a:r>
              <a:rPr lang="en-US" dirty="0" smtClean="0">
                <a:latin typeface="Arial" pitchFamily="34" charset="0"/>
                <a:ea typeface="ＭＳ Ｐゴシック"/>
                <a:cs typeface="ＭＳ Ｐゴシック"/>
              </a:rPr>
              <a:t>Data collection should mirror the work flow. This is a sample data collection form designed to match the scheduling form so that data can be collected from that form (in the work flow where the scheduling data is verified on admission), with the sample outcomes collected at delivery.  The data from this form can be used to track the progress of the program. </a:t>
            </a:r>
          </a:p>
          <a:p>
            <a:endParaRPr lang="en-US" dirty="0" smtClean="0">
              <a:latin typeface="Arial" pitchFamily="34" charset="0"/>
              <a:ea typeface="ＭＳ Ｐゴシック"/>
              <a:cs typeface="ＭＳ Ｐゴシック"/>
            </a:endParaRPr>
          </a:p>
          <a:p>
            <a:endParaRPr lang="en-US" dirty="0" smtClean="0">
              <a:latin typeface="Arial" pitchFamily="34" charset="0"/>
              <a:ea typeface="ＭＳ Ｐゴシック"/>
              <a:cs typeface="ＭＳ Ｐゴシック"/>
            </a:endParaRPr>
          </a:p>
        </p:txBody>
      </p:sp>
      <p:sp>
        <p:nvSpPr>
          <p:cNvPr id="164868" name="Slide Number Placeholder 3"/>
          <p:cNvSpPr>
            <a:spLocks noGrp="1"/>
          </p:cNvSpPr>
          <p:nvPr>
            <p:ph type="sldNum" sz="quarter" idx="5"/>
          </p:nvPr>
        </p:nvSpPr>
        <p:spPr>
          <a:xfrm>
            <a:off x="3970338" y="8829675"/>
            <a:ext cx="3038475" cy="465138"/>
          </a:xfrm>
          <a:prstGeom prst="rect">
            <a:avLst/>
          </a:prstGeom>
          <a:noFill/>
        </p:spPr>
        <p:txBody>
          <a:bodyPr/>
          <a:lstStyle/>
          <a:p>
            <a:fld id="{5BD3ECDF-3354-4B7A-99B1-0D8C5169E711}" type="slidenum">
              <a:rPr lang="en-US" smtClean="0">
                <a:ea typeface="ＭＳ Ｐゴシック"/>
                <a:cs typeface="ＭＳ Ｐゴシック"/>
              </a:rPr>
              <a:pPr/>
              <a:t>74</a:t>
            </a:fld>
            <a:endParaRPr lang="en-US" smtClean="0">
              <a:ea typeface="ＭＳ Ｐゴシック"/>
              <a:cs typeface="ＭＳ Ｐゴシック"/>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p:spPr>
        <p:txBody>
          <a:bodyPr/>
          <a:lstStyle/>
          <a:p>
            <a:r>
              <a:rPr lang="en-US" smtClean="0">
                <a:latin typeface="Arial" pitchFamily="34" charset="0"/>
                <a:ea typeface="ＭＳ Ｐゴシック"/>
                <a:cs typeface="ＭＳ Ｐゴシック"/>
              </a:rPr>
              <a:t>As patients comprise perhaps half of the decision-making process, it is important to educate the patient.  Patient education should ideally take place during prenatal care, before the discomfort of the last weeks of pregnancy and far enough ahead to influence her expectations. </a:t>
            </a:r>
          </a:p>
          <a:p>
            <a:r>
              <a:rPr lang="en-US" smtClean="0">
                <a:latin typeface="Arial" pitchFamily="34" charset="0"/>
                <a:ea typeface="ＭＳ Ｐゴシック"/>
                <a:cs typeface="ＭＳ Ｐゴシック"/>
              </a:rPr>
              <a:t>Here is an example of a patient education tool (provided courtesy of the March of Dimes) that can be used to educate patients in the office or at prenatal classes.  Featured on the slide is a copy of the brain card that providers can use to assist them in educating their patients about why the last weeks of pregnancy count.</a:t>
            </a:r>
          </a:p>
          <a:p>
            <a:endParaRPr lang="en-US" smtClean="0">
              <a:latin typeface="Arial" pitchFamily="34" charset="0"/>
              <a:ea typeface="ＭＳ Ｐゴシック"/>
              <a:cs typeface="ＭＳ Ｐゴシック"/>
            </a:endParaRPr>
          </a:p>
        </p:txBody>
      </p:sp>
      <p:sp>
        <p:nvSpPr>
          <p:cNvPr id="165892" name="Slide Number Placeholder 3"/>
          <p:cNvSpPr>
            <a:spLocks noGrp="1"/>
          </p:cNvSpPr>
          <p:nvPr>
            <p:ph type="sldNum" sz="quarter" idx="5"/>
          </p:nvPr>
        </p:nvSpPr>
        <p:spPr>
          <a:xfrm>
            <a:off x="3970338" y="8829675"/>
            <a:ext cx="3038475" cy="465138"/>
          </a:xfrm>
          <a:prstGeom prst="rect">
            <a:avLst/>
          </a:prstGeom>
          <a:noFill/>
        </p:spPr>
        <p:txBody>
          <a:bodyPr/>
          <a:lstStyle/>
          <a:p>
            <a:fld id="{96EA624C-A893-442E-A996-13DD123142E5}" type="slidenum">
              <a:rPr lang="en-US" smtClean="0">
                <a:ea typeface="ＭＳ Ｐゴシック"/>
                <a:cs typeface="ＭＳ Ｐゴシック"/>
              </a:rPr>
              <a:pPr/>
              <a:t>75</a:t>
            </a:fld>
            <a:endParaRPr lang="en-US" smtClean="0">
              <a:ea typeface="ＭＳ Ｐゴシック"/>
              <a:cs typeface="ＭＳ Ｐゴシック"/>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ln/>
        </p:spPr>
        <p:txBody>
          <a:bodyPr/>
          <a:lstStyle/>
          <a:p>
            <a:r>
              <a:rPr lang="en-US" smtClean="0">
                <a:latin typeface="Arial" pitchFamily="34" charset="0"/>
                <a:ea typeface="ＭＳ Ｐゴシック"/>
                <a:cs typeface="ＭＳ Ｐゴシック"/>
              </a:rPr>
              <a:t>Of course, it is essential to track progress and give feedback to the staff and physicians on an ongoing basis and to address issues and concerns sooner rather than later.</a:t>
            </a:r>
          </a:p>
        </p:txBody>
      </p:sp>
      <p:sp>
        <p:nvSpPr>
          <p:cNvPr id="166916" name="Slide Number Placeholder 3"/>
          <p:cNvSpPr>
            <a:spLocks noGrp="1"/>
          </p:cNvSpPr>
          <p:nvPr>
            <p:ph type="sldNum" sz="quarter" idx="5"/>
          </p:nvPr>
        </p:nvSpPr>
        <p:spPr>
          <a:xfrm>
            <a:off x="3970338" y="8829675"/>
            <a:ext cx="3038475" cy="465138"/>
          </a:xfrm>
          <a:prstGeom prst="rect">
            <a:avLst/>
          </a:prstGeom>
          <a:noFill/>
        </p:spPr>
        <p:txBody>
          <a:bodyPr/>
          <a:lstStyle/>
          <a:p>
            <a:fld id="{BC1C7F16-0608-4068-BB24-D50646ECE753}" type="slidenum">
              <a:rPr lang="en-US" smtClean="0">
                <a:ea typeface="ＭＳ Ｐゴシック"/>
                <a:cs typeface="ＭＳ Ｐゴシック"/>
              </a:rPr>
              <a:pPr/>
              <a:t>76</a:t>
            </a:fld>
            <a:endParaRPr lang="en-US" smtClean="0">
              <a:ea typeface="ＭＳ Ｐゴシック"/>
              <a:cs typeface="ＭＳ Ｐゴシック"/>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167939" name="Notes Placeholder 2"/>
          <p:cNvSpPr>
            <a:spLocks noGrp="1"/>
          </p:cNvSpPr>
          <p:nvPr>
            <p:ph type="body" idx="1"/>
          </p:nvPr>
        </p:nvSpPr>
        <p:spPr>
          <a:noFill/>
          <a:ln/>
        </p:spPr>
        <p:txBody>
          <a:bodyPr/>
          <a:lstStyle/>
          <a:p>
            <a:r>
              <a:rPr lang="en-US" smtClean="0">
                <a:latin typeface="Arial" pitchFamily="34" charset="0"/>
                <a:ea typeface="ＭＳ Ｐゴシック"/>
                <a:cs typeface="ＭＳ Ｐゴシック"/>
              </a:rPr>
              <a:t>The March of Dimes and California Maternal Quality Care Collaborative Toolkit is a great place to start for further information</a:t>
            </a:r>
          </a:p>
          <a:p>
            <a:endParaRPr lang="en-US" smtClean="0">
              <a:latin typeface="Arial" pitchFamily="34" charset="0"/>
              <a:ea typeface="ＭＳ Ｐゴシック"/>
              <a:cs typeface="ＭＳ Ｐゴシック"/>
            </a:endParaRPr>
          </a:p>
        </p:txBody>
      </p:sp>
      <p:sp>
        <p:nvSpPr>
          <p:cNvPr id="167940" name="Slide Number Placeholder 3"/>
          <p:cNvSpPr>
            <a:spLocks noGrp="1"/>
          </p:cNvSpPr>
          <p:nvPr>
            <p:ph type="sldNum" sz="quarter" idx="5"/>
          </p:nvPr>
        </p:nvSpPr>
        <p:spPr>
          <a:xfrm>
            <a:off x="3970338" y="8829675"/>
            <a:ext cx="3038475" cy="465138"/>
          </a:xfrm>
          <a:prstGeom prst="rect">
            <a:avLst/>
          </a:prstGeom>
          <a:noFill/>
        </p:spPr>
        <p:txBody>
          <a:bodyPr/>
          <a:lstStyle/>
          <a:p>
            <a:fld id="{D21BAF3F-59D2-43B7-BF61-36705C8268EC}" type="slidenum">
              <a:rPr lang="en-US" smtClean="0">
                <a:ea typeface="ＭＳ Ｐゴシック"/>
                <a:cs typeface="ＭＳ Ｐゴシック"/>
              </a:rPr>
              <a:pPr/>
              <a:t>77</a:t>
            </a:fld>
            <a:endParaRPr lang="en-US" smtClean="0">
              <a:ea typeface="ＭＳ Ｐゴシック"/>
              <a:cs typeface="ＭＳ Ｐゴシック"/>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p:spPr>
        <p:txBody>
          <a:bodyPr/>
          <a:lstStyle/>
          <a:p>
            <a:r>
              <a:rPr lang="en-US" smtClean="0">
                <a:latin typeface="Arial" pitchFamily="34" charset="0"/>
                <a:ea typeface="ＭＳ Ｐゴシック"/>
                <a:cs typeface="ＭＳ Ｐゴシック"/>
              </a:rPr>
              <a:t>Since 1979, the American Congress of Obstetricians &amp; Gynecologists (ACOG) has cautioned against inducing women before 39 weeks unless there is a medical or obstetrical indication to do so.  An obvious issue is to accurately determine gestational age.  Fortunately, ACOG has given us some guidance on this issue in their publication on induction of labor.  (Read the bullets on confirmation of gestational age).</a:t>
            </a:r>
          </a:p>
        </p:txBody>
      </p:sp>
      <p:sp>
        <p:nvSpPr>
          <p:cNvPr id="99332" name="Slide Number Placeholder 3"/>
          <p:cNvSpPr>
            <a:spLocks noGrp="1"/>
          </p:cNvSpPr>
          <p:nvPr>
            <p:ph type="sldNum" sz="quarter" idx="5"/>
          </p:nvPr>
        </p:nvSpPr>
        <p:spPr>
          <a:xfrm>
            <a:off x="3970338" y="8829675"/>
            <a:ext cx="3038475" cy="465138"/>
          </a:xfrm>
          <a:prstGeom prst="rect">
            <a:avLst/>
          </a:prstGeom>
          <a:noFill/>
        </p:spPr>
        <p:txBody>
          <a:bodyPr/>
          <a:lstStyle/>
          <a:p>
            <a:fld id="{A3AB6D3E-0D7E-44D6-9CC5-79CF79336C2A}" type="slidenum">
              <a:rPr lang="en-US" smtClean="0">
                <a:ea typeface="ＭＳ Ｐゴシック"/>
                <a:cs typeface="ＭＳ Ｐゴシック"/>
              </a:rPr>
              <a:pPr/>
              <a:t>8</a:t>
            </a:fld>
            <a:endParaRPr lang="en-US" smtClean="0">
              <a:ea typeface="ＭＳ Ｐゴシック"/>
              <a:cs typeface="ＭＳ Ｐゴシック"/>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r>
              <a:rPr lang="en-US" smtClean="0">
                <a:latin typeface="Arial" pitchFamily="34" charset="0"/>
                <a:ea typeface="ＭＳ Ｐゴシック"/>
                <a:cs typeface="ＭＳ Ｐゴシック"/>
              </a:rPr>
              <a:t>This slide illustrates the changing distribution of births to a lower gestational age over a 16 year period.  As you can see, there is a sharp decline in deliveries occurring after 39 weeks with a concomitant sharp increase in births occurring particularly between 36-38 weeks gestation.</a:t>
            </a:r>
          </a:p>
        </p:txBody>
      </p:sp>
      <p:sp>
        <p:nvSpPr>
          <p:cNvPr id="100356" name="Slide Number Placeholder 3"/>
          <p:cNvSpPr>
            <a:spLocks noGrp="1"/>
          </p:cNvSpPr>
          <p:nvPr>
            <p:ph type="sldNum" sz="quarter" idx="5"/>
          </p:nvPr>
        </p:nvSpPr>
        <p:spPr>
          <a:xfrm>
            <a:off x="3970338" y="8829675"/>
            <a:ext cx="3038475" cy="465138"/>
          </a:xfrm>
          <a:prstGeom prst="rect">
            <a:avLst/>
          </a:prstGeom>
          <a:noFill/>
        </p:spPr>
        <p:txBody>
          <a:bodyPr/>
          <a:lstStyle/>
          <a:p>
            <a:fld id="{71D64E27-C1F0-44A4-91AB-C9B2E920AED7}" type="slidenum">
              <a:rPr lang="en-US" smtClean="0">
                <a:ea typeface="ＭＳ Ｐゴシック"/>
                <a:cs typeface="ＭＳ Ｐゴシック"/>
              </a:rPr>
              <a:pPr/>
              <a:t>9</a:t>
            </a:fld>
            <a:endParaRPr lang="en-US" smtClean="0">
              <a:ea typeface="ＭＳ Ｐゴシック"/>
              <a:cs typeface="ＭＳ Ｐゴシック"/>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11572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11572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30725"/>
          </a:xfrm>
        </p:spPr>
        <p:txBody>
          <a:bodyPr/>
          <a:lstStyle/>
          <a:p>
            <a:pPr lvl="0"/>
            <a:endParaRPr lang="en-US" noProof="0" smtClean="0"/>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slideLayout" Target="../slideLayouts/slideLayout4.xml"/><Relationship Id="rId7" Type="http://schemas.openxmlformats.org/officeDocument/2006/relationships/theme" Target="../theme/theme1.xml"/><Relationship Id="rId11"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6" Type="http://schemas.openxmlformats.org/officeDocument/2006/relationships/image" Target="../media/image4.jpeg"/><Relationship Id="rId8" Type="http://schemas.openxmlformats.org/officeDocument/2006/relationships/image" Target="../media/image1.pdf"/><Relationship Id="rId10" Type="http://schemas.openxmlformats.org/officeDocument/2006/relationships/image" Target="../media/image2.pdf"/><Relationship Id="rId5" Type="http://schemas.openxmlformats.org/officeDocument/2006/relationships/slideLayout" Target="../slideLayouts/slideLayout5.xml"/><Relationship Id="rId15" Type="http://schemas.openxmlformats.org/officeDocument/2006/relationships/image" Target="../media/image81.png"/><Relationship Id="rId12" Type="http://schemas.openxmlformats.org/officeDocument/2006/relationships/image" Target="../media/image3.pdf"/><Relationship Id="rId2" Type="http://schemas.openxmlformats.org/officeDocument/2006/relationships/slideLayout" Target="../slideLayouts/slideLayout2.xml"/><Relationship Id="rId9" Type="http://schemas.openxmlformats.org/officeDocument/2006/relationships/image" Target="../media/image2.png"/><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5362" name="Rectangle 10"/>
          <p:cNvSpPr>
            <a:spLocks noGrp="1" noChangeArrowheads="1"/>
          </p:cNvSpPr>
          <p:nvPr>
            <p:ph type="title"/>
          </p:nvPr>
        </p:nvSpPr>
        <p:spPr bwMode="auto">
          <a:xfrm>
            <a:off x="457200" y="152400"/>
            <a:ext cx="8229600" cy="1139825"/>
          </a:xfrm>
          <a:prstGeom prst="rect">
            <a:avLst/>
          </a:prstGeom>
          <a:noFill/>
          <a:ln w="9525">
            <a:noFill/>
            <a:miter lim="800000"/>
            <a:headEnd/>
            <a:tailEnd/>
          </a:ln>
        </p:spPr>
        <p:txBody>
          <a:bodyPr vert="horz" wrap="square" lIns="91440" tIns="45720" rIns="91440" bIns="45720" numCol="1" anchor="ctr" anchorCtr="1" compatLnSpc="1">
            <a:prstTxWarp prst="textNoShape">
              <a:avLst/>
            </a:prstTxWarp>
          </a:bodyPr>
          <a:lstStyle/>
          <a:p>
            <a:pPr lvl="0"/>
            <a:r>
              <a:rPr lang="en-US" dirty="0" smtClean="0"/>
              <a:t>Click to edit Master title style</a:t>
            </a:r>
          </a:p>
        </p:txBody>
      </p:sp>
      <p:sp>
        <p:nvSpPr>
          <p:cNvPr id="114699" name="Rectangle 11"/>
          <p:cNvSpPr>
            <a:spLocks noGrp="1" noChangeArrowheads="1"/>
          </p:cNvSpPr>
          <p:nvPr>
            <p:ph type="body" idx="1"/>
          </p:nvPr>
        </p:nvSpPr>
        <p:spPr bwMode="auto">
          <a:xfrm>
            <a:off x="457200" y="14478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txBox="1">
            <a:spLocks/>
          </p:cNvSpPr>
          <p:nvPr userDrawn="1"/>
        </p:nvSpPr>
        <p:spPr>
          <a:xfrm>
            <a:off x="685800" y="2130425"/>
            <a:ext cx="7772400" cy="1470025"/>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Click to edit Master title style</a:t>
            </a:r>
            <a:endParaRPr kumimoji="0" lang="en-US" sz="4400" b="0" i="0" u="none" strike="noStrike" kern="1200" cap="none" spc="0" normalizeH="0" baseline="0" noProof="0">
              <a:ln>
                <a:noFill/>
              </a:ln>
              <a:solidFill>
                <a:schemeClr val="tx1"/>
              </a:solidFill>
              <a:effectLst/>
              <a:uLnTx/>
              <a:uFillTx/>
              <a:latin typeface="+mj-lt"/>
              <a:ea typeface="+mj-ea"/>
              <a:cs typeface="+mj-cs"/>
            </a:endParaRPr>
          </a:p>
        </p:txBody>
      </p:sp>
      <p:sp>
        <p:nvSpPr>
          <p:cNvPr id="10" name="Subtitle 2"/>
          <p:cNvSpPr txBox="1">
            <a:spLocks/>
          </p:cNvSpPr>
          <p:nvPr userDrawn="1"/>
        </p:nvSpPr>
        <p:spPr>
          <a:xfrm>
            <a:off x="1371600" y="3886200"/>
            <a:ext cx="6400800" cy="1752600"/>
          </a:xfrm>
          <a:prstGeom prst="rect">
            <a:avLst/>
          </a:prstGeom>
        </p:spPr>
        <p:txBody>
          <a:bodyPr vert="horz" lIns="91440" tIns="45720" rIns="91440" bIns="45720" rtlCol="0">
            <a:normAutofit/>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smtClean="0">
                <a:ln>
                  <a:noFill/>
                </a:ln>
                <a:solidFill>
                  <a:schemeClr val="tx1">
                    <a:tint val="75000"/>
                  </a:schemeClr>
                </a:solidFill>
                <a:effectLst/>
                <a:uLnTx/>
                <a:uFillTx/>
                <a:latin typeface="+mn-lt"/>
                <a:ea typeface="+mn-ea"/>
                <a:cs typeface="+mn-cs"/>
              </a:rPr>
              <a:t>Click to edit Master subtitle style</a:t>
            </a:r>
            <a:endParaRPr kumimoji="0" lang="en-US" sz="3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1" name="Date Placeholder 3"/>
          <p:cNvSpPr>
            <a:spLocks noGrp="1"/>
          </p:cNvSpPr>
          <p:nvPr>
            <p:ph type="dt" sz="half" idx="2"/>
          </p:nvPr>
        </p:nvSpPr>
        <p:spPr>
          <a:xfrm>
            <a:off x="457200" y="6356350"/>
            <a:ext cx="2133600" cy="365125"/>
          </a:xfrm>
          <a:prstGeom prst="rect">
            <a:avLst/>
          </a:prstGeom>
        </p:spPr>
        <p:txBody>
          <a:bodyPr/>
          <a:lstStyle/>
          <a:p>
            <a:fld id="{3DFE6579-0303-514C-9FAC-D201BDF86744}" type="datetimeFigureOut">
              <a:rPr lang="en-US" smtClean="0"/>
              <a:pPr/>
              <a:t>9/1/10</a:t>
            </a:fld>
            <a:endParaRPr lang="en-US"/>
          </a:p>
        </p:txBody>
      </p:sp>
      <p:sp>
        <p:nvSpPr>
          <p:cNvPr id="12" name="Footer Placeholder 4"/>
          <p:cNvSpPr>
            <a:spLocks noGrp="1"/>
          </p:cNvSpPr>
          <p:nvPr>
            <p:ph type="ftr" sz="quarter" idx="3"/>
          </p:nvPr>
        </p:nvSpPr>
        <p:spPr>
          <a:xfrm>
            <a:off x="3124200" y="6356350"/>
            <a:ext cx="2895600" cy="365125"/>
          </a:xfrm>
          <a:prstGeom prst="rect">
            <a:avLst/>
          </a:prstGeom>
        </p:spPr>
        <p:txBody>
          <a:bodyPr/>
          <a:lstStyle/>
          <a:p>
            <a:endParaRPr lang="en-US"/>
          </a:p>
        </p:txBody>
      </p:sp>
      <p:sp>
        <p:nvSpPr>
          <p:cNvPr id="13" name="Slide Number Placeholder 5"/>
          <p:cNvSpPr>
            <a:spLocks noGrp="1"/>
          </p:cNvSpPr>
          <p:nvPr>
            <p:ph type="sldNum" sz="quarter" idx="4"/>
          </p:nvPr>
        </p:nvSpPr>
        <p:spPr>
          <a:xfrm>
            <a:off x="6553200" y="6356350"/>
            <a:ext cx="2133600" cy="365125"/>
          </a:xfrm>
          <a:prstGeom prst="rect">
            <a:avLst/>
          </a:prstGeom>
        </p:spPr>
        <p:txBody>
          <a:bodyPr/>
          <a:lstStyle/>
          <a:p>
            <a:fld id="{D685FC9A-7845-D145-936C-318243EF5C54}" type="slidenum">
              <a:rPr lang="en-US" smtClean="0"/>
              <a:pPr/>
              <a:t>‹#›</a:t>
            </a:fld>
            <a:endParaRPr lang="en-US"/>
          </a:p>
        </p:txBody>
      </p:sp>
      <p:pic>
        <p:nvPicPr>
          <p:cNvPr id="14" name="Picture 13"/>
          <p:cNvPicPr>
            <a:picLocks noChangeAspect="1"/>
          </p:cNvPicPr>
          <p:nvPr userDrawn="1"/>
        </p:nvPicPr>
        <mc:AlternateContent xmlns:ma="http://schemas.microsoft.com/office/mac/drawingml/2008/main">
          <mc:Choice Requires="ma">
            <p:blipFill>
              <a:blip r:embed="rId8"/>
              <a:stretch>
                <a:fillRect/>
              </a:stretch>
            </p:blipFill>
          </mc:Choice>
          <mc:Fallback xmlns:ma="http://schemas.microsoft.com/office/mac/drawingml/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blipFill>
              <a:blip r:embed="rId9"/>
              <a:stretch>
                <a:fillRect/>
              </a:stretch>
            </p:blipFill>
          </mc:Fallback>
        </mc:AlternateContent>
        <p:spPr>
          <a:xfrm>
            <a:off x="0" y="0"/>
            <a:ext cx="9143999" cy="6889053"/>
          </a:xfrm>
          <a:prstGeom prst="rect">
            <a:avLst/>
          </a:prstGeom>
        </p:spPr>
      </p:pic>
      <p:pic>
        <p:nvPicPr>
          <p:cNvPr id="15" name="Picture 14"/>
          <p:cNvPicPr>
            <a:picLocks noChangeAspect="1"/>
          </p:cNvPicPr>
          <p:nvPr userDrawn="1"/>
        </p:nvPicPr>
        <mc:AlternateContent xmlns:ma="http://schemas.microsoft.com/office/mac/drawingml/2008/main">
          <mc:Choice Requires="ma">
            <p:blipFill>
              <a:blip r:embed="rId10"/>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a="http://schemas.microsoft.com/office/mac/drawingml/2008/main">
            <p:blipFill>
              <a:blip r:embed="rId11"/>
              <a:stretch>
                <a:fillRect/>
              </a:stretch>
            </p:blipFill>
          </mc:Fallback>
        </mc:AlternateContent>
        <p:spPr>
          <a:xfrm>
            <a:off x="7092950" y="6210300"/>
            <a:ext cx="1692275" cy="406586"/>
          </a:xfrm>
          <a:prstGeom prst="rect">
            <a:avLst/>
          </a:prstGeom>
        </p:spPr>
      </p:pic>
      <p:pic>
        <p:nvPicPr>
          <p:cNvPr id="17" name="Picture 16"/>
          <p:cNvPicPr>
            <a:picLocks noChangeAspect="1"/>
          </p:cNvPicPr>
          <p:nvPr userDrawn="1"/>
        </p:nvPicPr>
        <mc:AlternateContent xmlns:ma="http://schemas.microsoft.com/office/mac/drawingml/2008/main">
          <mc:Choice Requires="ma">
            <p:blipFill>
              <a:blip r:embed="rId12"/>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a="http://schemas.microsoft.com/office/mac/drawingml/2008/main">
            <p:blipFill>
              <a:blip r:embed="rId15"/>
              <a:stretch>
                <a:fillRect/>
              </a:stretch>
            </p:blipFill>
          </mc:Fallback>
        </mc:AlternateContent>
        <p:spPr>
          <a:xfrm>
            <a:off x="8484166" y="228600"/>
            <a:ext cx="507434" cy="181767"/>
          </a:xfrm>
          <a:prstGeom prst="rect">
            <a:avLst/>
          </a:prstGeom>
        </p:spPr>
      </p:pic>
      <p:cxnSp>
        <p:nvCxnSpPr>
          <p:cNvPr id="18" name="Straight Connector 17"/>
          <p:cNvCxnSpPr/>
          <p:nvPr userDrawn="1"/>
        </p:nvCxnSpPr>
        <p:spPr bwMode="auto">
          <a:xfrm>
            <a:off x="381000" y="6134100"/>
            <a:ext cx="8382000" cy="1588"/>
          </a:xfrm>
          <a:prstGeom prst="line">
            <a:avLst/>
          </a:prstGeom>
          <a:solidFill>
            <a:schemeClr val="accent1"/>
          </a:solidFill>
          <a:ln w="12700" cap="flat" cmpd="sng" algn="ctr">
            <a:solidFill>
              <a:srgbClr val="9C5FB5"/>
            </a:solidFill>
            <a:prstDash val="solid"/>
            <a:round/>
            <a:headEnd type="none" w="med" len="med"/>
            <a:tailEnd type="none" w="med" len="med"/>
          </a:ln>
          <a:effectLst/>
        </p:spPr>
      </p:cxnSp>
      <p:sp>
        <p:nvSpPr>
          <p:cNvPr id="20" name="Oval 19"/>
          <p:cNvSpPr/>
          <p:nvPr userDrawn="1"/>
        </p:nvSpPr>
        <p:spPr>
          <a:xfrm>
            <a:off x="4457700" y="6323317"/>
            <a:ext cx="247164" cy="229883"/>
          </a:xfrm>
          <a:prstGeom prst="ellipse">
            <a:avLst/>
          </a:prstGeom>
          <a:solidFill>
            <a:srgbClr val="E98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Slide Number Placeholder 5"/>
          <p:cNvSpPr txBox="1">
            <a:spLocks/>
          </p:cNvSpPr>
          <p:nvPr userDrawn="1"/>
        </p:nvSpPr>
        <p:spPr>
          <a:xfrm>
            <a:off x="3510492" y="624311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D685FC9A-7845-D145-936C-318243EF5C54}" type="slidenum">
              <a:rPr kumimoji="0" lang="en-US" sz="1200" b="1" i="0" u="none" strike="noStrike" kern="1200" cap="none" spc="0" normalizeH="0" baseline="0" noProof="0" smtClean="0">
                <a:ln>
                  <a:noFill/>
                </a:ln>
                <a:solidFill>
                  <a:schemeClr val="bg1"/>
                </a:solidFill>
                <a:effectLst/>
                <a:uLnTx/>
                <a:uFillTx/>
                <a:latin typeface="Arial"/>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dirty="0">
              <a:ln>
                <a:noFill/>
              </a:ln>
              <a:solidFill>
                <a:schemeClr val="bg1"/>
              </a:solidFill>
              <a:effectLst/>
              <a:uLnTx/>
              <a:uFillTx/>
              <a:latin typeface="Arial"/>
              <a:ea typeface="+mn-ea"/>
              <a:cs typeface="Arial"/>
            </a:endParaRPr>
          </a:p>
        </p:txBody>
      </p:sp>
      <p:pic>
        <p:nvPicPr>
          <p:cNvPr id="19" name="Picture 18" descr="CMQCC_LOGO_v4small.jpg"/>
          <p:cNvPicPr>
            <a:picLocks noChangeAspect="1"/>
          </p:cNvPicPr>
          <p:nvPr userDrawn="1"/>
        </p:nvPicPr>
        <p:blipFill>
          <a:blip r:embed="rId16"/>
          <a:stretch>
            <a:fillRect/>
          </a:stretch>
        </p:blipFill>
        <p:spPr>
          <a:xfrm>
            <a:off x="342900" y="6225116"/>
            <a:ext cx="1066800" cy="435239"/>
          </a:xfrm>
          <a:prstGeom prst="rect">
            <a:avLst/>
          </a:prstGeom>
        </p:spPr>
      </p:pic>
    </p:spTree>
  </p:cSld>
  <p:clrMap bg1="lt1" tx1="dk1" bg2="lt2" tx2="dk2" accent1="accent1" accent2="accent2" accent3="accent3" accent4="accent4" accent5="accent5" accent6="accent6" hlink="hlink" folHlink="folHlink"/>
  <p:sldLayoutIdLst>
    <p:sldLayoutId id="2147483798" r:id="rId1"/>
    <p:sldLayoutId id="2147483799" r:id="rId2"/>
    <p:sldLayoutId id="2147483801" r:id="rId3"/>
    <p:sldLayoutId id="2147483803" r:id="rId4"/>
    <p:sldLayoutId id="2147483804" r:id="rId5"/>
    <p:sldLayoutId id="2147483809" r:id="rId6"/>
  </p:sldLayoutIdLst>
  <p:timing>
    <p:tnLst>
      <p:par>
        <p:cTn id="1" dur="indefinite" restart="never" nodeType="tmRoot"/>
      </p:par>
    </p:tnLst>
  </p:timing>
  <p:hf hdr="0" dt="0"/>
  <p:txStyles>
    <p:titleStyle>
      <a:lvl1pPr algn="ctr" rtl="0" eaLnBrk="0" fontAlgn="base" hangingPunct="0">
        <a:spcBef>
          <a:spcPct val="0"/>
        </a:spcBef>
        <a:spcAft>
          <a:spcPct val="0"/>
        </a:spcAft>
        <a:defRPr sz="3600" b="1">
          <a:solidFill>
            <a:srgbClr val="00004D"/>
          </a:solidFill>
          <a:latin typeface="+mj-lt"/>
          <a:ea typeface="ＭＳ Ｐゴシック" pitchFamily="34" charset="-128"/>
          <a:cs typeface="ＭＳ Ｐゴシック" charset="-128"/>
        </a:defRPr>
      </a:lvl1pPr>
      <a:lvl2pPr algn="ctr" rtl="0" eaLnBrk="0" fontAlgn="base" hangingPunct="0">
        <a:spcBef>
          <a:spcPct val="0"/>
        </a:spcBef>
        <a:spcAft>
          <a:spcPct val="0"/>
        </a:spcAft>
        <a:defRPr sz="3600" b="1">
          <a:solidFill>
            <a:srgbClr val="00004D"/>
          </a:solidFill>
          <a:effectLst>
            <a:outerShdw blurRad="38100" dist="38100" dir="2700000" algn="tl">
              <a:srgbClr val="000000"/>
            </a:outerShdw>
          </a:effectLst>
          <a:latin typeface="Arial" pitchFamily="-108" charset="0"/>
          <a:ea typeface="ＭＳ Ｐゴシック" pitchFamily="34" charset="-128"/>
          <a:cs typeface="ＭＳ Ｐゴシック" charset="-128"/>
        </a:defRPr>
      </a:lvl2pPr>
      <a:lvl3pPr algn="ctr" rtl="0" eaLnBrk="0" fontAlgn="base" hangingPunct="0">
        <a:spcBef>
          <a:spcPct val="0"/>
        </a:spcBef>
        <a:spcAft>
          <a:spcPct val="0"/>
        </a:spcAft>
        <a:defRPr sz="3600" b="1">
          <a:solidFill>
            <a:srgbClr val="00004D"/>
          </a:solidFill>
          <a:effectLst>
            <a:outerShdw blurRad="38100" dist="38100" dir="2700000" algn="tl">
              <a:srgbClr val="000000"/>
            </a:outerShdw>
          </a:effectLst>
          <a:latin typeface="Arial" pitchFamily="-108" charset="0"/>
          <a:ea typeface="ＭＳ Ｐゴシック" pitchFamily="34" charset="-128"/>
          <a:cs typeface="ＭＳ Ｐゴシック" charset="-128"/>
        </a:defRPr>
      </a:lvl3pPr>
      <a:lvl4pPr algn="ctr" rtl="0" eaLnBrk="0" fontAlgn="base" hangingPunct="0">
        <a:spcBef>
          <a:spcPct val="0"/>
        </a:spcBef>
        <a:spcAft>
          <a:spcPct val="0"/>
        </a:spcAft>
        <a:defRPr sz="3600" b="1">
          <a:solidFill>
            <a:srgbClr val="00004D"/>
          </a:solidFill>
          <a:effectLst>
            <a:outerShdw blurRad="38100" dist="38100" dir="2700000" algn="tl">
              <a:srgbClr val="000000"/>
            </a:outerShdw>
          </a:effectLst>
          <a:latin typeface="Arial" pitchFamily="-108" charset="0"/>
          <a:ea typeface="ＭＳ Ｐゴシック" pitchFamily="34" charset="-128"/>
          <a:cs typeface="ＭＳ Ｐゴシック" charset="-128"/>
        </a:defRPr>
      </a:lvl4pPr>
      <a:lvl5pPr algn="ctr" rtl="0" eaLnBrk="0" fontAlgn="base" hangingPunct="0">
        <a:spcBef>
          <a:spcPct val="0"/>
        </a:spcBef>
        <a:spcAft>
          <a:spcPct val="0"/>
        </a:spcAft>
        <a:defRPr sz="3600" b="1">
          <a:solidFill>
            <a:srgbClr val="00004D"/>
          </a:solidFill>
          <a:effectLst>
            <a:outerShdw blurRad="38100" dist="38100" dir="2700000" algn="tl">
              <a:srgbClr val="000000"/>
            </a:outerShdw>
          </a:effectLst>
          <a:latin typeface="Arial" pitchFamily="-108" charset="0"/>
          <a:ea typeface="ＭＳ Ｐゴシック"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rgbClr val="000000"/>
        </a:buClr>
        <a:buSzPct val="75000"/>
        <a:buFont typeface="Wingdings" pitchFamily="2" charset="2"/>
        <a:buChar char="l"/>
        <a:defRPr sz="2800">
          <a:solidFill>
            <a:srgbClr val="000000"/>
          </a:solidFill>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Clr>
          <a:srgbClr val="000000"/>
        </a:buClr>
        <a:buSzPct val="75000"/>
        <a:buFont typeface="Wingdings" pitchFamily="2" charset="2"/>
        <a:buChar char="l"/>
        <a:defRPr sz="2400">
          <a:solidFill>
            <a:srgbClr val="000000"/>
          </a:solidFill>
          <a:latin typeface="+mn-lt"/>
          <a:ea typeface="ＭＳ Ｐゴシック" pitchFamily="-108" charset="-128"/>
          <a:cs typeface="ＭＳ Ｐゴシック"/>
        </a:defRPr>
      </a:lvl2pPr>
      <a:lvl3pPr marL="1143000" indent="-228600" algn="l" rtl="0" eaLnBrk="0" fontAlgn="base" hangingPunct="0">
        <a:spcBef>
          <a:spcPct val="20000"/>
        </a:spcBef>
        <a:spcAft>
          <a:spcPct val="0"/>
        </a:spcAft>
        <a:buClr>
          <a:srgbClr val="000000"/>
        </a:buClr>
        <a:buSzPct val="75000"/>
        <a:buFont typeface="Wingdings" pitchFamily="2" charset="2"/>
        <a:buChar char="l"/>
        <a:defRPr sz="2000">
          <a:solidFill>
            <a:srgbClr val="000000"/>
          </a:solidFill>
          <a:effectLst/>
          <a:latin typeface="+mj-lt"/>
          <a:ea typeface="ＭＳ Ｐゴシック" pitchFamily="-108" charset="-128"/>
          <a:cs typeface="ＭＳ Ｐゴシック"/>
        </a:defRPr>
      </a:lvl3pPr>
      <a:lvl4pPr marL="1600200" indent="-228600" algn="l" rtl="0" eaLnBrk="0" fontAlgn="base" hangingPunct="0">
        <a:spcBef>
          <a:spcPct val="20000"/>
        </a:spcBef>
        <a:spcAft>
          <a:spcPct val="0"/>
        </a:spcAft>
        <a:buClr>
          <a:srgbClr val="000000"/>
        </a:buClr>
        <a:buSzPct val="75000"/>
        <a:buFont typeface="Wingdings" pitchFamily="2" charset="2"/>
        <a:buChar char="l"/>
        <a:defRPr sz="1800">
          <a:solidFill>
            <a:srgbClr val="000000"/>
          </a:solidFill>
          <a:effectLst/>
          <a:latin typeface="+mn-lt"/>
          <a:ea typeface="ＭＳ Ｐゴシック" pitchFamily="-108" charset="-128"/>
          <a:cs typeface="ＭＳ Ｐゴシック"/>
        </a:defRPr>
      </a:lvl4pPr>
      <a:lvl5pPr marL="2057400" indent="-228600" algn="l" rtl="0" eaLnBrk="0" fontAlgn="base" hangingPunct="0">
        <a:spcBef>
          <a:spcPct val="20000"/>
        </a:spcBef>
        <a:spcAft>
          <a:spcPct val="0"/>
        </a:spcAft>
        <a:buClr>
          <a:srgbClr val="000000"/>
        </a:buClr>
        <a:buSzPct val="75000"/>
        <a:buFont typeface="Wingdings" pitchFamily="2" charset="2"/>
        <a:buChar char="l"/>
        <a:defRPr sz="1600">
          <a:solidFill>
            <a:srgbClr val="000000"/>
          </a:solidFill>
          <a:effectLst/>
          <a:latin typeface="+mn-lt"/>
          <a:ea typeface="ＭＳ Ｐゴシック" pitchFamily="-108" charset="-128"/>
          <a:cs typeface="ＭＳ Ｐゴシック"/>
        </a:defRPr>
      </a:lvl5pPr>
      <a:lvl6pPr marL="2514600" indent="-228600"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d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3" Type="http://schemas.openxmlformats.org/officeDocument/2006/relationships/image" Target="../media/image1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4" Type="http://schemas.openxmlformats.org/officeDocument/2006/relationships/image" Target="../media/image12.png"/><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1.pd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3" Type="http://schemas.openxmlformats.org/officeDocument/2006/relationships/image" Target="../media/image13.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4" Type="http://schemas.openxmlformats.org/officeDocument/2006/relationships/oleObject" Target="../embeddings/Microsoft_Excel_97_-_2004_Worksheet1.xls"/><Relationship Id="rId1" Type="http://schemas.openxmlformats.org/officeDocument/2006/relationships/vmlDrawing" Target="../drawings/vmlDrawing1.vml"/><Relationship Id="rId2" Type="http://schemas.openxmlformats.org/officeDocument/2006/relationships/slideLayout" Target="../slideLayouts/slideLayout6.xml"/><Relationship Id="rId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4" Type="http://schemas.openxmlformats.org/officeDocument/2006/relationships/oleObject" Target="../embeddings/Microsoft_Excel_97_-_2004_Worksheet2.xls"/><Relationship Id="rId1" Type="http://schemas.openxmlformats.org/officeDocument/2006/relationships/vmlDrawing" Target="../drawings/vmlDrawing2.vml"/><Relationship Id="rId2" Type="http://schemas.openxmlformats.org/officeDocument/2006/relationships/slideLayout" Target="../slideLayouts/slideLayout6.xml"/><Relationship Id="rId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d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3"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4" Type="http://schemas.openxmlformats.org/officeDocument/2006/relationships/oleObject" Target="../embeddings/Microsoft_Excel_97_-_2004_Worksheet3.xls"/><Relationship Id="rId1" Type="http://schemas.openxmlformats.org/officeDocument/2006/relationships/vmlDrawing" Target="../drawings/vmlDrawing3.vml"/><Relationship Id="rId2" Type="http://schemas.openxmlformats.org/officeDocument/2006/relationships/slideLayout" Target="../slideLayouts/slideLayout2.xml"/><Relationship Id="rId3" Type="http://schemas.openxmlformats.org/officeDocument/2006/relationships/notesSlide" Target="../notesSlides/notesSlide23.xml"/><Relationship Id="rId5" Type="http://schemas.openxmlformats.org/officeDocument/2006/relationships/image" Target="../media/image18.jpeg"/></Relationships>
</file>

<file path=ppt/slides/_rels/slide24.xml.rels><?xml version="1.0" encoding="UTF-8" standalone="yes"?>
<Relationships xmlns="http://schemas.openxmlformats.org/package/2006/relationships"><Relationship Id="rId4" Type="http://schemas.openxmlformats.org/officeDocument/2006/relationships/oleObject" Target="../embeddings/Microsoft_Excel_97_-_2004_Worksheet4.xls"/><Relationship Id="rId1" Type="http://schemas.openxmlformats.org/officeDocument/2006/relationships/vmlDrawing" Target="../drawings/vmlDrawing4.vml"/><Relationship Id="rId2" Type="http://schemas.openxmlformats.org/officeDocument/2006/relationships/slideLayout" Target="../slideLayouts/slideLayout2.xml"/><Relationship Id="rId3" Type="http://schemas.openxmlformats.org/officeDocument/2006/relationships/notesSlide" Target="../notesSlides/notesSlide24.xml"/><Relationship Id="rId5" Type="http://schemas.openxmlformats.org/officeDocument/2006/relationships/image" Target="../media/image18.jpeg"/></Relationships>
</file>

<file path=ppt/slides/_rels/slide25.xml.rels><?xml version="1.0" encoding="UTF-8" standalone="yes"?>
<Relationships xmlns="http://schemas.openxmlformats.org/package/2006/relationships"><Relationship Id="rId4" Type="http://schemas.openxmlformats.org/officeDocument/2006/relationships/oleObject" Target="../embeddings/Microsoft_Excel_97_-_2004_Worksheet5.xls"/><Relationship Id="rId1" Type="http://schemas.openxmlformats.org/officeDocument/2006/relationships/vmlDrawing" Target="../drawings/vmlDrawing5.vml"/><Relationship Id="rId2" Type="http://schemas.openxmlformats.org/officeDocument/2006/relationships/slideLayout" Target="../slideLayouts/slideLayout2.xml"/><Relationship Id="rId3" Type="http://schemas.openxmlformats.org/officeDocument/2006/relationships/notesSlide" Target="../notesSlides/notesSlide25.xml"/><Relationship Id="rId5" Type="http://schemas.openxmlformats.org/officeDocument/2006/relationships/image" Target="../media/image18.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4" Type="http://schemas.openxmlformats.org/officeDocument/2006/relationships/image" Target="../media/image22.png"/><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21.pdf"/></Relationships>
</file>

<file path=ppt/slides/_rels/slide28.xml.rels><?xml version="1.0" encoding="UTF-8" standalone="yes"?>
<Relationships xmlns="http://schemas.openxmlformats.org/package/2006/relationships"><Relationship Id="rId4" Type="http://schemas.openxmlformats.org/officeDocument/2006/relationships/image" Target="../media/image24.png"/><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23.pd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3"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3" Type="http://schemas.openxmlformats.org/officeDocument/2006/relationships/image" Target="../media/image1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4" Type="http://schemas.openxmlformats.org/officeDocument/2006/relationships/image" Target="../media/image18.jpeg"/><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26.w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3" Type="http://schemas.openxmlformats.org/officeDocument/2006/relationships/image" Target="../media/image1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3" Type="http://schemas.openxmlformats.org/officeDocument/2006/relationships/image" Target="../media/image2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4"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5.pdf"/></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4" Type="http://schemas.openxmlformats.org/officeDocument/2006/relationships/image" Target="../media/image33.png"/><Relationship Id="rId1" Type="http://schemas.openxmlformats.org/officeDocument/2006/relationships/slideLayout" Target="../slideLayouts/slideLayout5.xml"/><Relationship Id="rId2" Type="http://schemas.openxmlformats.org/officeDocument/2006/relationships/notesSlide" Target="../notesSlides/notesSlide49.xml"/><Relationship Id="rId3" Type="http://schemas.openxmlformats.org/officeDocument/2006/relationships/image" Target="../media/image32.pd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39.png"/><Relationship Id="rId4" Type="http://schemas.openxmlformats.org/officeDocument/2006/relationships/image" Target="../media/image35.png"/><Relationship Id="rId5" Type="http://schemas.openxmlformats.org/officeDocument/2006/relationships/image" Target="../media/image36.pdf"/><Relationship Id="rId7" Type="http://schemas.openxmlformats.org/officeDocument/2006/relationships/image" Target="../media/image38.pdf"/><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34.pdf"/><Relationship Id="rId6" Type="http://schemas.openxmlformats.org/officeDocument/2006/relationships/image" Target="../media/image37.png"/></Relationships>
</file>

<file path=ppt/slides/_rels/slide51.xml.rels><?xml version="1.0" encoding="UTF-8" standalone="yes"?>
<Relationships xmlns="http://schemas.openxmlformats.org/package/2006/relationships"><Relationship Id="rId4" Type="http://schemas.openxmlformats.org/officeDocument/2006/relationships/image" Target="../media/image40.pdf"/><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hyperlink" Target="http://www.healthypeople.gov/Publications/HealthyCommunities2001/default.htm" TargetMode="External"/><Relationship Id="rId5" Type="http://schemas.openxmlformats.org/officeDocument/2006/relationships/image" Target="../media/image41.png"/></Relationships>
</file>

<file path=ppt/slides/_rels/slide52.xml.rels><?xml version="1.0" encoding="UTF-8" standalone="yes"?>
<Relationships xmlns="http://schemas.openxmlformats.org/package/2006/relationships"><Relationship Id="rId4" Type="http://schemas.openxmlformats.org/officeDocument/2006/relationships/image" Target="../media/image43.png"/><Relationship Id="rId1" Type="http://schemas.openxmlformats.org/officeDocument/2006/relationships/slideLayout" Target="../slideLayouts/slideLayout5.xml"/><Relationship Id="rId2" Type="http://schemas.openxmlformats.org/officeDocument/2006/relationships/notesSlide" Target="../notesSlides/notesSlide52.xml"/><Relationship Id="rId3" Type="http://schemas.openxmlformats.org/officeDocument/2006/relationships/image" Target="../media/image42.pdf"/></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4" Type="http://schemas.openxmlformats.org/officeDocument/2006/relationships/image" Target="../media/image45.png"/><Relationship Id="rId1" Type="http://schemas.openxmlformats.org/officeDocument/2006/relationships/slideLayout" Target="../slideLayouts/slideLayout5.xml"/><Relationship Id="rId2" Type="http://schemas.openxmlformats.org/officeDocument/2006/relationships/notesSlide" Target="../notesSlides/notesSlide55.xml"/><Relationship Id="rId3" Type="http://schemas.openxmlformats.org/officeDocument/2006/relationships/image" Target="../media/image44.pdf"/></Relationships>
</file>

<file path=ppt/slides/_rels/slide56.xml.rels><?xml version="1.0" encoding="UTF-8" standalone="yes"?>
<Relationships xmlns="http://schemas.openxmlformats.org/package/2006/relationships"><Relationship Id="rId4" Type="http://schemas.openxmlformats.org/officeDocument/2006/relationships/image" Target="../media/image47.png"/><Relationship Id="rId1" Type="http://schemas.openxmlformats.org/officeDocument/2006/relationships/slideLayout" Target="../slideLayouts/slideLayout5.xml"/><Relationship Id="rId2" Type="http://schemas.openxmlformats.org/officeDocument/2006/relationships/notesSlide" Target="../notesSlides/notesSlide56.xml"/><Relationship Id="rId3" Type="http://schemas.openxmlformats.org/officeDocument/2006/relationships/image" Target="../media/image46.pdf"/></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6" Type="http://schemas.openxmlformats.org/officeDocument/2006/relationships/image" Target="../media/image51.png"/><Relationship Id="rId4" Type="http://schemas.openxmlformats.org/officeDocument/2006/relationships/image" Target="../media/image49.png"/><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image" Target="../media/image48.pdf"/><Relationship Id="rId5" Type="http://schemas.openxmlformats.org/officeDocument/2006/relationships/image" Target="../media/image50.pdf"/></Relationships>
</file>

<file path=ppt/slides/_rels/slide59.xml.rels><?xml version="1.0" encoding="UTF-8" standalone="yes"?>
<Relationships xmlns="http://schemas.openxmlformats.org/package/2006/relationships"><Relationship Id="rId4" Type="http://schemas.openxmlformats.org/officeDocument/2006/relationships/image" Target="../media/image31.png"/><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image" Target="../media/image5.pd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4"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5.pdf"/></Relationships>
</file>

<file path=ppt/slides/_rels/slide61.xml.rels><?xml version="1.0" encoding="UTF-8" standalone="yes"?>
<Relationships xmlns="http://schemas.openxmlformats.org/package/2006/relationships"><Relationship Id="rId4"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52.pdf"/></Relationships>
</file>

<file path=ppt/slides/_rels/slide62.xml.rels><?xml version="1.0" encoding="UTF-8" standalone="yes"?>
<Relationships xmlns="http://schemas.openxmlformats.org/package/2006/relationships"><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32.pdf"/></Relationships>
</file>

<file path=ppt/slides/_rels/slide63.xml.rels><?xml version="1.0" encoding="UTF-8" standalone="yes"?>
<Relationships xmlns="http://schemas.openxmlformats.org/package/2006/relationships"><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40.pdf"/></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4" Type="http://schemas.openxmlformats.org/officeDocument/2006/relationships/image" Target="../media/image43.png"/><Relationship Id="rId1" Type="http://schemas.openxmlformats.org/officeDocument/2006/relationships/slideLayout" Target="../slideLayouts/slideLayout5.xml"/><Relationship Id="rId2" Type="http://schemas.openxmlformats.org/officeDocument/2006/relationships/notesSlide" Target="../notesSlides/notesSlide70.xml"/><Relationship Id="rId3" Type="http://schemas.openxmlformats.org/officeDocument/2006/relationships/image" Target="../media/image42.pdf"/></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4" Type="http://schemas.openxmlformats.org/officeDocument/2006/relationships/image" Target="../media/image45.png"/><Relationship Id="rId1" Type="http://schemas.openxmlformats.org/officeDocument/2006/relationships/slideLayout" Target="../slideLayouts/slideLayout5.xml"/><Relationship Id="rId2" Type="http://schemas.openxmlformats.org/officeDocument/2006/relationships/notesSlide" Target="../notesSlides/notesSlide73.xml"/><Relationship Id="rId3" Type="http://schemas.openxmlformats.org/officeDocument/2006/relationships/image" Target="../media/image44.pdf"/></Relationships>
</file>

<file path=ppt/slides/_rels/slide74.xml.rels><?xml version="1.0" encoding="UTF-8" standalone="yes"?>
<Relationships xmlns="http://schemas.openxmlformats.org/package/2006/relationships"><Relationship Id="rId4" Type="http://schemas.openxmlformats.org/officeDocument/2006/relationships/image" Target="../media/image47.png"/><Relationship Id="rId1" Type="http://schemas.openxmlformats.org/officeDocument/2006/relationships/slideLayout" Target="../slideLayouts/slideLayout5.xml"/><Relationship Id="rId2" Type="http://schemas.openxmlformats.org/officeDocument/2006/relationships/notesSlide" Target="../notesSlides/notesSlide74.xml"/><Relationship Id="rId3" Type="http://schemas.openxmlformats.org/officeDocument/2006/relationships/image" Target="../media/image46.pdf"/></Relationships>
</file>

<file path=ppt/slides/_rels/slide75.xml.rels><?xml version="1.0" encoding="UTF-8" standalone="yes"?>
<Relationships xmlns="http://schemas.openxmlformats.org/package/2006/relationships"><Relationship Id="rId6" Type="http://schemas.openxmlformats.org/officeDocument/2006/relationships/image" Target="../media/image51.png"/><Relationship Id="rId4" Type="http://schemas.openxmlformats.org/officeDocument/2006/relationships/image" Target="../media/image49.png"/><Relationship Id="rId1" Type="http://schemas.openxmlformats.org/officeDocument/2006/relationships/slideLayout" Target="../slideLayouts/slideLayout4.xml"/><Relationship Id="rId2" Type="http://schemas.openxmlformats.org/officeDocument/2006/relationships/notesSlide" Target="../notesSlides/notesSlide75.xml"/><Relationship Id="rId3" Type="http://schemas.openxmlformats.org/officeDocument/2006/relationships/image" Target="../media/image48.pdf"/><Relationship Id="rId5" Type="http://schemas.openxmlformats.org/officeDocument/2006/relationships/image" Target="../media/image50.pdf"/></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4" Type="http://schemas.openxmlformats.org/officeDocument/2006/relationships/image" Target="../media/image31.png"/><Relationship Id="rId1" Type="http://schemas.openxmlformats.org/officeDocument/2006/relationships/slideLayout" Target="../slideLayouts/slideLayout4.xml"/><Relationship Id="rId2" Type="http://schemas.openxmlformats.org/officeDocument/2006/relationships/notesSlide" Target="../notesSlides/notesSlide77.xml"/><Relationship Id="rId3" Type="http://schemas.openxmlformats.org/officeDocument/2006/relationships/image" Target="../media/image5.pd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4" Type="http://schemas.openxmlformats.org/officeDocument/2006/relationships/image" Target="../media/image9.png"/><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8.pd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mc:AlternateContent xmlns:ma="http://schemas.microsoft.com/office/mac/drawingml/2008/main">
          <mc:Choice Requires="ma">
            <p:blipFill>
              <a:blip r:embed="rId3"/>
              <a:srcRect l="7554" t="25256" r="-832" b="11520"/>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a="http://schemas.microsoft.com/office/mac/drawingml/2008/main">
            <p:blipFill>
              <a:blip r:embed="rId4"/>
              <a:srcRect l="7554" t="25256" r="-832" b="11520"/>
              <a:stretch>
                <a:fillRect/>
              </a:stretch>
            </p:blipFill>
          </mc:Fallback>
        </mc:AlternateContent>
        <p:spPr>
          <a:xfrm>
            <a:off x="457200" y="139700"/>
            <a:ext cx="8534400" cy="5994415"/>
          </a:xfrm>
          <a:prstGeom prst="rect">
            <a:avLst/>
          </a:prstGeom>
        </p:spPr>
      </p:pic>
      <p:sp>
        <p:nvSpPr>
          <p:cNvPr id="28674" name="Title 1"/>
          <p:cNvSpPr>
            <a:spLocks noGrp="1"/>
          </p:cNvSpPr>
          <p:nvPr>
            <p:ph type="ctrTitle" sz="quarter"/>
          </p:nvPr>
        </p:nvSpPr>
        <p:spPr>
          <a:xfrm>
            <a:off x="381000" y="838200"/>
            <a:ext cx="7772400" cy="1555750"/>
          </a:xfrm>
        </p:spPr>
        <p:txBody>
          <a:bodyPr/>
          <a:lstStyle/>
          <a:p>
            <a:pPr algn="l"/>
            <a:r>
              <a:rPr lang="en-US" sz="3200" b="0" dirty="0" smtClean="0">
                <a:solidFill>
                  <a:srgbClr val="9C5FB5"/>
                </a:solidFill>
                <a:ea typeface="ＭＳ Ｐゴシック"/>
                <a:cs typeface="ＭＳ Ｐゴシック"/>
              </a:rPr>
              <a:t>Elimination of Non-medically Indicated (Elective) Deliveries Before 39 Weeks Gestational Age</a:t>
            </a:r>
          </a:p>
        </p:txBody>
      </p:sp>
      <p:sp>
        <p:nvSpPr>
          <p:cNvPr id="28675" name="Subtitle 2"/>
          <p:cNvSpPr>
            <a:spLocks noGrp="1"/>
          </p:cNvSpPr>
          <p:nvPr>
            <p:ph type="subTitle" sz="quarter" idx="1"/>
          </p:nvPr>
        </p:nvSpPr>
        <p:spPr>
          <a:xfrm>
            <a:off x="1219200" y="347133"/>
            <a:ext cx="7391400" cy="762000"/>
          </a:xfrm>
        </p:spPr>
        <p:txBody>
          <a:bodyPr/>
          <a:lstStyle/>
          <a:p>
            <a:pPr algn="r">
              <a:buFont typeface="Wingdings" pitchFamily="2" charset="2"/>
              <a:buNone/>
            </a:pPr>
            <a:r>
              <a:rPr lang="en-US" sz="2000" dirty="0" smtClean="0">
                <a:solidFill>
                  <a:srgbClr val="E98300"/>
                </a:solidFill>
                <a:ea typeface="ＭＳ Ｐゴシック"/>
                <a:cs typeface="ＭＳ Ｐゴシック"/>
              </a:rPr>
              <a:t>A Quality Improvement Toolkit</a:t>
            </a:r>
          </a:p>
        </p:txBody>
      </p:sp>
      <p:sp>
        <p:nvSpPr>
          <p:cNvPr id="6" name="TextBox 5"/>
          <p:cNvSpPr txBox="1"/>
          <p:nvPr/>
        </p:nvSpPr>
        <p:spPr>
          <a:xfrm>
            <a:off x="284480" y="5568201"/>
            <a:ext cx="8478520" cy="577081"/>
          </a:xfrm>
          <a:prstGeom prst="rect">
            <a:avLst/>
          </a:prstGeom>
          <a:noFill/>
        </p:spPr>
        <p:txBody>
          <a:bodyPr wrap="square" rtlCol="0">
            <a:spAutoFit/>
          </a:bodyPr>
          <a:lstStyle/>
          <a:p>
            <a:r>
              <a:rPr lang="en-US" sz="1050" u="sng" dirty="0" smtClean="0">
                <a:solidFill>
                  <a:srgbClr val="E98300"/>
                </a:solidFill>
              </a:rPr>
              <a:t>Funding for the development of this toolkit was provided by:</a:t>
            </a:r>
          </a:p>
          <a:p>
            <a:r>
              <a:rPr lang="en-US" sz="1050" dirty="0" smtClean="0">
                <a:solidFill>
                  <a:srgbClr val="E98300"/>
                </a:solidFill>
              </a:rPr>
              <a:t>Federal Title V block grant funding from the California Department of Public Health; Maternal, Child and Adolescent Health Division was used by the California Maternal Quality Care Collaborative to develop the toolkit; and March of Dimes.</a:t>
            </a:r>
            <a:endParaRPr lang="en-US" sz="1050" dirty="0">
              <a:solidFill>
                <a:srgbClr val="E983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 name="Rectangle 22"/>
          <p:cNvSpPr/>
          <p:nvPr/>
        </p:nvSpPr>
        <p:spPr bwMode="auto">
          <a:xfrm rot="5400000">
            <a:off x="2400299" y="38101"/>
            <a:ext cx="4343401" cy="7162802"/>
          </a:xfrm>
          <a:prstGeom prst="rect">
            <a:avLst/>
          </a:prstGeom>
          <a:solidFill>
            <a:srgbClr val="CDADD9">
              <a:alpha val="33000"/>
            </a:srgbClr>
          </a:solidFill>
          <a:ln w="9525" cap="flat" cmpd="sng" algn="ctr">
            <a:solidFill>
              <a:srgbClr val="936FB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8" charset="0"/>
            </a:endParaRPr>
          </a:p>
        </p:txBody>
      </p:sp>
      <p:sp>
        <p:nvSpPr>
          <p:cNvPr id="38914" name="Rectangle 2"/>
          <p:cNvSpPr>
            <a:spLocks noGrp="1" noChangeArrowheads="1"/>
          </p:cNvSpPr>
          <p:nvPr>
            <p:ph type="title"/>
          </p:nvPr>
        </p:nvSpPr>
        <p:spPr>
          <a:xfrm>
            <a:off x="0" y="296334"/>
            <a:ext cx="9144000" cy="1295400"/>
          </a:xfrm>
        </p:spPr>
        <p:txBody>
          <a:bodyPr/>
          <a:lstStyle/>
          <a:p>
            <a:pPr eaLnBrk="1" hangingPunct="1"/>
            <a:r>
              <a:rPr lang="en-US" sz="2500" b="0" dirty="0" smtClean="0">
                <a:solidFill>
                  <a:srgbClr val="9C5FB5"/>
                </a:solidFill>
                <a:ea typeface="ＭＳ Ｐゴシック"/>
                <a:cs typeface="ＭＳ Ｐゴシック"/>
              </a:rPr>
              <a:t>U.S. Cesarean Section and Labor Induction Rates Among Singleton Live Births by Week of Gestation, 1992 and 2002.</a:t>
            </a:r>
            <a:br>
              <a:rPr lang="en-US" sz="2500" b="0" dirty="0" smtClean="0">
                <a:solidFill>
                  <a:srgbClr val="9C5FB5"/>
                </a:solidFill>
                <a:ea typeface="ＭＳ Ｐゴシック"/>
                <a:cs typeface="ＭＳ Ｐゴシック"/>
              </a:rPr>
            </a:br>
            <a:endParaRPr lang="en-US" sz="2500" b="0" dirty="0" smtClean="0">
              <a:solidFill>
                <a:srgbClr val="9C5FB5"/>
              </a:solidFill>
              <a:ea typeface="ＭＳ Ｐゴシック"/>
              <a:cs typeface="ＭＳ Ｐゴシック"/>
            </a:endParaRPr>
          </a:p>
        </p:txBody>
      </p:sp>
      <p:pic>
        <p:nvPicPr>
          <p:cNvPr id="38915" name="Picture 3"/>
          <p:cNvPicPr>
            <a:picLocks noChangeAspect="1" noChangeArrowheads="1"/>
          </p:cNvPicPr>
          <p:nvPr/>
        </p:nvPicPr>
        <p:blipFill>
          <a:blip r:embed="rId3"/>
          <a:srcRect l="6779" t="17551" r="17514" b="10786"/>
          <a:stretch>
            <a:fillRect/>
          </a:stretch>
        </p:blipFill>
        <p:spPr bwMode="auto">
          <a:xfrm>
            <a:off x="1181101" y="1617938"/>
            <a:ext cx="6781799" cy="4020860"/>
          </a:xfrm>
          <a:prstGeom prst="rect">
            <a:avLst/>
          </a:prstGeom>
          <a:noFill/>
          <a:ln w="9525">
            <a:noFill/>
            <a:miter lim="800000"/>
            <a:headEnd/>
            <a:tailEnd/>
          </a:ln>
        </p:spPr>
      </p:pic>
      <p:sp>
        <p:nvSpPr>
          <p:cNvPr id="38916" name="Text Box 9"/>
          <p:cNvSpPr txBox="1">
            <a:spLocks noChangeArrowheads="1"/>
          </p:cNvSpPr>
          <p:nvPr/>
        </p:nvSpPr>
        <p:spPr bwMode="auto">
          <a:xfrm>
            <a:off x="292100" y="5867400"/>
            <a:ext cx="8229600" cy="253916"/>
          </a:xfrm>
          <a:prstGeom prst="rect">
            <a:avLst/>
          </a:prstGeom>
          <a:noFill/>
          <a:ln w="9525">
            <a:noFill/>
            <a:miter lim="800000"/>
            <a:headEnd/>
            <a:tailEnd/>
          </a:ln>
        </p:spPr>
        <p:txBody>
          <a:bodyPr>
            <a:spAutoFit/>
          </a:bodyPr>
          <a:lstStyle/>
          <a:p>
            <a:pPr eaLnBrk="0" hangingPunct="0"/>
            <a:r>
              <a:rPr lang="en-US" sz="1050" dirty="0">
                <a:solidFill>
                  <a:srgbClr val="000000"/>
                </a:solidFill>
              </a:rPr>
              <a:t>Source: NCHS, Final </a:t>
            </a:r>
            <a:r>
              <a:rPr lang="en-US" sz="1050" dirty="0" err="1">
                <a:solidFill>
                  <a:srgbClr val="000000"/>
                </a:solidFill>
              </a:rPr>
              <a:t>Natality</a:t>
            </a:r>
            <a:r>
              <a:rPr lang="en-US" sz="1050" dirty="0">
                <a:solidFill>
                  <a:srgbClr val="000000"/>
                </a:solidFill>
              </a:rPr>
              <a:t> Data, Prepared by March of Dimes </a:t>
            </a:r>
            <a:r>
              <a:rPr lang="en-US" sz="1050" dirty="0" err="1">
                <a:solidFill>
                  <a:srgbClr val="000000"/>
                </a:solidFill>
              </a:rPr>
              <a:t>Perinatal</a:t>
            </a:r>
            <a:r>
              <a:rPr lang="en-US" sz="1050" dirty="0">
                <a:solidFill>
                  <a:srgbClr val="000000"/>
                </a:solidFill>
              </a:rPr>
              <a:t> Data Center, April 2006.</a:t>
            </a:r>
          </a:p>
        </p:txBody>
      </p:sp>
      <p:sp>
        <p:nvSpPr>
          <p:cNvPr id="38917" name="Text Box 10"/>
          <p:cNvSpPr txBox="1">
            <a:spLocks noChangeArrowheads="1"/>
          </p:cNvSpPr>
          <p:nvPr/>
        </p:nvSpPr>
        <p:spPr bwMode="auto">
          <a:xfrm>
            <a:off x="1941777" y="4190998"/>
            <a:ext cx="1068124" cy="253916"/>
          </a:xfrm>
          <a:prstGeom prst="rect">
            <a:avLst/>
          </a:prstGeom>
          <a:noFill/>
          <a:ln w="9525">
            <a:noFill/>
            <a:miter lim="800000"/>
            <a:headEnd/>
            <a:tailEnd/>
          </a:ln>
        </p:spPr>
        <p:txBody>
          <a:bodyPr wrap="none">
            <a:spAutoFit/>
          </a:bodyPr>
          <a:lstStyle/>
          <a:p>
            <a:pPr eaLnBrk="0" hangingPunct="0"/>
            <a:r>
              <a:rPr lang="en-US" sz="1050" dirty="0">
                <a:solidFill>
                  <a:srgbClr val="000000"/>
                </a:solidFill>
              </a:rPr>
              <a:t>2002 Induction </a:t>
            </a:r>
          </a:p>
        </p:txBody>
      </p:sp>
      <p:sp>
        <p:nvSpPr>
          <p:cNvPr id="38918" name="Text Box 12"/>
          <p:cNvSpPr txBox="1">
            <a:spLocks noChangeArrowheads="1"/>
          </p:cNvSpPr>
          <p:nvPr/>
        </p:nvSpPr>
        <p:spPr bwMode="auto">
          <a:xfrm>
            <a:off x="1943101" y="1879682"/>
            <a:ext cx="753519" cy="253916"/>
          </a:xfrm>
          <a:prstGeom prst="rect">
            <a:avLst/>
          </a:prstGeom>
          <a:noFill/>
          <a:ln w="9525">
            <a:noFill/>
            <a:miter lim="800000"/>
            <a:headEnd/>
            <a:tailEnd/>
          </a:ln>
        </p:spPr>
        <p:txBody>
          <a:bodyPr wrap="none">
            <a:spAutoFit/>
          </a:bodyPr>
          <a:lstStyle/>
          <a:p>
            <a:pPr eaLnBrk="0" hangingPunct="0"/>
            <a:r>
              <a:rPr lang="en-US" sz="1050" dirty="0">
                <a:solidFill>
                  <a:srgbClr val="000000"/>
                </a:solidFill>
              </a:rPr>
              <a:t>2002 C-S</a:t>
            </a:r>
          </a:p>
        </p:txBody>
      </p:sp>
      <p:sp>
        <p:nvSpPr>
          <p:cNvPr id="38919" name="Text Box 13"/>
          <p:cNvSpPr txBox="1">
            <a:spLocks noChangeArrowheads="1"/>
          </p:cNvSpPr>
          <p:nvPr/>
        </p:nvSpPr>
        <p:spPr bwMode="auto">
          <a:xfrm>
            <a:off x="2686051" y="3251198"/>
            <a:ext cx="930275" cy="253916"/>
          </a:xfrm>
          <a:prstGeom prst="rect">
            <a:avLst/>
          </a:prstGeom>
          <a:noFill/>
          <a:ln w="9525">
            <a:noFill/>
            <a:miter lim="800000"/>
            <a:headEnd/>
            <a:tailEnd/>
          </a:ln>
        </p:spPr>
        <p:txBody>
          <a:bodyPr wrap="square">
            <a:spAutoFit/>
          </a:bodyPr>
          <a:lstStyle/>
          <a:p>
            <a:pPr eaLnBrk="0" hangingPunct="0"/>
            <a:r>
              <a:rPr lang="en-US" sz="1050" dirty="0">
                <a:solidFill>
                  <a:srgbClr val="000000"/>
                </a:solidFill>
              </a:rPr>
              <a:t>1992 C-S</a:t>
            </a:r>
          </a:p>
        </p:txBody>
      </p:sp>
      <p:sp>
        <p:nvSpPr>
          <p:cNvPr id="38920" name="Text Box 15"/>
          <p:cNvSpPr txBox="1">
            <a:spLocks noChangeArrowheads="1"/>
          </p:cNvSpPr>
          <p:nvPr/>
        </p:nvSpPr>
        <p:spPr bwMode="auto">
          <a:xfrm>
            <a:off x="3321051" y="4660898"/>
            <a:ext cx="1068124" cy="253916"/>
          </a:xfrm>
          <a:prstGeom prst="rect">
            <a:avLst/>
          </a:prstGeom>
          <a:noFill/>
          <a:ln w="9525">
            <a:noFill/>
            <a:miter lim="800000"/>
            <a:headEnd/>
            <a:tailEnd/>
          </a:ln>
        </p:spPr>
        <p:txBody>
          <a:bodyPr wrap="none">
            <a:spAutoFit/>
          </a:bodyPr>
          <a:lstStyle/>
          <a:p>
            <a:pPr eaLnBrk="0" hangingPunct="0"/>
            <a:r>
              <a:rPr lang="en-US" sz="1050" dirty="0">
                <a:solidFill>
                  <a:srgbClr val="000000"/>
                </a:solidFill>
              </a:rPr>
              <a:t>1992 Induction</a:t>
            </a:r>
          </a:p>
        </p:txBody>
      </p:sp>
      <p:sp>
        <p:nvSpPr>
          <p:cNvPr id="38931" name="Text Box 7"/>
          <p:cNvSpPr txBox="1">
            <a:spLocks noChangeArrowheads="1"/>
          </p:cNvSpPr>
          <p:nvPr/>
        </p:nvSpPr>
        <p:spPr bwMode="auto">
          <a:xfrm rot="16200000">
            <a:off x="5535868" y="2706771"/>
            <a:ext cx="1039304" cy="307777"/>
          </a:xfrm>
          <a:prstGeom prst="rect">
            <a:avLst/>
          </a:prstGeom>
          <a:noFill/>
          <a:ln w="9525">
            <a:noFill/>
            <a:miter lim="800000"/>
            <a:headEnd/>
            <a:tailEnd/>
          </a:ln>
        </p:spPr>
        <p:txBody>
          <a:bodyPr vert="horz" wrap="none">
            <a:spAutoFit/>
          </a:bodyPr>
          <a:lstStyle/>
          <a:p>
            <a:pPr eaLnBrk="0" hangingPunct="0"/>
            <a:r>
              <a:rPr lang="en-US" sz="1400" dirty="0">
                <a:solidFill>
                  <a:srgbClr val="000000"/>
                </a:solidFill>
              </a:rPr>
              <a:t>Early Term</a:t>
            </a:r>
          </a:p>
        </p:txBody>
      </p:sp>
      <p:cxnSp>
        <p:nvCxnSpPr>
          <p:cNvPr id="26" name="Straight Connector 25"/>
          <p:cNvCxnSpPr/>
          <p:nvPr/>
        </p:nvCxnSpPr>
        <p:spPr bwMode="auto">
          <a:xfrm rot="5400000" flipH="1" flipV="1">
            <a:off x="4305301" y="4571998"/>
            <a:ext cx="228600" cy="228600"/>
          </a:xfrm>
          <a:prstGeom prst="line">
            <a:avLst/>
          </a:prstGeom>
          <a:solidFill>
            <a:schemeClr val="accent1"/>
          </a:solidFill>
          <a:ln w="12700" cap="flat" cmpd="sng" algn="ctr">
            <a:solidFill>
              <a:srgbClr val="000000"/>
            </a:solidFill>
            <a:prstDash val="sysDash"/>
            <a:round/>
            <a:headEnd type="none" w="med" len="med"/>
            <a:tailEnd type="none" w="med" len="med"/>
          </a:ln>
          <a:effectLst/>
        </p:spPr>
      </p:cxnSp>
      <p:cxnSp>
        <p:nvCxnSpPr>
          <p:cNvPr id="31" name="Straight Connector 30"/>
          <p:cNvCxnSpPr/>
          <p:nvPr/>
        </p:nvCxnSpPr>
        <p:spPr bwMode="auto">
          <a:xfrm>
            <a:off x="2933701" y="4343398"/>
            <a:ext cx="685800" cy="76200"/>
          </a:xfrm>
          <a:prstGeom prst="line">
            <a:avLst/>
          </a:prstGeom>
          <a:solidFill>
            <a:schemeClr val="accent1"/>
          </a:solidFill>
          <a:ln w="12700" cap="flat" cmpd="sng" algn="ctr">
            <a:solidFill>
              <a:srgbClr val="000000"/>
            </a:solidFill>
            <a:prstDash val="sysDash"/>
            <a:round/>
            <a:headEnd type="none" w="med" len="med"/>
            <a:tailEnd type="none" w="med" len="med"/>
          </a:ln>
          <a:effectLst/>
        </p:spPr>
      </p:cxnSp>
      <p:cxnSp>
        <p:nvCxnSpPr>
          <p:cNvPr id="38" name="Straight Connector 37"/>
          <p:cNvCxnSpPr/>
          <p:nvPr/>
        </p:nvCxnSpPr>
        <p:spPr bwMode="auto">
          <a:xfrm rot="5400000" flipH="1" flipV="1">
            <a:off x="2940051" y="2997198"/>
            <a:ext cx="330200" cy="228600"/>
          </a:xfrm>
          <a:prstGeom prst="line">
            <a:avLst/>
          </a:prstGeom>
          <a:solidFill>
            <a:schemeClr val="accent1"/>
          </a:solidFill>
          <a:ln w="12700" cap="flat" cmpd="sng" algn="ctr">
            <a:solidFill>
              <a:srgbClr val="000000"/>
            </a:solidFill>
            <a:prstDash val="sysDash"/>
            <a:round/>
            <a:headEnd type="none" w="med" len="med"/>
            <a:tailEnd type="none" w="med" len="med"/>
          </a:ln>
          <a:effectLst/>
        </p:spPr>
      </p:cxnSp>
      <p:cxnSp>
        <p:nvCxnSpPr>
          <p:cNvPr id="45" name="Straight Connector 44"/>
          <p:cNvCxnSpPr/>
          <p:nvPr/>
        </p:nvCxnSpPr>
        <p:spPr bwMode="auto">
          <a:xfrm rot="10800000">
            <a:off x="2425701" y="2114548"/>
            <a:ext cx="304800" cy="152400"/>
          </a:xfrm>
          <a:prstGeom prst="line">
            <a:avLst/>
          </a:prstGeom>
          <a:solidFill>
            <a:schemeClr val="accent1"/>
          </a:solidFill>
          <a:ln w="12700" cap="flat" cmpd="sng" algn="ctr">
            <a:solidFill>
              <a:srgbClr val="000000"/>
            </a:solidFill>
            <a:prstDash val="sysDash"/>
            <a:round/>
            <a:headEnd type="none" w="med" len="med"/>
            <a:tailEnd type="none" w="med" len="med"/>
          </a:ln>
          <a:effectLst/>
        </p:spPr>
      </p:cxnSp>
      <p:sp>
        <p:nvSpPr>
          <p:cNvPr id="49" name="Pentagon 48"/>
          <p:cNvSpPr/>
          <p:nvPr/>
        </p:nvSpPr>
        <p:spPr bwMode="auto">
          <a:xfrm rot="16200000">
            <a:off x="4648200" y="3162299"/>
            <a:ext cx="2819402" cy="609600"/>
          </a:xfrm>
          <a:prstGeom prst="homePlate">
            <a:avLst/>
          </a:prstGeom>
          <a:gradFill flip="none" rotWithShape="1">
            <a:gsLst>
              <a:gs pos="0">
                <a:srgbClr val="D7BBA0">
                  <a:alpha val="67000"/>
                </a:srgbClr>
              </a:gs>
              <a:gs pos="100000">
                <a:srgbClr val="D7BBA0">
                  <a:alpha val="18000"/>
                </a:srgbClr>
              </a:gs>
            </a:gsLst>
            <a:lin ang="0" scaled="1"/>
            <a:tileRect/>
          </a:gra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8" charset="0"/>
            </a:endParaRPr>
          </a:p>
        </p:txBody>
      </p:sp>
      <p:sp>
        <p:nvSpPr>
          <p:cNvPr id="47" name="Pentagon 46"/>
          <p:cNvSpPr/>
          <p:nvPr/>
        </p:nvSpPr>
        <p:spPr bwMode="auto">
          <a:xfrm rot="16200000">
            <a:off x="5871797" y="4383452"/>
            <a:ext cx="381000" cy="605692"/>
          </a:xfrm>
          <a:prstGeom prst="homePlate">
            <a:avLst/>
          </a:prstGeom>
          <a:gradFill flip="none" rotWithShape="1">
            <a:gsLst>
              <a:gs pos="0">
                <a:srgbClr val="857363"/>
              </a:gs>
              <a:gs pos="100000">
                <a:srgbClr val="857363">
                  <a:alpha val="36000"/>
                </a:srgbClr>
              </a:gs>
            </a:gsLst>
            <a:lin ang="0" scaled="1"/>
            <a:tileRect/>
          </a:gra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6"/>
          <p:cNvSpPr/>
          <p:nvPr/>
        </p:nvSpPr>
        <p:spPr bwMode="auto">
          <a:xfrm rot="5400000">
            <a:off x="2555238" y="1651000"/>
            <a:ext cx="4038602" cy="3886201"/>
          </a:xfrm>
          <a:prstGeom prst="rect">
            <a:avLst/>
          </a:prstGeom>
          <a:solidFill>
            <a:srgbClr val="CDADD9">
              <a:alpha val="33000"/>
            </a:srgbClr>
          </a:solidFill>
          <a:ln w="9525" cap="flat" cmpd="sng" algn="ctr">
            <a:solidFill>
              <a:srgbClr val="936FB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8" charset="0"/>
            </a:endParaRPr>
          </a:p>
        </p:txBody>
      </p:sp>
      <p:sp>
        <p:nvSpPr>
          <p:cNvPr id="39938" name="Title 1"/>
          <p:cNvSpPr>
            <a:spLocks noGrp="1"/>
          </p:cNvSpPr>
          <p:nvPr>
            <p:ph type="title"/>
          </p:nvPr>
        </p:nvSpPr>
        <p:spPr>
          <a:xfrm>
            <a:off x="76200" y="232833"/>
            <a:ext cx="8991600" cy="1066800"/>
          </a:xfrm>
        </p:spPr>
        <p:txBody>
          <a:bodyPr/>
          <a:lstStyle/>
          <a:p>
            <a:r>
              <a:rPr lang="en-US" sz="2600" b="0" dirty="0" smtClean="0">
                <a:solidFill>
                  <a:srgbClr val="9C5FB5"/>
                </a:solidFill>
                <a:ea typeface="ＭＳ Ｐゴシック"/>
                <a:cs typeface="ＭＳ Ｐゴシック"/>
              </a:rPr>
              <a:t>Rates of Induction of Labor by Race </a:t>
            </a:r>
            <a:br>
              <a:rPr lang="en-US" sz="2600" b="0" dirty="0" smtClean="0">
                <a:solidFill>
                  <a:srgbClr val="9C5FB5"/>
                </a:solidFill>
                <a:ea typeface="ＭＳ Ｐゴシック"/>
                <a:cs typeface="ＭＳ Ｐゴシック"/>
              </a:rPr>
            </a:br>
            <a:r>
              <a:rPr lang="en-US" sz="2600" b="0" dirty="0" smtClean="0">
                <a:solidFill>
                  <a:srgbClr val="9C5FB5"/>
                </a:solidFill>
                <a:ea typeface="ＭＳ Ｐゴシック"/>
                <a:cs typeface="ＭＳ Ｐゴシック"/>
              </a:rPr>
              <a:t>and Hispanic Origin in the U.S.</a:t>
            </a:r>
          </a:p>
        </p:txBody>
      </p:sp>
      <p:sp>
        <p:nvSpPr>
          <p:cNvPr id="39940" name="TextBox 3"/>
          <p:cNvSpPr txBox="1">
            <a:spLocks noChangeArrowheads="1"/>
          </p:cNvSpPr>
          <p:nvPr/>
        </p:nvSpPr>
        <p:spPr bwMode="auto">
          <a:xfrm>
            <a:off x="292100" y="5712460"/>
            <a:ext cx="8305800" cy="415498"/>
          </a:xfrm>
          <a:prstGeom prst="rect">
            <a:avLst/>
          </a:prstGeom>
          <a:noFill/>
          <a:ln w="9525">
            <a:noFill/>
            <a:miter lim="800000"/>
            <a:headEnd/>
            <a:tailEnd/>
          </a:ln>
        </p:spPr>
        <p:txBody>
          <a:bodyPr wrap="square">
            <a:spAutoFit/>
          </a:bodyPr>
          <a:lstStyle/>
          <a:p>
            <a:r>
              <a:rPr lang="en-US" sz="1050" dirty="0">
                <a:solidFill>
                  <a:srgbClr val="000000"/>
                </a:solidFill>
              </a:rPr>
              <a:t>Martin JA, Hamilton BE, Sutton PD, Ventura SJ, et al. Births: Final data for 2006. National vital statistics reports; </a:t>
            </a:r>
            <a:r>
              <a:rPr lang="en-US" sz="1050" dirty="0" err="1">
                <a:solidFill>
                  <a:srgbClr val="000000"/>
                </a:solidFill>
              </a:rPr>
              <a:t>vol</a:t>
            </a:r>
            <a:r>
              <a:rPr lang="en-US" sz="1050" dirty="0">
                <a:solidFill>
                  <a:srgbClr val="000000"/>
                </a:solidFill>
              </a:rPr>
              <a:t> 57 no 7</a:t>
            </a:r>
            <a:r>
              <a:rPr lang="en-US" sz="1050" dirty="0" smtClean="0">
                <a:solidFill>
                  <a:srgbClr val="000000"/>
                </a:solidFill>
              </a:rPr>
              <a:t>.</a:t>
            </a:r>
          </a:p>
          <a:p>
            <a:r>
              <a:rPr lang="en-US" sz="1050" dirty="0" smtClean="0">
                <a:solidFill>
                  <a:srgbClr val="000000"/>
                </a:solidFill>
              </a:rPr>
              <a:t>Hyattsville</a:t>
            </a:r>
            <a:r>
              <a:rPr lang="en-US" sz="1050" dirty="0">
                <a:solidFill>
                  <a:srgbClr val="000000"/>
                </a:solidFill>
              </a:rPr>
              <a:t>, MD: National Center for Health Statistics. 2009.</a:t>
            </a:r>
          </a:p>
        </p:txBody>
      </p:sp>
      <p:pic>
        <p:nvPicPr>
          <p:cNvPr id="6" name="Picture 5" descr="P16 chart.eps"/>
          <p:cNvPicPr>
            <a:picLocks noChangeAspect="1"/>
          </p:cNvPicPr>
          <p:nvPr/>
        </p:nvPicPr>
        <mc:AlternateContent>
          <mc:Choice xmlns:ma="http://schemas.microsoft.com/office/mac/drawingml/2008/main" Requires="ma">
            <p:blipFill>
              <a:blip r:embed="rId3"/>
              <a:srcRect t="13333" r="8000" b="6667"/>
              <a:stretch>
                <a:fillRect/>
              </a:stretch>
            </p:blipFill>
          </mc:Choice>
          <mc:Fallback>
            <p:blipFill>
              <a:blip r:embed="rId4"/>
              <a:srcRect t="13333" r="8000" b="6667"/>
              <a:stretch>
                <a:fillRect/>
              </a:stretch>
            </p:blipFill>
          </mc:Fallback>
        </mc:AlternateContent>
        <p:spPr>
          <a:xfrm>
            <a:off x="2672080" y="1630680"/>
            <a:ext cx="3810000" cy="3975652"/>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4"/>
          <p:cNvSpPr>
            <a:spLocks noGrp="1" noChangeArrowheads="1"/>
          </p:cNvSpPr>
          <p:nvPr>
            <p:ph type="ctrTitle"/>
          </p:nvPr>
        </p:nvSpPr>
        <p:spPr>
          <a:xfrm>
            <a:off x="685800" y="2330450"/>
            <a:ext cx="7772400" cy="1555750"/>
          </a:xfrm>
        </p:spPr>
        <p:txBody>
          <a:bodyPr/>
          <a:lstStyle/>
          <a:p>
            <a:pPr eaLnBrk="1" hangingPunct="1"/>
            <a:r>
              <a:rPr lang="en-US" sz="4400" b="0" dirty="0" smtClean="0">
                <a:solidFill>
                  <a:srgbClr val="9C5FB5"/>
                </a:solidFill>
                <a:ea typeface="ＭＳ Ｐゴシック"/>
                <a:cs typeface="ＭＳ Ｐゴシック"/>
              </a:rPr>
              <a:t>Why are Non-medically Indicated (Elective/Planned) Deliveries Increasing in Frequency?</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85800" y="194734"/>
            <a:ext cx="7772400" cy="1143000"/>
          </a:xfrm>
        </p:spPr>
        <p:txBody>
          <a:bodyPr/>
          <a:lstStyle/>
          <a:p>
            <a:pPr eaLnBrk="1" hangingPunct="1"/>
            <a:r>
              <a:rPr lang="en-US" sz="2600" b="0" dirty="0" smtClean="0">
                <a:solidFill>
                  <a:srgbClr val="9C5FB5"/>
                </a:solidFill>
                <a:ea typeface="ＭＳ Ｐゴシック"/>
                <a:cs typeface="ＭＳ Ｐゴシック"/>
              </a:rPr>
              <a:t>Elective Induction: </a:t>
            </a:r>
            <a:br>
              <a:rPr lang="en-US" sz="2600" b="0" dirty="0" smtClean="0">
                <a:solidFill>
                  <a:srgbClr val="9C5FB5"/>
                </a:solidFill>
                <a:ea typeface="ＭＳ Ｐゴシック"/>
                <a:cs typeface="ＭＳ Ｐゴシック"/>
              </a:rPr>
            </a:br>
            <a:r>
              <a:rPr lang="en-US" sz="2600" b="0" dirty="0" smtClean="0">
                <a:solidFill>
                  <a:srgbClr val="9C5FB5"/>
                </a:solidFill>
                <a:ea typeface="ＭＳ Ｐゴシック"/>
                <a:cs typeface="ＭＳ Ｐゴシック"/>
              </a:rPr>
              <a:t>Sounds like a good idea…</a:t>
            </a:r>
          </a:p>
        </p:txBody>
      </p:sp>
      <p:sp>
        <p:nvSpPr>
          <p:cNvPr id="41987" name="Rectangle 3"/>
          <p:cNvSpPr>
            <a:spLocks noGrp="1" noChangeArrowheads="1"/>
          </p:cNvSpPr>
          <p:nvPr>
            <p:ph type="body" idx="1"/>
          </p:nvPr>
        </p:nvSpPr>
        <p:spPr>
          <a:xfrm>
            <a:off x="457200" y="1430866"/>
            <a:ext cx="7924800" cy="3733800"/>
          </a:xfrm>
        </p:spPr>
        <p:txBody>
          <a:bodyPr/>
          <a:lstStyle/>
          <a:p>
            <a:pPr eaLnBrk="1" hangingPunct="1">
              <a:spcAft>
                <a:spcPts val="0"/>
              </a:spcAft>
              <a:buClr>
                <a:srgbClr val="E98300"/>
              </a:buClr>
              <a:buSzPct val="100000"/>
              <a:buFont typeface="Arial"/>
              <a:buChar char="•"/>
            </a:pPr>
            <a:r>
              <a:rPr lang="en-US" sz="2400" dirty="0" smtClean="0">
                <a:ea typeface="ＭＳ Ｐゴシック"/>
                <a:cs typeface="ＭＳ Ｐゴシック"/>
              </a:rPr>
              <a:t>Advanced planning</a:t>
            </a:r>
          </a:p>
          <a:p>
            <a:pPr eaLnBrk="1" hangingPunct="1">
              <a:spcAft>
                <a:spcPts val="0"/>
              </a:spcAft>
              <a:buClr>
                <a:srgbClr val="E98300"/>
              </a:buClr>
              <a:buSzPct val="100000"/>
              <a:buFont typeface="Arial"/>
              <a:buChar char="•"/>
            </a:pPr>
            <a:r>
              <a:rPr lang="en-US" sz="2400" dirty="0" smtClean="0">
                <a:ea typeface="ＭＳ Ｐゴシック"/>
                <a:cs typeface="ＭＳ Ｐゴシック"/>
              </a:rPr>
              <a:t>Mother lives far away; history of quick labors</a:t>
            </a:r>
          </a:p>
          <a:p>
            <a:pPr eaLnBrk="1" hangingPunct="1">
              <a:spcAft>
                <a:spcPts val="0"/>
              </a:spcAft>
              <a:buClr>
                <a:srgbClr val="E98300"/>
              </a:buClr>
              <a:buSzPct val="100000"/>
              <a:buFont typeface="Arial"/>
              <a:buChar char="•"/>
            </a:pPr>
            <a:r>
              <a:rPr lang="en-US" sz="2400" dirty="0" smtClean="0">
                <a:ea typeface="ＭＳ Ｐゴシック"/>
                <a:cs typeface="ＭＳ Ｐゴシック"/>
              </a:rPr>
              <a:t>Delivered by her doctor</a:t>
            </a:r>
          </a:p>
          <a:p>
            <a:pPr eaLnBrk="1" hangingPunct="1">
              <a:spcAft>
                <a:spcPts val="0"/>
              </a:spcAft>
              <a:buClr>
                <a:srgbClr val="E98300"/>
              </a:buClr>
              <a:buSzPct val="100000"/>
              <a:buFont typeface="Arial"/>
              <a:buChar char="•"/>
            </a:pPr>
            <a:r>
              <a:rPr lang="en-US" sz="2400" dirty="0" smtClean="0">
                <a:ea typeface="ＭＳ Ｐゴシック"/>
                <a:cs typeface="ＭＳ Ｐゴシック"/>
              </a:rPr>
              <a:t>Maternal intolerance to late pregnancy</a:t>
            </a:r>
          </a:p>
          <a:p>
            <a:pPr marL="571500" lvl="3" eaLnBrk="1" hangingPunct="1">
              <a:spcAft>
                <a:spcPts val="0"/>
              </a:spcAft>
              <a:buClr>
                <a:srgbClr val="AE85C3"/>
              </a:buClr>
              <a:buSzPct val="100000"/>
              <a:buFont typeface="Arial"/>
              <a:buChar char="•"/>
            </a:pPr>
            <a:r>
              <a:rPr lang="en-US" sz="2000" dirty="0" smtClean="0">
                <a:ea typeface="ＭＳ Ｐゴシック"/>
              </a:rPr>
              <a:t>Excess edema, backache, indigestion, insomnia</a:t>
            </a:r>
          </a:p>
          <a:p>
            <a:pPr eaLnBrk="1" hangingPunct="1">
              <a:spcAft>
                <a:spcPts val="0"/>
              </a:spcAft>
              <a:buClr>
                <a:srgbClr val="E98300"/>
              </a:buClr>
              <a:buSzPct val="100000"/>
              <a:buFont typeface="Arial"/>
              <a:buChar char="•"/>
            </a:pPr>
            <a:r>
              <a:rPr lang="en-US" sz="2400" dirty="0" smtClean="0">
                <a:ea typeface="ＭＳ Ｐゴシック"/>
                <a:cs typeface="ＭＳ Ｐゴシック"/>
              </a:rPr>
              <a:t>Prior bad pregnancy</a:t>
            </a:r>
          </a:p>
          <a:p>
            <a:pPr eaLnBrk="1" hangingPunct="1">
              <a:spcAft>
                <a:spcPts val="0"/>
              </a:spcAft>
              <a:buClr>
                <a:srgbClr val="E98300"/>
              </a:buClr>
              <a:buSzPct val="100000"/>
              <a:buFont typeface="Arial"/>
              <a:buChar char="•"/>
            </a:pPr>
            <a:r>
              <a:rPr lang="en-US" sz="2400" dirty="0" smtClean="0">
                <a:ea typeface="ＭＳ Ｐゴシック"/>
                <a:cs typeface="ＭＳ Ｐゴシック"/>
              </a:rPr>
              <a:t>And, it’s okay right?</a:t>
            </a:r>
          </a:p>
          <a:p>
            <a:pPr eaLnBrk="1" hangingPunct="1">
              <a:spcAft>
                <a:spcPts val="0"/>
              </a:spcAft>
              <a:buClr>
                <a:srgbClr val="E98300"/>
              </a:buClr>
              <a:buSzPct val="100000"/>
              <a:buFont typeface="Arial"/>
              <a:buChar char="•"/>
            </a:pPr>
            <a:endParaRPr lang="en-US" sz="2400" dirty="0" smtClean="0">
              <a:ea typeface="ＭＳ Ｐゴシック"/>
              <a:cs typeface="ＭＳ Ｐゴシック"/>
            </a:endParaRPr>
          </a:p>
        </p:txBody>
      </p:sp>
      <p:sp>
        <p:nvSpPr>
          <p:cNvPr id="41988" name="Text Box 6"/>
          <p:cNvSpPr txBox="1">
            <a:spLocks noChangeArrowheads="1"/>
          </p:cNvSpPr>
          <p:nvPr/>
        </p:nvSpPr>
        <p:spPr bwMode="auto">
          <a:xfrm>
            <a:off x="287867" y="5886110"/>
            <a:ext cx="4343400" cy="253916"/>
          </a:xfrm>
          <a:prstGeom prst="rect">
            <a:avLst/>
          </a:prstGeom>
          <a:noFill/>
          <a:ln w="9525">
            <a:noFill/>
            <a:miter lim="800000"/>
            <a:headEnd/>
            <a:tailEnd/>
          </a:ln>
        </p:spPr>
        <p:txBody>
          <a:bodyPr>
            <a:spAutoFit/>
          </a:bodyPr>
          <a:lstStyle/>
          <a:p>
            <a:pPr>
              <a:spcBef>
                <a:spcPct val="50000"/>
              </a:spcBef>
            </a:pPr>
            <a:r>
              <a:rPr lang="en-US" sz="1050" dirty="0" err="1">
                <a:solidFill>
                  <a:srgbClr val="000000"/>
                </a:solidFill>
              </a:rPr>
              <a:t>Clin</a:t>
            </a:r>
            <a:r>
              <a:rPr lang="en-US" sz="1050" dirty="0">
                <a:solidFill>
                  <a:srgbClr val="000000"/>
                </a:solidFill>
              </a:rPr>
              <a:t> </a:t>
            </a:r>
            <a:r>
              <a:rPr lang="en-US" sz="1050" dirty="0" err="1">
                <a:solidFill>
                  <a:srgbClr val="000000"/>
                </a:solidFill>
              </a:rPr>
              <a:t>Obstet</a:t>
            </a:r>
            <a:r>
              <a:rPr lang="en-US" sz="1050" dirty="0">
                <a:solidFill>
                  <a:srgbClr val="000000"/>
                </a:solidFill>
              </a:rPr>
              <a:t> </a:t>
            </a:r>
            <a:r>
              <a:rPr lang="en-US" sz="1050" dirty="0" err="1">
                <a:solidFill>
                  <a:srgbClr val="000000"/>
                </a:solidFill>
              </a:rPr>
              <a:t>Gynecol</a:t>
            </a:r>
            <a:r>
              <a:rPr lang="en-US" sz="1050" dirty="0">
                <a:solidFill>
                  <a:srgbClr val="000000"/>
                </a:solidFill>
              </a:rPr>
              <a:t> 2006;49:698-704</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2" name="Text Box 10"/>
          <p:cNvSpPr txBox="1">
            <a:spLocks noChangeArrowheads="1"/>
          </p:cNvSpPr>
          <p:nvPr/>
        </p:nvSpPr>
        <p:spPr bwMode="auto">
          <a:xfrm>
            <a:off x="284480" y="5885180"/>
            <a:ext cx="6781800" cy="253916"/>
          </a:xfrm>
          <a:prstGeom prst="rect">
            <a:avLst/>
          </a:prstGeom>
          <a:noFill/>
          <a:ln w="9525">
            <a:noFill/>
            <a:miter lim="800000"/>
            <a:headEnd/>
            <a:tailEnd/>
          </a:ln>
        </p:spPr>
        <p:txBody>
          <a:bodyPr>
            <a:spAutoFit/>
          </a:bodyPr>
          <a:lstStyle/>
          <a:p>
            <a:pPr eaLnBrk="0" hangingPunct="0">
              <a:spcBef>
                <a:spcPct val="50000"/>
              </a:spcBef>
            </a:pPr>
            <a:r>
              <a:rPr lang="en-US" sz="1050" dirty="0" err="1">
                <a:solidFill>
                  <a:srgbClr val="000000"/>
                </a:solidFill>
              </a:rPr>
              <a:t>Obstet</a:t>
            </a:r>
            <a:r>
              <a:rPr lang="en-US" sz="1050" dirty="0">
                <a:solidFill>
                  <a:srgbClr val="000000"/>
                </a:solidFill>
              </a:rPr>
              <a:t> </a:t>
            </a:r>
            <a:r>
              <a:rPr lang="en-US" sz="1050" dirty="0" err="1">
                <a:solidFill>
                  <a:srgbClr val="000000"/>
                </a:solidFill>
              </a:rPr>
              <a:t>Gynecol</a:t>
            </a:r>
            <a:r>
              <a:rPr lang="en-US" sz="1050" dirty="0">
                <a:solidFill>
                  <a:srgbClr val="000000"/>
                </a:solidFill>
              </a:rPr>
              <a:t> 2009;114:1254</a:t>
            </a:r>
          </a:p>
        </p:txBody>
      </p:sp>
      <p:pic>
        <p:nvPicPr>
          <p:cNvPr id="8" name="Picture 7" descr="Womens Perception.png"/>
          <p:cNvPicPr>
            <a:picLocks noChangeAspect="1"/>
          </p:cNvPicPr>
          <p:nvPr/>
        </p:nvPicPr>
        <p:blipFill>
          <a:blip r:embed="rId3"/>
          <a:stretch>
            <a:fillRect/>
          </a:stretch>
        </p:blipFill>
        <p:spPr>
          <a:xfrm>
            <a:off x="381000" y="1371600"/>
            <a:ext cx="8420100" cy="2552701"/>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Rectangle 8"/>
          <p:cNvSpPr/>
          <p:nvPr/>
        </p:nvSpPr>
        <p:spPr bwMode="auto">
          <a:xfrm rot="5400000">
            <a:off x="2661917" y="365761"/>
            <a:ext cx="3764281" cy="6172201"/>
          </a:xfrm>
          <a:prstGeom prst="rect">
            <a:avLst/>
          </a:prstGeom>
          <a:solidFill>
            <a:srgbClr val="CDADD9">
              <a:alpha val="33000"/>
            </a:srgbClr>
          </a:solidFill>
          <a:ln w="9525" cap="flat" cmpd="sng" algn="ctr">
            <a:solidFill>
              <a:srgbClr val="CDADD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8" charset="0"/>
            </a:endParaRPr>
          </a:p>
        </p:txBody>
      </p:sp>
      <p:sp>
        <p:nvSpPr>
          <p:cNvPr id="1027" name="Rectangle 6"/>
          <p:cNvSpPr>
            <a:spLocks noGrp="1" noChangeArrowheads="1"/>
          </p:cNvSpPr>
          <p:nvPr>
            <p:ph type="title"/>
          </p:nvPr>
        </p:nvSpPr>
        <p:spPr>
          <a:xfrm>
            <a:off x="76200" y="194732"/>
            <a:ext cx="8991600" cy="1139825"/>
          </a:xfrm>
          <a:noFill/>
        </p:spPr>
        <p:txBody>
          <a:bodyPr/>
          <a:lstStyle/>
          <a:p>
            <a:pPr eaLnBrk="1" hangingPunct="1"/>
            <a:r>
              <a:rPr lang="en-US" sz="2600" b="0" dirty="0" smtClean="0">
                <a:solidFill>
                  <a:srgbClr val="9C5FB5"/>
                </a:solidFill>
                <a:ea typeface="ＭＳ Ｐゴシック"/>
                <a:cs typeface="ＭＳ Ｐゴシック"/>
              </a:rPr>
              <a:t>The Gestational Age that Women Considered </a:t>
            </a:r>
            <a:br>
              <a:rPr lang="en-US" sz="2600" b="0" dirty="0" smtClean="0">
                <a:solidFill>
                  <a:srgbClr val="9C5FB5"/>
                </a:solidFill>
                <a:ea typeface="ＭＳ Ｐゴシック"/>
                <a:cs typeface="ＭＳ Ｐゴシック"/>
              </a:rPr>
            </a:br>
            <a:r>
              <a:rPr lang="en-US" sz="2600" b="0" dirty="0" smtClean="0">
                <a:solidFill>
                  <a:srgbClr val="9C5FB5"/>
                </a:solidFill>
                <a:ea typeface="ＭＳ Ｐゴシック"/>
                <a:cs typeface="ＭＳ Ｐゴシック"/>
              </a:rPr>
              <a:t>a Baby to be Full Term</a:t>
            </a:r>
          </a:p>
        </p:txBody>
      </p:sp>
      <p:graphicFrame>
        <p:nvGraphicFramePr>
          <p:cNvPr id="1026" name="Object 2"/>
          <p:cNvGraphicFramePr>
            <a:graphicFrameLocks noGrp="1" noChangeAspect="1"/>
          </p:cNvGraphicFramePr>
          <p:nvPr>
            <p:ph type="chart" idx="1"/>
          </p:nvPr>
        </p:nvGraphicFramePr>
        <p:xfrm>
          <a:off x="1583373" y="1710052"/>
          <a:ext cx="5930900" cy="3473450"/>
        </p:xfrm>
        <a:graphic>
          <a:graphicData uri="http://schemas.openxmlformats.org/presentationml/2006/ole">
            <p:oleObj spid="_x0000_s1026" name="Worksheet" r:id="rId4" imgW="10147300" imgH="5943600" progId="Excel.Sheet.8">
              <p:embed/>
            </p:oleObj>
          </a:graphicData>
        </a:graphic>
      </p:graphicFrame>
      <p:sp>
        <p:nvSpPr>
          <p:cNvPr id="1028" name="Text Box 10"/>
          <p:cNvSpPr txBox="1">
            <a:spLocks noChangeArrowheads="1"/>
          </p:cNvSpPr>
          <p:nvPr/>
        </p:nvSpPr>
        <p:spPr bwMode="auto">
          <a:xfrm>
            <a:off x="283634" y="5886026"/>
            <a:ext cx="6781800" cy="253916"/>
          </a:xfrm>
          <a:prstGeom prst="rect">
            <a:avLst/>
          </a:prstGeom>
          <a:noFill/>
          <a:ln w="9525">
            <a:noFill/>
            <a:miter lim="800000"/>
            <a:headEnd/>
            <a:tailEnd/>
          </a:ln>
        </p:spPr>
        <p:txBody>
          <a:bodyPr>
            <a:spAutoFit/>
          </a:bodyPr>
          <a:lstStyle/>
          <a:p>
            <a:pPr eaLnBrk="0" hangingPunct="0">
              <a:spcBef>
                <a:spcPct val="50000"/>
              </a:spcBef>
            </a:pPr>
            <a:r>
              <a:rPr lang="en-US" sz="1050" dirty="0" err="1">
                <a:solidFill>
                  <a:srgbClr val="000000"/>
                </a:solidFill>
              </a:rPr>
              <a:t>Obstet</a:t>
            </a:r>
            <a:r>
              <a:rPr lang="en-US" sz="1050" dirty="0">
                <a:solidFill>
                  <a:srgbClr val="000000"/>
                </a:solidFill>
              </a:rPr>
              <a:t> </a:t>
            </a:r>
            <a:r>
              <a:rPr lang="en-US" sz="1050" dirty="0" err="1">
                <a:solidFill>
                  <a:srgbClr val="000000"/>
                </a:solidFill>
              </a:rPr>
              <a:t>Gynecol</a:t>
            </a:r>
            <a:r>
              <a:rPr lang="en-US" sz="1050" dirty="0">
                <a:solidFill>
                  <a:srgbClr val="000000"/>
                </a:solidFill>
              </a:rPr>
              <a:t> 2009;114:1254</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6"/>
          <p:cNvSpPr/>
          <p:nvPr/>
        </p:nvSpPr>
        <p:spPr bwMode="auto">
          <a:xfrm rot="5400000">
            <a:off x="2710179" y="-53338"/>
            <a:ext cx="3688081" cy="6934200"/>
          </a:xfrm>
          <a:prstGeom prst="rect">
            <a:avLst/>
          </a:prstGeom>
          <a:solidFill>
            <a:srgbClr val="CDADD9">
              <a:alpha val="33000"/>
            </a:srgbClr>
          </a:solidFill>
          <a:ln w="9525" cap="flat" cmpd="sng" algn="ctr">
            <a:solidFill>
              <a:srgbClr val="CDADD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8" charset="0"/>
            </a:endParaRPr>
          </a:p>
        </p:txBody>
      </p:sp>
      <p:sp>
        <p:nvSpPr>
          <p:cNvPr id="2051" name="Rectangle 8"/>
          <p:cNvSpPr>
            <a:spLocks noGrp="1" noChangeArrowheads="1"/>
          </p:cNvSpPr>
          <p:nvPr>
            <p:ph type="title"/>
          </p:nvPr>
        </p:nvSpPr>
        <p:spPr>
          <a:xfrm>
            <a:off x="457200" y="194733"/>
            <a:ext cx="8229600" cy="1139825"/>
          </a:xfrm>
        </p:spPr>
        <p:txBody>
          <a:bodyPr/>
          <a:lstStyle/>
          <a:p>
            <a:pPr eaLnBrk="1" hangingPunct="1"/>
            <a:r>
              <a:rPr lang="en-US" sz="2600" b="0" dirty="0" smtClean="0">
                <a:solidFill>
                  <a:srgbClr val="9C5FB5"/>
                </a:solidFill>
                <a:ea typeface="ＭＳ Ｐゴシック"/>
                <a:cs typeface="ＭＳ Ｐゴシック"/>
              </a:rPr>
              <a:t>The Gestational Age that Women Considered </a:t>
            </a:r>
            <a:br>
              <a:rPr lang="en-US" sz="2600" b="0" dirty="0" smtClean="0">
                <a:solidFill>
                  <a:srgbClr val="9C5FB5"/>
                </a:solidFill>
                <a:ea typeface="ＭＳ Ｐゴシック"/>
                <a:cs typeface="ＭＳ Ｐゴシック"/>
              </a:rPr>
            </a:br>
            <a:r>
              <a:rPr lang="en-US" sz="2600" b="0" dirty="0" smtClean="0">
                <a:solidFill>
                  <a:srgbClr val="9C5FB5"/>
                </a:solidFill>
                <a:ea typeface="ＭＳ Ｐゴシック"/>
                <a:cs typeface="ＭＳ Ｐゴシック"/>
              </a:rPr>
              <a:t>it Safe to Deliver</a:t>
            </a:r>
          </a:p>
        </p:txBody>
      </p:sp>
      <p:graphicFrame>
        <p:nvGraphicFramePr>
          <p:cNvPr id="2050" name="Object 2"/>
          <p:cNvGraphicFramePr>
            <a:graphicFrameLocks noGrp="1" noChangeAspect="1"/>
          </p:cNvGraphicFramePr>
          <p:nvPr>
            <p:ph type="chart" idx="1"/>
          </p:nvPr>
        </p:nvGraphicFramePr>
        <p:xfrm>
          <a:off x="1229360" y="1752917"/>
          <a:ext cx="6629400" cy="3335337"/>
        </p:xfrm>
        <a:graphic>
          <a:graphicData uri="http://schemas.openxmlformats.org/presentationml/2006/ole">
            <p:oleObj spid="_x0000_s2050" name="Worksheet" r:id="rId4" imgW="8280400" imgH="4165600" progId="Excel.Sheet.8">
              <p:embed/>
            </p:oleObj>
          </a:graphicData>
        </a:graphic>
      </p:graphicFrame>
      <p:sp>
        <p:nvSpPr>
          <p:cNvPr id="2052" name="Text Box 10"/>
          <p:cNvSpPr txBox="1">
            <a:spLocks noChangeArrowheads="1"/>
          </p:cNvSpPr>
          <p:nvPr/>
        </p:nvSpPr>
        <p:spPr bwMode="auto">
          <a:xfrm>
            <a:off x="283634" y="5886110"/>
            <a:ext cx="6781800" cy="253916"/>
          </a:xfrm>
          <a:prstGeom prst="rect">
            <a:avLst/>
          </a:prstGeom>
          <a:noFill/>
          <a:ln w="9525">
            <a:noFill/>
            <a:miter lim="800000"/>
            <a:headEnd/>
            <a:tailEnd/>
          </a:ln>
        </p:spPr>
        <p:txBody>
          <a:bodyPr>
            <a:spAutoFit/>
          </a:bodyPr>
          <a:lstStyle/>
          <a:p>
            <a:pPr eaLnBrk="0" hangingPunct="0">
              <a:spcBef>
                <a:spcPct val="50000"/>
              </a:spcBef>
            </a:pPr>
            <a:r>
              <a:rPr lang="en-US" sz="1050" dirty="0" err="1">
                <a:solidFill>
                  <a:srgbClr val="000000"/>
                </a:solidFill>
              </a:rPr>
              <a:t>Obstet</a:t>
            </a:r>
            <a:r>
              <a:rPr lang="en-US" sz="1050" dirty="0">
                <a:solidFill>
                  <a:srgbClr val="000000"/>
                </a:solidFill>
              </a:rPr>
              <a:t> </a:t>
            </a:r>
            <a:r>
              <a:rPr lang="en-US" sz="1050" dirty="0" err="1">
                <a:solidFill>
                  <a:srgbClr val="000000"/>
                </a:solidFill>
              </a:rPr>
              <a:t>Gynecol</a:t>
            </a:r>
            <a:r>
              <a:rPr lang="en-US" sz="1050" dirty="0">
                <a:solidFill>
                  <a:srgbClr val="000000"/>
                </a:solidFill>
              </a:rPr>
              <a:t> 2009;114:1254</a:t>
            </a:r>
          </a:p>
        </p:txBody>
      </p:sp>
      <p:grpSp>
        <p:nvGrpSpPr>
          <p:cNvPr id="11" name="Group 10"/>
          <p:cNvGrpSpPr/>
          <p:nvPr/>
        </p:nvGrpSpPr>
        <p:grpSpPr>
          <a:xfrm>
            <a:off x="3820160" y="4848008"/>
            <a:ext cx="2133600" cy="276999"/>
            <a:chOff x="3810000" y="5198529"/>
            <a:chExt cx="2133600" cy="276999"/>
          </a:xfrm>
        </p:grpSpPr>
        <p:sp>
          <p:nvSpPr>
            <p:cNvPr id="6" name="Rectangle 5"/>
            <p:cNvSpPr/>
            <p:nvPr/>
          </p:nvSpPr>
          <p:spPr bwMode="auto">
            <a:xfrm>
              <a:off x="3886200" y="5207002"/>
              <a:ext cx="2057400" cy="20319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8" charset="0"/>
              </a:endParaRPr>
            </a:p>
          </p:txBody>
        </p:sp>
        <p:sp>
          <p:nvSpPr>
            <p:cNvPr id="8" name="TextBox 7"/>
            <p:cNvSpPr txBox="1"/>
            <p:nvPr/>
          </p:nvSpPr>
          <p:spPr>
            <a:xfrm>
              <a:off x="3810000" y="5198529"/>
              <a:ext cx="1828800" cy="276999"/>
            </a:xfrm>
            <a:prstGeom prst="rect">
              <a:avLst/>
            </a:prstGeom>
            <a:noFill/>
          </p:spPr>
          <p:txBody>
            <a:bodyPr wrap="square" rtlCol="0" anchor="t">
              <a:spAutoFit/>
            </a:bodyPr>
            <a:lstStyle/>
            <a:p>
              <a:pPr algn="ctr"/>
              <a:r>
                <a:rPr lang="en-US" sz="1200" b="1" dirty="0" smtClean="0">
                  <a:solidFill>
                    <a:schemeClr val="accent4">
                      <a:lumMod val="10000"/>
                    </a:schemeClr>
                  </a:solidFill>
                </a:rPr>
                <a:t>Weeks of Gestation</a:t>
              </a:r>
              <a:endParaRPr lang="en-US" sz="1200" b="1" dirty="0">
                <a:solidFill>
                  <a:schemeClr val="accent4">
                    <a:lumMod val="10000"/>
                  </a:schemeClr>
                </a:solidFill>
              </a:endParaRPr>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0" y="4233"/>
            <a:ext cx="9144000" cy="1139825"/>
          </a:xfrm>
        </p:spPr>
        <p:txBody>
          <a:bodyPr/>
          <a:lstStyle/>
          <a:p>
            <a:pPr eaLnBrk="1" hangingPunct="1"/>
            <a:r>
              <a:rPr lang="en-US" sz="2800" b="0" dirty="0" smtClean="0">
                <a:solidFill>
                  <a:srgbClr val="9C5FB5"/>
                </a:solidFill>
                <a:ea typeface="ＭＳ Ｐゴシック"/>
                <a:cs typeface="ＭＳ Ｐゴシック"/>
              </a:rPr>
              <a:t>“Non-medical” Indications Often Given for Inductions</a:t>
            </a:r>
          </a:p>
        </p:txBody>
      </p:sp>
      <p:sp>
        <p:nvSpPr>
          <p:cNvPr id="24579" name="Rectangle 3"/>
          <p:cNvSpPr>
            <a:spLocks noGrp="1" noChangeArrowheads="1"/>
          </p:cNvSpPr>
          <p:nvPr>
            <p:ph type="body" sz="half" idx="1"/>
          </p:nvPr>
        </p:nvSpPr>
        <p:spPr>
          <a:xfrm>
            <a:off x="457200" y="1434041"/>
            <a:ext cx="4038600" cy="4530725"/>
          </a:xfrm>
        </p:spPr>
        <p:txBody>
          <a:bodyPr/>
          <a:lstStyle/>
          <a:p>
            <a:pPr eaLnBrk="1" hangingPunct="1">
              <a:buClr>
                <a:srgbClr val="E98300"/>
              </a:buClr>
              <a:buSzPct val="100000"/>
              <a:buFont typeface="Arial"/>
              <a:buChar char="•"/>
              <a:defRPr/>
            </a:pPr>
            <a:r>
              <a:rPr lang="en-US" sz="2400" dirty="0">
                <a:ea typeface="+mn-ea"/>
                <a:cs typeface="+mn-cs"/>
              </a:rPr>
              <a:t>Maternal intolerance to late pregnancy</a:t>
            </a:r>
          </a:p>
          <a:p>
            <a:pPr marL="571500" lvl="1" indent="-228600" eaLnBrk="1" hangingPunct="1">
              <a:buClr>
                <a:srgbClr val="AE85C3"/>
              </a:buClr>
              <a:buSzPct val="100000"/>
              <a:buFont typeface="Arial"/>
              <a:buChar char="•"/>
              <a:defRPr/>
            </a:pPr>
            <a:r>
              <a:rPr lang="en-US" sz="2000" dirty="0">
                <a:ea typeface="ＭＳ Ｐゴシック"/>
              </a:rPr>
              <a:t>Excess edema, backache, indigestion, insomnia</a:t>
            </a:r>
          </a:p>
          <a:p>
            <a:pPr eaLnBrk="1" hangingPunct="1">
              <a:buClr>
                <a:srgbClr val="E98300"/>
              </a:buClr>
              <a:buSzPct val="100000"/>
              <a:buFont typeface="Arial"/>
              <a:buChar char="•"/>
              <a:defRPr/>
            </a:pPr>
            <a:r>
              <a:rPr lang="en-US" sz="2400" dirty="0">
                <a:ea typeface="+mn-ea"/>
                <a:cs typeface="+mn-cs"/>
              </a:rPr>
              <a:t>Prior labor complication</a:t>
            </a:r>
          </a:p>
          <a:p>
            <a:pPr eaLnBrk="1" hangingPunct="1">
              <a:buClr>
                <a:srgbClr val="E98300"/>
              </a:buClr>
              <a:buSzPct val="100000"/>
              <a:buFont typeface="Arial"/>
              <a:buChar char="•"/>
              <a:defRPr/>
            </a:pPr>
            <a:r>
              <a:rPr lang="en-US" sz="2400" dirty="0">
                <a:ea typeface="+mn-ea"/>
                <a:cs typeface="+mn-cs"/>
              </a:rPr>
              <a:t>Prior shoulder </a:t>
            </a:r>
            <a:r>
              <a:rPr lang="en-US" sz="2400" dirty="0" err="1">
                <a:ea typeface="+mn-ea"/>
                <a:cs typeface="+mn-cs"/>
              </a:rPr>
              <a:t>dystocia</a:t>
            </a:r>
            <a:endParaRPr lang="en-US" sz="2400" dirty="0">
              <a:ea typeface="+mn-ea"/>
              <a:cs typeface="+mn-cs"/>
            </a:endParaRPr>
          </a:p>
        </p:txBody>
      </p:sp>
      <p:sp>
        <p:nvSpPr>
          <p:cNvPr id="44036" name="Rectangle 6"/>
          <p:cNvSpPr>
            <a:spLocks noGrp="1" noChangeArrowheads="1"/>
          </p:cNvSpPr>
          <p:nvPr>
            <p:ph type="body" sz="half" idx="2"/>
          </p:nvPr>
        </p:nvSpPr>
        <p:spPr>
          <a:xfrm>
            <a:off x="4648200" y="1434041"/>
            <a:ext cx="4038600" cy="4530725"/>
          </a:xfrm>
        </p:spPr>
        <p:txBody>
          <a:bodyPr/>
          <a:lstStyle/>
          <a:p>
            <a:pPr eaLnBrk="1" hangingPunct="1">
              <a:buClr>
                <a:srgbClr val="E98300"/>
              </a:buClr>
              <a:buSzPct val="100000"/>
              <a:buFont typeface="Arial"/>
              <a:buChar char="•"/>
            </a:pPr>
            <a:r>
              <a:rPr lang="en-US" sz="2400" dirty="0" smtClean="0">
                <a:ea typeface="ＭＳ Ｐゴシック"/>
                <a:cs typeface="ＭＳ Ｐゴシック"/>
              </a:rPr>
              <a:t>Suspected fetal </a:t>
            </a:r>
            <a:r>
              <a:rPr lang="en-US" sz="2400" dirty="0" err="1" smtClean="0">
                <a:ea typeface="ＭＳ Ｐゴシック"/>
                <a:cs typeface="ＭＳ Ｐゴシック"/>
              </a:rPr>
              <a:t>macrosomia</a:t>
            </a:r>
            <a:endParaRPr lang="en-US" sz="2400" dirty="0" smtClean="0">
              <a:ea typeface="ＭＳ Ｐゴシック"/>
              <a:cs typeface="ＭＳ Ｐゴシック"/>
            </a:endParaRPr>
          </a:p>
          <a:p>
            <a:pPr eaLnBrk="1" hangingPunct="1">
              <a:buClr>
                <a:srgbClr val="E98300"/>
              </a:buClr>
              <a:buSzPct val="100000"/>
              <a:buFont typeface="Arial"/>
              <a:buChar char="•"/>
            </a:pPr>
            <a:r>
              <a:rPr lang="en-US" sz="2400" dirty="0" smtClean="0">
                <a:ea typeface="ＭＳ Ｐゴシック"/>
                <a:cs typeface="ＭＳ Ｐゴシック"/>
              </a:rPr>
              <a:t>History of rapid labor/ lives far away</a:t>
            </a:r>
          </a:p>
          <a:p>
            <a:pPr eaLnBrk="1" hangingPunct="1">
              <a:buClr>
                <a:srgbClr val="E98300"/>
              </a:buClr>
              <a:buSzPct val="100000"/>
              <a:buFont typeface="Arial"/>
              <a:buChar char="•"/>
            </a:pPr>
            <a:r>
              <a:rPr lang="en-US" sz="2400" dirty="0" smtClean="0">
                <a:ea typeface="ＭＳ Ｐゴシック"/>
                <a:cs typeface="ＭＳ Ｐゴシック"/>
              </a:rPr>
              <a:t>Possible lower risk for mom or baby</a:t>
            </a:r>
          </a:p>
          <a:p>
            <a:pPr marL="571500" lvl="1" indent="-228600" eaLnBrk="1" hangingPunct="1">
              <a:buClr>
                <a:srgbClr val="AE85C3"/>
              </a:buClr>
              <a:buSzPct val="100000"/>
              <a:buFont typeface="Arial"/>
              <a:buChar char="•"/>
            </a:pPr>
            <a:r>
              <a:rPr lang="en-US" sz="2000" dirty="0" smtClean="0">
                <a:ea typeface="ＭＳ Ｐゴシック"/>
              </a:rPr>
              <a:t>Lower stillbirth rate, </a:t>
            </a:r>
            <a:br>
              <a:rPr lang="en-US" sz="2000" dirty="0" smtClean="0">
                <a:ea typeface="ＭＳ Ｐゴシック"/>
              </a:rPr>
            </a:br>
            <a:r>
              <a:rPr lang="en-US" sz="2000" dirty="0" smtClean="0">
                <a:ea typeface="ＭＳ Ｐゴシック"/>
              </a:rPr>
              <a:t>less </a:t>
            </a:r>
            <a:r>
              <a:rPr lang="en-US" sz="2000" dirty="0" err="1" smtClean="0">
                <a:ea typeface="ＭＳ Ｐゴシック"/>
              </a:rPr>
              <a:t>macrosomia</a:t>
            </a:r>
            <a:r>
              <a:rPr lang="en-US" sz="2000" dirty="0" smtClean="0">
                <a:ea typeface="ＭＳ Ｐゴシック"/>
              </a:rPr>
              <a:t>, </a:t>
            </a:r>
            <a:br>
              <a:rPr lang="en-US" sz="2000" dirty="0" smtClean="0">
                <a:ea typeface="ＭＳ Ｐゴシック"/>
              </a:rPr>
            </a:br>
            <a:r>
              <a:rPr lang="en-US" sz="2000" dirty="0" smtClean="0">
                <a:ea typeface="ＭＳ Ｐゴシック"/>
              </a:rPr>
              <a:t>less preeclampsia</a:t>
            </a:r>
          </a:p>
          <a:p>
            <a:pPr eaLnBrk="1" hangingPunct="1">
              <a:buClr>
                <a:srgbClr val="E98300"/>
              </a:buClr>
              <a:buSzPct val="100000"/>
              <a:buFont typeface="Arial"/>
              <a:buChar char="•"/>
            </a:pPr>
            <a:endParaRPr lang="en-US" sz="2400" dirty="0" smtClean="0">
              <a:ea typeface="ＭＳ Ｐゴシック"/>
              <a:cs typeface="ＭＳ Ｐゴシック"/>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57200" y="88900"/>
            <a:ext cx="8229600" cy="1358900"/>
          </a:xfrm>
        </p:spPr>
        <p:txBody>
          <a:bodyPr/>
          <a:lstStyle/>
          <a:p>
            <a:pPr eaLnBrk="1" hangingPunct="1"/>
            <a:r>
              <a:rPr lang="en-US" sz="2600" b="0" dirty="0" smtClean="0">
                <a:solidFill>
                  <a:srgbClr val="9C5FB5"/>
                </a:solidFill>
                <a:ea typeface="ＭＳ Ｐゴシック"/>
                <a:cs typeface="ＭＳ Ｐゴシック"/>
              </a:rPr>
              <a:t>What Motivates Some</a:t>
            </a:r>
            <a:br>
              <a:rPr lang="en-US" sz="2600" b="0" dirty="0" smtClean="0">
                <a:solidFill>
                  <a:srgbClr val="9C5FB5"/>
                </a:solidFill>
                <a:ea typeface="ＭＳ Ｐゴシック"/>
                <a:cs typeface="ＭＳ Ｐゴシック"/>
              </a:rPr>
            </a:br>
            <a:r>
              <a:rPr lang="en-US" sz="2600" b="0" dirty="0" smtClean="0">
                <a:solidFill>
                  <a:srgbClr val="9C5FB5"/>
                </a:solidFill>
                <a:ea typeface="ＭＳ Ｐゴシック"/>
                <a:cs typeface="ＭＳ Ｐゴシック"/>
              </a:rPr>
              <a:t>Obstetricians to Perform Elective Inductions?</a:t>
            </a:r>
          </a:p>
        </p:txBody>
      </p:sp>
      <p:sp>
        <p:nvSpPr>
          <p:cNvPr id="45059" name="Rectangle 3"/>
          <p:cNvSpPr>
            <a:spLocks noGrp="1" noChangeArrowheads="1"/>
          </p:cNvSpPr>
          <p:nvPr>
            <p:ph type="body" idx="1"/>
          </p:nvPr>
        </p:nvSpPr>
        <p:spPr>
          <a:xfrm>
            <a:off x="457200" y="1430866"/>
            <a:ext cx="7315200" cy="3581400"/>
          </a:xfrm>
        </p:spPr>
        <p:txBody>
          <a:bodyPr/>
          <a:lstStyle/>
          <a:p>
            <a:pPr eaLnBrk="1" hangingPunct="1">
              <a:buClr>
                <a:srgbClr val="E98300"/>
              </a:buClr>
              <a:buSzPct val="100000"/>
              <a:buFont typeface="Arial"/>
              <a:buChar char="•"/>
            </a:pPr>
            <a:r>
              <a:rPr lang="en-US" sz="2400" dirty="0" smtClean="0">
                <a:ea typeface="ＭＳ Ｐゴシック"/>
                <a:cs typeface="ＭＳ Ｐゴシック"/>
              </a:rPr>
              <a:t>Physician convenience</a:t>
            </a:r>
          </a:p>
          <a:p>
            <a:pPr marL="571500" lvl="2" eaLnBrk="1" hangingPunct="1">
              <a:buClr>
                <a:srgbClr val="AE85C3"/>
              </a:buClr>
              <a:buSzPct val="100000"/>
              <a:buFont typeface="Arial"/>
              <a:buChar char="•"/>
            </a:pPr>
            <a:r>
              <a:rPr lang="en-US" dirty="0" smtClean="0">
                <a:ea typeface="ＭＳ Ｐゴシック"/>
              </a:rPr>
              <a:t>Guarantee attendance at birth</a:t>
            </a:r>
          </a:p>
          <a:p>
            <a:pPr marL="571500" lvl="2" eaLnBrk="1" hangingPunct="1">
              <a:buClr>
                <a:srgbClr val="AE85C3"/>
              </a:buClr>
              <a:buSzPct val="100000"/>
              <a:buFont typeface="Arial"/>
              <a:buChar char="•"/>
            </a:pPr>
            <a:r>
              <a:rPr lang="en-US" dirty="0" smtClean="0">
                <a:ea typeface="ＭＳ Ｐゴシック"/>
              </a:rPr>
              <a:t>Avoid potential scheduling conflicts</a:t>
            </a:r>
          </a:p>
          <a:p>
            <a:pPr marL="571500" lvl="2" eaLnBrk="1" hangingPunct="1">
              <a:buClr>
                <a:srgbClr val="AE85C3"/>
              </a:buClr>
              <a:buSzPct val="100000"/>
              <a:buFont typeface="Arial"/>
              <a:buChar char="•"/>
            </a:pPr>
            <a:r>
              <a:rPr lang="en-US" dirty="0" smtClean="0">
                <a:ea typeface="ＭＳ Ｐゴシック"/>
              </a:rPr>
              <a:t>Reduce being woken at night</a:t>
            </a:r>
          </a:p>
          <a:p>
            <a:pPr eaLnBrk="1" hangingPunct="1">
              <a:buClr>
                <a:srgbClr val="E98300"/>
              </a:buClr>
              <a:buSzPct val="100000"/>
              <a:buFont typeface="Arial"/>
              <a:buChar char="•"/>
            </a:pPr>
            <a:r>
              <a:rPr lang="en-US" sz="2400" dirty="0" smtClean="0">
                <a:ea typeface="ＭＳ Ｐゴシック"/>
                <a:cs typeface="ＭＳ Ｐゴシック"/>
              </a:rPr>
              <a:t>… what’s the harm? </a:t>
            </a:r>
          </a:p>
          <a:p>
            <a:pPr marL="571500" lvl="1" indent="-228600" eaLnBrk="1" hangingPunct="1">
              <a:buClr>
                <a:srgbClr val="AE85C3"/>
              </a:buClr>
              <a:buSzPct val="100000"/>
              <a:buFont typeface="Arial"/>
              <a:buChar char="•"/>
            </a:pPr>
            <a:r>
              <a:rPr lang="en-US" sz="2000" dirty="0" smtClean="0">
                <a:ea typeface="ＭＳ Ｐゴシック"/>
              </a:rPr>
              <a:t>Amnesia due to rare occurrence</a:t>
            </a:r>
          </a:p>
          <a:p>
            <a:pPr marL="571500" lvl="1" indent="-228600" eaLnBrk="1" hangingPunct="1">
              <a:buClr>
                <a:srgbClr val="AE85C3"/>
              </a:buClr>
              <a:buSzPct val="100000"/>
              <a:buFont typeface="Arial"/>
              <a:buChar char="•"/>
            </a:pPr>
            <a:r>
              <a:rPr lang="en-US" sz="2000" dirty="0" smtClean="0">
                <a:ea typeface="ＭＳ Ｐゴシック"/>
              </a:rPr>
              <a:t>The NICU can handle it</a:t>
            </a:r>
          </a:p>
          <a:p>
            <a:pPr eaLnBrk="1" hangingPunct="1">
              <a:buClr>
                <a:srgbClr val="E98300"/>
              </a:buClr>
              <a:buSzPct val="100000"/>
              <a:buFont typeface="Arial"/>
              <a:buChar char="•"/>
            </a:pPr>
            <a:r>
              <a:rPr lang="en-US" sz="2400" dirty="0" smtClean="0">
                <a:ea typeface="ＭＳ Ｐゴシック"/>
                <a:cs typeface="ＭＳ Ｐゴシック"/>
              </a:rPr>
              <a:t>And…</a:t>
            </a:r>
          </a:p>
          <a:p>
            <a:pPr eaLnBrk="1" hangingPunct="1">
              <a:buClr>
                <a:srgbClr val="E98300"/>
              </a:buClr>
              <a:buSzPct val="100000"/>
              <a:buFont typeface="Arial"/>
              <a:buChar char="•"/>
            </a:pPr>
            <a:endParaRPr lang="en-US" sz="2400" dirty="0" smtClean="0">
              <a:ea typeface="ＭＳ Ｐゴシック"/>
              <a:cs typeface="ＭＳ Ｐゴシック"/>
            </a:endParaRPr>
          </a:p>
        </p:txBody>
      </p:sp>
      <p:sp>
        <p:nvSpPr>
          <p:cNvPr id="45060" name="Rectangle 4"/>
          <p:cNvSpPr>
            <a:spLocks noChangeArrowheads="1"/>
          </p:cNvSpPr>
          <p:nvPr/>
        </p:nvSpPr>
        <p:spPr bwMode="auto">
          <a:xfrm>
            <a:off x="283634" y="5886110"/>
            <a:ext cx="2437790" cy="253916"/>
          </a:xfrm>
          <a:prstGeom prst="rect">
            <a:avLst/>
          </a:prstGeom>
          <a:noFill/>
          <a:ln w="9525">
            <a:noFill/>
            <a:miter lim="800000"/>
            <a:headEnd/>
            <a:tailEnd/>
          </a:ln>
        </p:spPr>
        <p:txBody>
          <a:bodyPr wrap="none">
            <a:spAutoFit/>
          </a:bodyPr>
          <a:lstStyle/>
          <a:p>
            <a:pPr>
              <a:spcBef>
                <a:spcPct val="50000"/>
              </a:spcBef>
            </a:pPr>
            <a:r>
              <a:rPr lang="en-US" sz="1050" dirty="0" err="1">
                <a:solidFill>
                  <a:srgbClr val="000000"/>
                </a:solidFill>
              </a:rPr>
              <a:t>Clin</a:t>
            </a:r>
            <a:r>
              <a:rPr lang="en-US" sz="1050" dirty="0">
                <a:solidFill>
                  <a:srgbClr val="000000"/>
                </a:solidFill>
              </a:rPr>
              <a:t> </a:t>
            </a:r>
            <a:r>
              <a:rPr lang="en-US" sz="1050" dirty="0" err="1">
                <a:solidFill>
                  <a:srgbClr val="000000"/>
                </a:solidFill>
              </a:rPr>
              <a:t>Obstet</a:t>
            </a:r>
            <a:r>
              <a:rPr lang="en-US" sz="1050" dirty="0">
                <a:solidFill>
                  <a:srgbClr val="000000"/>
                </a:solidFill>
              </a:rPr>
              <a:t> </a:t>
            </a:r>
            <a:r>
              <a:rPr lang="en-US" sz="1050" dirty="0" err="1">
                <a:solidFill>
                  <a:srgbClr val="000000"/>
                </a:solidFill>
              </a:rPr>
              <a:t>Gynecol</a:t>
            </a:r>
            <a:r>
              <a:rPr lang="en-US" sz="1050" dirty="0">
                <a:solidFill>
                  <a:srgbClr val="000000"/>
                </a:solidFill>
              </a:rPr>
              <a:t> 2006;49:698-704</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194733"/>
            <a:ext cx="8229600" cy="1139825"/>
          </a:xfrm>
        </p:spPr>
        <p:txBody>
          <a:bodyPr vert="horz"/>
          <a:lstStyle/>
          <a:p>
            <a:pPr eaLnBrk="1" hangingPunct="1"/>
            <a:r>
              <a:rPr lang="en-US" sz="2600" b="0" dirty="0" smtClean="0">
                <a:solidFill>
                  <a:srgbClr val="9C5FB5"/>
                </a:solidFill>
                <a:ea typeface="ＭＳ Ｐゴシック"/>
                <a:cs typeface="ＭＳ Ｐゴシック"/>
              </a:rPr>
              <a:t>Suspected Fetal </a:t>
            </a:r>
            <a:r>
              <a:rPr lang="en-US" sz="2600" b="0" dirty="0" err="1" smtClean="0">
                <a:solidFill>
                  <a:srgbClr val="9C5FB5"/>
                </a:solidFill>
                <a:ea typeface="ＭＳ Ｐゴシック"/>
                <a:cs typeface="ＭＳ Ｐゴシック"/>
              </a:rPr>
              <a:t>Macrosomia</a:t>
            </a:r>
            <a:r>
              <a:rPr lang="en-US" sz="2600" b="0" dirty="0" smtClean="0">
                <a:solidFill>
                  <a:srgbClr val="9C5FB5"/>
                </a:solidFill>
                <a:ea typeface="ＭＳ Ｐゴシック"/>
                <a:cs typeface="ＭＳ Ｐゴシック"/>
              </a:rPr>
              <a:t/>
            </a:r>
            <a:br>
              <a:rPr lang="en-US" sz="2600" b="0" dirty="0" smtClean="0">
                <a:solidFill>
                  <a:srgbClr val="9C5FB5"/>
                </a:solidFill>
                <a:ea typeface="ＭＳ Ｐゴシック"/>
                <a:cs typeface="ＭＳ Ｐゴシック"/>
              </a:rPr>
            </a:br>
            <a:r>
              <a:rPr lang="en-US" sz="2600" b="0" dirty="0" smtClean="0">
                <a:solidFill>
                  <a:srgbClr val="9C5FB5"/>
                </a:solidFill>
                <a:ea typeface="ＭＳ Ｐゴシック"/>
                <a:cs typeface="ＭＳ Ｐゴシック"/>
              </a:rPr>
              <a:t>(Non-Diabetic Population)</a:t>
            </a:r>
          </a:p>
        </p:txBody>
      </p:sp>
      <p:sp>
        <p:nvSpPr>
          <p:cNvPr id="46083" name="Rectangle 3"/>
          <p:cNvSpPr>
            <a:spLocks noGrp="1" noChangeArrowheads="1"/>
          </p:cNvSpPr>
          <p:nvPr>
            <p:ph type="body" idx="1"/>
          </p:nvPr>
        </p:nvSpPr>
        <p:spPr>
          <a:xfrm>
            <a:off x="457200" y="1430866"/>
            <a:ext cx="8229600" cy="4530725"/>
          </a:xfrm>
        </p:spPr>
        <p:txBody>
          <a:bodyPr/>
          <a:lstStyle/>
          <a:p>
            <a:pPr eaLnBrk="1" hangingPunct="1">
              <a:buClr>
                <a:srgbClr val="E98300"/>
              </a:buClr>
              <a:buSzPct val="100000"/>
              <a:buFont typeface="Arial"/>
              <a:buChar char="•"/>
            </a:pPr>
            <a:r>
              <a:rPr lang="en-US" sz="2400" dirty="0" smtClean="0">
                <a:ea typeface="ＭＳ Ｐゴシック"/>
                <a:cs typeface="ＭＳ Ｐゴシック"/>
              </a:rPr>
              <a:t>Does not reduce risk of shoulder </a:t>
            </a:r>
            <a:r>
              <a:rPr lang="en-US" sz="2400" dirty="0" err="1" smtClean="0">
                <a:ea typeface="ＭＳ Ｐゴシック"/>
                <a:cs typeface="ＭＳ Ｐゴシック"/>
              </a:rPr>
              <a:t>dystocia</a:t>
            </a:r>
            <a:endParaRPr lang="en-US" sz="2400" dirty="0" smtClean="0">
              <a:ea typeface="ＭＳ Ｐゴシック"/>
              <a:cs typeface="ＭＳ Ｐゴシック"/>
            </a:endParaRPr>
          </a:p>
          <a:p>
            <a:pPr eaLnBrk="1" hangingPunct="1">
              <a:buClr>
                <a:srgbClr val="E98300"/>
              </a:buClr>
              <a:buSzPct val="100000"/>
              <a:buFont typeface="Arial"/>
              <a:buChar char="•"/>
            </a:pPr>
            <a:r>
              <a:rPr lang="en-US" sz="2400" dirty="0" smtClean="0">
                <a:ea typeface="ＭＳ Ｐゴシック"/>
                <a:cs typeface="ＭＳ Ｐゴシック"/>
              </a:rPr>
              <a:t>Doubles risk of cesarean delivery</a:t>
            </a:r>
          </a:p>
          <a:p>
            <a:pPr eaLnBrk="1" hangingPunct="1">
              <a:buClr>
                <a:srgbClr val="E98300"/>
              </a:buClr>
              <a:buSzPct val="100000"/>
              <a:buFont typeface="Arial"/>
              <a:buChar char="•"/>
            </a:pPr>
            <a:r>
              <a:rPr lang="en-US" sz="2400" dirty="0" smtClean="0">
                <a:ea typeface="ＭＳ Ｐゴシック"/>
                <a:cs typeface="ＭＳ Ｐゴシック"/>
              </a:rPr>
              <a:t>262 pregnancies EFW &gt;90%</a:t>
            </a:r>
          </a:p>
          <a:p>
            <a:pPr eaLnBrk="1" hangingPunct="1">
              <a:buClr>
                <a:srgbClr val="E98300"/>
              </a:buClr>
              <a:buSzPct val="100000"/>
              <a:buFont typeface="Arial"/>
              <a:buChar char="•"/>
            </a:pPr>
            <a:r>
              <a:rPr lang="en-US" sz="2400" dirty="0" smtClean="0">
                <a:ea typeface="ＭＳ Ｐゴシック"/>
                <a:cs typeface="ＭＳ Ｐゴシック"/>
              </a:rPr>
              <a:t>Elective group:</a:t>
            </a:r>
          </a:p>
          <a:p>
            <a:pPr marL="571500" lvl="1" indent="-228600" eaLnBrk="1" hangingPunct="1">
              <a:buClr>
                <a:srgbClr val="AE85C3"/>
              </a:buClr>
              <a:buSzPct val="100000"/>
              <a:buFont typeface="Arial"/>
              <a:buChar char="•"/>
            </a:pPr>
            <a:r>
              <a:rPr lang="en-US" sz="2000" dirty="0" smtClean="0">
                <a:ea typeface="ＭＳ Ｐゴシック"/>
              </a:rPr>
              <a:t>57% cesarean delivery rate</a:t>
            </a:r>
          </a:p>
          <a:p>
            <a:pPr marL="571500" lvl="1" indent="-228600" eaLnBrk="1" hangingPunct="1">
              <a:buClr>
                <a:srgbClr val="AE85C3"/>
              </a:buClr>
              <a:buSzPct val="100000"/>
              <a:buFont typeface="Arial"/>
              <a:buChar char="•"/>
            </a:pPr>
            <a:r>
              <a:rPr lang="en-US" sz="2000" dirty="0" smtClean="0">
                <a:ea typeface="ＭＳ Ｐゴシック"/>
              </a:rPr>
              <a:t>5.3% shoulder </a:t>
            </a:r>
            <a:r>
              <a:rPr lang="en-US" sz="2000" dirty="0" err="1" smtClean="0">
                <a:ea typeface="ＭＳ Ｐゴシック"/>
              </a:rPr>
              <a:t>dystocia</a:t>
            </a:r>
            <a:r>
              <a:rPr lang="en-US" sz="2000" dirty="0" smtClean="0">
                <a:ea typeface="ＭＳ Ｐゴシック"/>
              </a:rPr>
              <a:t> </a:t>
            </a:r>
          </a:p>
          <a:p>
            <a:pPr eaLnBrk="1" hangingPunct="1">
              <a:buClr>
                <a:srgbClr val="E98300"/>
              </a:buClr>
              <a:buSzPct val="100000"/>
              <a:buFont typeface="Arial"/>
              <a:buChar char="•"/>
            </a:pPr>
            <a:r>
              <a:rPr lang="en-US" sz="2400" dirty="0" smtClean="0">
                <a:ea typeface="ＭＳ Ｐゴシック"/>
                <a:cs typeface="ＭＳ Ｐゴシック"/>
              </a:rPr>
              <a:t>Spontaneous labor group:</a:t>
            </a:r>
          </a:p>
          <a:p>
            <a:pPr marL="571500" lvl="1" indent="-228600" eaLnBrk="1" hangingPunct="1">
              <a:buClr>
                <a:srgbClr val="AE85C3"/>
              </a:buClr>
              <a:buSzPct val="100000"/>
              <a:buFont typeface="Arial"/>
              <a:buChar char="•"/>
            </a:pPr>
            <a:r>
              <a:rPr lang="en-US" sz="2000" dirty="0" smtClean="0">
                <a:ea typeface="ＭＳ Ｐゴシック"/>
              </a:rPr>
              <a:t>31% cesarean delivery rate</a:t>
            </a:r>
          </a:p>
          <a:p>
            <a:pPr marL="571500" lvl="1" indent="-228600" eaLnBrk="1" hangingPunct="1">
              <a:buClr>
                <a:srgbClr val="AE85C3"/>
              </a:buClr>
              <a:buSzPct val="100000"/>
              <a:buFont typeface="Arial"/>
              <a:buChar char="•"/>
            </a:pPr>
            <a:r>
              <a:rPr lang="en-US" sz="2000" dirty="0" smtClean="0">
                <a:ea typeface="ＭＳ Ｐゴシック"/>
              </a:rPr>
              <a:t>2.5% shoulder </a:t>
            </a:r>
            <a:r>
              <a:rPr lang="en-US" sz="2000" dirty="0" err="1" smtClean="0">
                <a:ea typeface="ＭＳ Ｐゴシック"/>
              </a:rPr>
              <a:t>dystocia</a:t>
            </a:r>
            <a:endParaRPr lang="en-US" sz="2000" dirty="0" smtClean="0">
              <a:ea typeface="ＭＳ Ｐゴシック"/>
            </a:endParaRPr>
          </a:p>
          <a:p>
            <a:pPr lvl="1" algn="r" eaLnBrk="1" hangingPunct="1">
              <a:buClr>
                <a:srgbClr val="E98300"/>
              </a:buClr>
              <a:buSzPct val="100000"/>
              <a:buFont typeface="Arial"/>
              <a:buChar char="•"/>
            </a:pPr>
            <a:endParaRPr lang="en-US" b="1" i="1" dirty="0" smtClean="0">
              <a:solidFill>
                <a:srgbClr val="3D3D3D"/>
              </a:solidFill>
              <a:latin typeface="Garamond" pitchFamily="18" charset="0"/>
              <a:ea typeface="ＭＳ Ｐゴシック"/>
            </a:endParaRPr>
          </a:p>
        </p:txBody>
      </p:sp>
      <p:sp>
        <p:nvSpPr>
          <p:cNvPr id="46084" name="Text Box 4"/>
          <p:cNvSpPr txBox="1">
            <a:spLocks noChangeArrowheads="1"/>
          </p:cNvSpPr>
          <p:nvPr/>
        </p:nvSpPr>
        <p:spPr bwMode="auto">
          <a:xfrm>
            <a:off x="283634" y="5886026"/>
            <a:ext cx="2999082" cy="253916"/>
          </a:xfrm>
          <a:prstGeom prst="rect">
            <a:avLst/>
          </a:prstGeom>
          <a:noFill/>
          <a:ln w="9525">
            <a:noFill/>
            <a:miter lim="800000"/>
            <a:headEnd/>
            <a:tailEnd/>
          </a:ln>
        </p:spPr>
        <p:txBody>
          <a:bodyPr wrap="none">
            <a:spAutoFit/>
          </a:bodyPr>
          <a:lstStyle/>
          <a:p>
            <a:r>
              <a:rPr lang="en-US" sz="1050" dirty="0">
                <a:solidFill>
                  <a:srgbClr val="000000"/>
                </a:solidFill>
              </a:rPr>
              <a:t>Combs et </a:t>
            </a:r>
            <a:r>
              <a:rPr lang="en-US" sz="1050" dirty="0" smtClean="0">
                <a:solidFill>
                  <a:srgbClr val="000000"/>
                </a:solidFill>
              </a:rPr>
              <a:t>al. </a:t>
            </a:r>
            <a:r>
              <a:rPr lang="en-US" sz="1050" dirty="0" err="1">
                <a:solidFill>
                  <a:srgbClr val="000000"/>
                </a:solidFill>
              </a:rPr>
              <a:t>Obstet</a:t>
            </a:r>
            <a:r>
              <a:rPr lang="en-US" sz="1050" dirty="0">
                <a:solidFill>
                  <a:srgbClr val="000000"/>
                </a:solidFill>
              </a:rPr>
              <a:t> </a:t>
            </a:r>
            <a:r>
              <a:rPr lang="en-US" sz="1050" dirty="0" err="1">
                <a:solidFill>
                  <a:srgbClr val="000000"/>
                </a:solidFill>
              </a:rPr>
              <a:t>Gynecol</a:t>
            </a:r>
            <a:r>
              <a:rPr lang="en-US" sz="1050" dirty="0">
                <a:solidFill>
                  <a:srgbClr val="000000"/>
                </a:solidFill>
              </a:rPr>
              <a:t> 1993; 81:492-496</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76200" y="313266"/>
            <a:ext cx="8991600" cy="892552"/>
          </a:xfrm>
          <a:prstGeom prst="rect">
            <a:avLst/>
          </a:prstGeom>
          <a:noFill/>
        </p:spPr>
        <p:txBody>
          <a:bodyPr wrap="square" rtlCol="0">
            <a:spAutoFit/>
          </a:bodyPr>
          <a:lstStyle/>
          <a:p>
            <a:pPr algn="ctr"/>
            <a:r>
              <a:rPr lang="en-US" sz="2600" dirty="0" smtClean="0">
                <a:solidFill>
                  <a:srgbClr val="9C5FB5"/>
                </a:solidFill>
              </a:rPr>
              <a:t>Elimination of Non-medically Indicated (Elective) </a:t>
            </a:r>
            <a:br>
              <a:rPr lang="en-US" sz="2600" dirty="0" smtClean="0">
                <a:solidFill>
                  <a:srgbClr val="9C5FB5"/>
                </a:solidFill>
              </a:rPr>
            </a:br>
            <a:r>
              <a:rPr lang="en-US" sz="2600" dirty="0" smtClean="0">
                <a:solidFill>
                  <a:srgbClr val="9C5FB5"/>
                </a:solidFill>
              </a:rPr>
              <a:t>Deliveries Before 39 Weeks</a:t>
            </a:r>
            <a:endParaRPr lang="en-US" sz="2600" dirty="0">
              <a:solidFill>
                <a:srgbClr val="9C5FB5"/>
              </a:solidFill>
            </a:endParaRPr>
          </a:p>
        </p:txBody>
      </p:sp>
      <p:pic>
        <p:nvPicPr>
          <p:cNvPr id="6" name="Picture 5" descr="01.eps"/>
          <p:cNvPicPr>
            <a:picLocks noChangeAspect="1"/>
          </p:cNvPicPr>
          <p:nvPr/>
        </p:nvPicPr>
        <mc:AlternateContent>
          <mc:Choice xmlns:ma="http://schemas.microsoft.com/office/mac/drawingml/2008/main" Requires="ma">
            <p:blipFill>
              <a:blip r:embed="rId3"/>
              <a:srcRect l="1319" t="3169" r="8428" b="1764"/>
              <a:stretch>
                <a:fillRect/>
              </a:stretch>
            </p:blipFill>
          </mc:Choice>
          <mc:Fallback>
            <p:blipFill>
              <a:blip r:embed="rId4"/>
              <a:srcRect l="1319" t="3169" r="8428" b="1764"/>
              <a:stretch>
                <a:fillRect/>
              </a:stretch>
            </p:blipFill>
          </mc:Fallback>
        </mc:AlternateContent>
        <p:spPr>
          <a:xfrm>
            <a:off x="2667000" y="1447800"/>
            <a:ext cx="3810000" cy="4572000"/>
          </a:xfrm>
          <a:prstGeom prst="rect">
            <a:avLst/>
          </a:prstGeom>
          <a:ln w="6350" cap="flat" cmpd="sng" algn="ctr">
            <a:solidFill>
              <a:schemeClr val="accent5">
                <a:lumMod val="10000"/>
              </a:schemeClr>
            </a:solidFill>
            <a:prstDash val="solid"/>
            <a:round/>
            <a:headEnd type="none" w="med" len="med"/>
            <a:tailEnd type="none" w="med" len="me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4"/>
          <p:cNvSpPr>
            <a:spLocks noGrp="1" noChangeArrowheads="1"/>
          </p:cNvSpPr>
          <p:nvPr>
            <p:ph type="ctrTitle"/>
          </p:nvPr>
        </p:nvSpPr>
        <p:spPr>
          <a:xfrm>
            <a:off x="152400" y="1873250"/>
            <a:ext cx="8763000" cy="1555750"/>
          </a:xfrm>
        </p:spPr>
        <p:txBody>
          <a:bodyPr/>
          <a:lstStyle/>
          <a:p>
            <a:pPr eaLnBrk="1" hangingPunct="1"/>
            <a:r>
              <a:rPr lang="en-US" sz="4400" b="0" dirty="0" smtClean="0">
                <a:solidFill>
                  <a:srgbClr val="9C5FB5"/>
                </a:solidFill>
                <a:ea typeface="ＭＳ Ｐゴシック"/>
                <a:cs typeface="ＭＳ Ｐゴシック"/>
              </a:rPr>
              <a:t>Risks of Non-medically </a:t>
            </a:r>
            <a:br>
              <a:rPr lang="en-US" sz="4400" b="0" dirty="0" smtClean="0">
                <a:solidFill>
                  <a:srgbClr val="9C5FB5"/>
                </a:solidFill>
                <a:ea typeface="ＭＳ Ｐゴシック"/>
                <a:cs typeface="ＭＳ Ｐゴシック"/>
              </a:rPr>
            </a:br>
            <a:r>
              <a:rPr lang="en-US" sz="4400" b="0" dirty="0" smtClean="0">
                <a:solidFill>
                  <a:srgbClr val="9C5FB5"/>
                </a:solidFill>
                <a:ea typeface="ＭＳ Ｐゴシック"/>
                <a:cs typeface="ＭＳ Ｐゴシック"/>
              </a:rPr>
              <a:t>Indicated (Elective) Delivery Before 39 Weeks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4"/>
          <p:cNvSpPr>
            <a:spLocks noGrp="1" noChangeArrowheads="1"/>
          </p:cNvSpPr>
          <p:nvPr>
            <p:ph type="title"/>
          </p:nvPr>
        </p:nvSpPr>
        <p:spPr>
          <a:xfrm>
            <a:off x="228600" y="440266"/>
            <a:ext cx="8686800" cy="1063625"/>
          </a:xfrm>
        </p:spPr>
        <p:txBody>
          <a:bodyPr/>
          <a:lstStyle/>
          <a:p>
            <a:pPr eaLnBrk="1" hangingPunct="1"/>
            <a:r>
              <a:rPr lang="en-US" sz="2600" b="0" dirty="0" smtClean="0">
                <a:solidFill>
                  <a:srgbClr val="9C5FB5"/>
                </a:solidFill>
                <a:ea typeface="ＭＳ Ｐゴシック"/>
                <a:cs typeface="ＭＳ Ｐゴシック"/>
              </a:rPr>
              <a:t>Complications of Non-medically Indicated (Elective) Deliveries Between 37 and 39 Weeks </a:t>
            </a:r>
            <a:br>
              <a:rPr lang="en-US" sz="2600" b="0" dirty="0" smtClean="0">
                <a:solidFill>
                  <a:srgbClr val="9C5FB5"/>
                </a:solidFill>
                <a:ea typeface="ＭＳ Ｐゴシック"/>
                <a:cs typeface="ＭＳ Ｐゴシック"/>
              </a:rPr>
            </a:br>
            <a:endParaRPr lang="en-US" sz="2600" b="0" dirty="0" smtClean="0">
              <a:solidFill>
                <a:srgbClr val="9C5FB5"/>
              </a:solidFill>
              <a:ea typeface="ＭＳ Ｐゴシック"/>
              <a:cs typeface="ＭＳ Ｐゴシック"/>
            </a:endParaRPr>
          </a:p>
        </p:txBody>
      </p:sp>
      <p:sp>
        <p:nvSpPr>
          <p:cNvPr id="48131" name="Rectangle 3"/>
          <p:cNvSpPr>
            <a:spLocks noChangeArrowheads="1"/>
          </p:cNvSpPr>
          <p:nvPr/>
        </p:nvSpPr>
        <p:spPr bwMode="auto">
          <a:xfrm>
            <a:off x="283634" y="5720926"/>
            <a:ext cx="5486400" cy="609600"/>
          </a:xfrm>
          <a:prstGeom prst="rect">
            <a:avLst/>
          </a:prstGeom>
          <a:noFill/>
          <a:ln w="9525">
            <a:noFill/>
            <a:round/>
            <a:headEnd/>
            <a:tailEnd/>
          </a:ln>
        </p:spPr>
        <p:txBody>
          <a:bodyPr/>
          <a:lstStyle/>
          <a:p>
            <a:pPr eaLnBrk="0" hangingPunct="0"/>
            <a:r>
              <a:rPr lang="en-US" sz="1050" dirty="0">
                <a:solidFill>
                  <a:srgbClr val="000000"/>
                </a:solidFill>
              </a:rPr>
              <a:t>See Toolkit for more data and full list of citations</a:t>
            </a:r>
          </a:p>
          <a:p>
            <a:pPr eaLnBrk="0" hangingPunct="0"/>
            <a:r>
              <a:rPr lang="en-US" sz="1050" dirty="0">
                <a:solidFill>
                  <a:srgbClr val="000000"/>
                </a:solidFill>
              </a:rPr>
              <a:t>Clark 2009, </a:t>
            </a:r>
            <a:r>
              <a:rPr lang="en-US" sz="1050" dirty="0" err="1">
                <a:solidFill>
                  <a:srgbClr val="000000"/>
                </a:solidFill>
              </a:rPr>
              <a:t>Madar</a:t>
            </a:r>
            <a:r>
              <a:rPr lang="en-US" sz="1050" dirty="0">
                <a:solidFill>
                  <a:srgbClr val="000000"/>
                </a:solidFill>
              </a:rPr>
              <a:t> 1999, Morrison 1995, Sutton 2001, Hook 1997</a:t>
            </a:r>
          </a:p>
        </p:txBody>
      </p:sp>
      <p:sp>
        <p:nvSpPr>
          <p:cNvPr id="48132" name="Content Placeholder 5"/>
          <p:cNvSpPr>
            <a:spLocks noGrp="1"/>
          </p:cNvSpPr>
          <p:nvPr>
            <p:ph idx="1"/>
          </p:nvPr>
        </p:nvSpPr>
        <p:spPr>
          <a:xfrm>
            <a:off x="457200" y="1430866"/>
            <a:ext cx="8229600" cy="3429000"/>
          </a:xfrm>
        </p:spPr>
        <p:txBody>
          <a:bodyPr/>
          <a:lstStyle/>
          <a:p>
            <a:pPr eaLnBrk="1" hangingPunct="1">
              <a:buClr>
                <a:srgbClr val="E98300"/>
              </a:buClr>
              <a:buSzPct val="100000"/>
              <a:buFont typeface="Arial"/>
              <a:buChar char="•"/>
            </a:pPr>
            <a:r>
              <a:rPr lang="en-US" sz="2400" dirty="0" smtClean="0">
                <a:ea typeface="ＭＳ Ｐゴシック"/>
                <a:cs typeface="ＭＳ Ｐゴシック"/>
              </a:rPr>
              <a:t>Increased NICU admissions</a:t>
            </a:r>
          </a:p>
          <a:p>
            <a:pPr eaLnBrk="1" hangingPunct="1">
              <a:buClr>
                <a:srgbClr val="E98300"/>
              </a:buClr>
              <a:buSzPct val="100000"/>
              <a:buFont typeface="Arial"/>
              <a:buChar char="•"/>
            </a:pPr>
            <a:r>
              <a:rPr lang="en-US" sz="2400" dirty="0" smtClean="0">
                <a:ea typeface="ＭＳ Ｐゴシック"/>
                <a:cs typeface="ＭＳ Ｐゴシック"/>
              </a:rPr>
              <a:t>Increased transient </a:t>
            </a:r>
            <a:r>
              <a:rPr lang="en-US" sz="2400" dirty="0" err="1" smtClean="0">
                <a:ea typeface="ＭＳ Ｐゴシック"/>
                <a:cs typeface="ＭＳ Ｐゴシック"/>
              </a:rPr>
              <a:t>tachypnea</a:t>
            </a:r>
            <a:r>
              <a:rPr lang="en-US" sz="2400" dirty="0" smtClean="0">
                <a:ea typeface="ＭＳ Ｐゴシック"/>
                <a:cs typeface="ＭＳ Ｐゴシック"/>
              </a:rPr>
              <a:t> of the newborn (TTN)</a:t>
            </a:r>
          </a:p>
          <a:p>
            <a:pPr eaLnBrk="1" hangingPunct="1">
              <a:buClr>
                <a:srgbClr val="E98300"/>
              </a:buClr>
              <a:buSzPct val="100000"/>
              <a:buFont typeface="Arial"/>
              <a:buChar char="•"/>
            </a:pPr>
            <a:r>
              <a:rPr lang="en-US" sz="2400" dirty="0" smtClean="0">
                <a:ea typeface="ＭＳ Ｐゴシック"/>
                <a:cs typeface="ＭＳ Ｐゴシック"/>
              </a:rPr>
              <a:t>Increased respiratory distress syndrome (RDS) </a:t>
            </a:r>
          </a:p>
          <a:p>
            <a:pPr eaLnBrk="1" hangingPunct="1">
              <a:buClr>
                <a:srgbClr val="E98300"/>
              </a:buClr>
              <a:buSzPct val="100000"/>
              <a:buFont typeface="Arial"/>
              <a:buChar char="•"/>
            </a:pPr>
            <a:r>
              <a:rPr lang="en-US" sz="2400" dirty="0" smtClean="0">
                <a:ea typeface="ＭＳ Ｐゴシック"/>
                <a:cs typeface="ＭＳ Ｐゴシック"/>
              </a:rPr>
              <a:t>Increased ventilator support</a:t>
            </a:r>
          </a:p>
          <a:p>
            <a:pPr eaLnBrk="1" hangingPunct="1">
              <a:buClr>
                <a:srgbClr val="E98300"/>
              </a:buClr>
              <a:buSzPct val="100000"/>
              <a:buFont typeface="Arial"/>
              <a:buChar char="•"/>
            </a:pPr>
            <a:r>
              <a:rPr lang="en-US" sz="2400" dirty="0" smtClean="0">
                <a:ea typeface="ＭＳ Ｐゴシック"/>
                <a:cs typeface="ＭＳ Ｐゴシック"/>
              </a:rPr>
              <a:t>Increased suspected or proven sepsis</a:t>
            </a:r>
          </a:p>
          <a:p>
            <a:pPr eaLnBrk="1" hangingPunct="1">
              <a:buClr>
                <a:srgbClr val="E98300"/>
              </a:buClr>
              <a:buSzPct val="100000"/>
              <a:buFont typeface="Arial"/>
              <a:buChar char="•"/>
            </a:pPr>
            <a:r>
              <a:rPr lang="en-US" sz="2400" dirty="0" smtClean="0">
                <a:ea typeface="ＭＳ Ｐゴシック"/>
                <a:cs typeface="ＭＳ Ｐゴシック"/>
              </a:rPr>
              <a:t>Increased newborn feeding problems and other transition issues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bwMode="auto">
          <a:xfrm rot="5400000">
            <a:off x="5568950" y="2609850"/>
            <a:ext cx="2590800" cy="3340100"/>
          </a:xfrm>
          <a:prstGeom prst="rect">
            <a:avLst/>
          </a:prstGeom>
          <a:solidFill>
            <a:srgbClr val="CDADD9">
              <a:alpha val="33000"/>
            </a:srgbClr>
          </a:solidFill>
          <a:ln w="9525" cap="flat" cmpd="sng" algn="ctr">
            <a:solidFill>
              <a:srgbClr val="CDADD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8" charset="0"/>
            </a:endParaRPr>
          </a:p>
        </p:txBody>
      </p:sp>
      <p:sp>
        <p:nvSpPr>
          <p:cNvPr id="49154" name="Title 2"/>
          <p:cNvSpPr>
            <a:spLocks noGrp="1"/>
          </p:cNvSpPr>
          <p:nvPr>
            <p:ph type="title"/>
          </p:nvPr>
        </p:nvSpPr>
        <p:spPr>
          <a:xfrm>
            <a:off x="457200" y="88900"/>
            <a:ext cx="8229600" cy="1352550"/>
          </a:xfrm>
        </p:spPr>
        <p:txBody>
          <a:bodyPr/>
          <a:lstStyle/>
          <a:p>
            <a:pPr eaLnBrk="1" hangingPunct="1"/>
            <a:r>
              <a:rPr lang="en-US" sz="2600" b="0" dirty="0" smtClean="0">
                <a:solidFill>
                  <a:srgbClr val="9C5FB5"/>
                </a:solidFill>
                <a:ea typeface="ＭＳ Ｐゴシック"/>
                <a:cs typeface="ＭＳ Ｐゴシック"/>
              </a:rPr>
              <a:t>Morbidity of Late Preterm Infants </a:t>
            </a:r>
            <a:br>
              <a:rPr lang="en-US" sz="2600" b="0" dirty="0" smtClean="0">
                <a:solidFill>
                  <a:srgbClr val="9C5FB5"/>
                </a:solidFill>
                <a:ea typeface="ＭＳ Ｐゴシック"/>
                <a:cs typeface="ＭＳ Ｐゴシック"/>
              </a:rPr>
            </a:br>
            <a:r>
              <a:rPr lang="en-US" sz="2600" b="0" dirty="0" smtClean="0">
                <a:solidFill>
                  <a:srgbClr val="9C5FB5"/>
                </a:solidFill>
                <a:ea typeface="ＭＳ Ｐゴシック"/>
                <a:cs typeface="ＭＳ Ｐゴシック"/>
              </a:rPr>
              <a:t>in Massachusetts </a:t>
            </a:r>
          </a:p>
        </p:txBody>
      </p:sp>
      <p:sp>
        <p:nvSpPr>
          <p:cNvPr id="49155" name="Content Placeholder 1"/>
          <p:cNvSpPr>
            <a:spLocks noGrp="1"/>
          </p:cNvSpPr>
          <p:nvPr>
            <p:ph idx="1"/>
          </p:nvPr>
        </p:nvSpPr>
        <p:spPr>
          <a:xfrm>
            <a:off x="457200" y="1430866"/>
            <a:ext cx="8229600" cy="4038600"/>
          </a:xfrm>
        </p:spPr>
        <p:txBody>
          <a:bodyPr/>
          <a:lstStyle/>
          <a:p>
            <a:pPr eaLnBrk="1" hangingPunct="1">
              <a:spcBef>
                <a:spcPts val="576"/>
              </a:spcBef>
              <a:buClr>
                <a:srgbClr val="E98300"/>
              </a:buClr>
              <a:buSzPct val="150000"/>
              <a:buFont typeface="Arial"/>
              <a:buChar char="•"/>
              <a:defRPr/>
            </a:pPr>
            <a:r>
              <a:rPr lang="en-US" sz="2400" dirty="0" smtClean="0">
                <a:ea typeface="ＭＳ Ｐゴシック"/>
                <a:cs typeface="ＭＳ Ｐゴシック"/>
              </a:rPr>
              <a:t>Late preterm infants: </a:t>
            </a:r>
            <a:r>
              <a:rPr lang="en-US" sz="2400" b="1" dirty="0" smtClean="0">
                <a:solidFill>
                  <a:srgbClr val="9C5FB5"/>
                </a:solidFill>
                <a:ea typeface="ＭＳ Ｐゴシック"/>
                <a:cs typeface="ＭＳ Ｐゴシック"/>
              </a:rPr>
              <a:t>22.2%</a:t>
            </a:r>
            <a:r>
              <a:rPr lang="en-US" sz="2400" dirty="0" smtClean="0">
                <a:solidFill>
                  <a:srgbClr val="9C5FB5"/>
                </a:solidFill>
                <a:ea typeface="ＭＳ Ｐゴシック"/>
                <a:cs typeface="ＭＳ Ｐゴシック"/>
              </a:rPr>
              <a:t> </a:t>
            </a:r>
            <a:r>
              <a:rPr lang="en-US" sz="2400" dirty="0" err="1" smtClean="0">
                <a:ea typeface="ＭＳ Ｐゴシック"/>
                <a:cs typeface="ＭＳ Ｐゴシック"/>
              </a:rPr>
              <a:t>vs</a:t>
            </a:r>
            <a:r>
              <a:rPr lang="en-US" sz="2400" dirty="0" smtClean="0">
                <a:ea typeface="ＭＳ Ｐゴシック"/>
                <a:cs typeface="ＭＳ Ｐゴシック"/>
              </a:rPr>
              <a:t> Term infants: </a:t>
            </a:r>
            <a:r>
              <a:rPr lang="en-US" sz="2400" b="1" dirty="0" smtClean="0">
                <a:solidFill>
                  <a:srgbClr val="9C5FB5"/>
                </a:solidFill>
                <a:ea typeface="ＭＳ Ｐゴシック"/>
                <a:cs typeface="ＭＳ Ｐゴシック"/>
              </a:rPr>
              <a:t>3%</a:t>
            </a:r>
          </a:p>
          <a:p>
            <a:pPr marL="571500" lvl="1" indent="-228600" eaLnBrk="1" hangingPunct="1">
              <a:spcBef>
                <a:spcPts val="576"/>
              </a:spcBef>
              <a:buClr>
                <a:srgbClr val="FDC889"/>
              </a:buClr>
              <a:buSzPct val="150000"/>
              <a:buFont typeface="Arial"/>
              <a:buChar char="•"/>
              <a:defRPr/>
            </a:pPr>
            <a:r>
              <a:rPr lang="en-US" sz="2000" dirty="0" smtClean="0">
                <a:ea typeface="ＭＳ Ｐゴシック"/>
              </a:rPr>
              <a:t>Sample: Term (377,638), Late Preterm (26,170)</a:t>
            </a:r>
            <a:endParaRPr lang="en-US" sz="2400" dirty="0" smtClean="0">
              <a:ea typeface="ＭＳ Ｐゴシック"/>
              <a:cs typeface="ＭＳ Ｐゴシック"/>
            </a:endParaRPr>
          </a:p>
          <a:p>
            <a:pPr eaLnBrk="1" hangingPunct="1">
              <a:spcBef>
                <a:spcPts val="576"/>
              </a:spcBef>
              <a:buClr>
                <a:srgbClr val="E98300"/>
              </a:buClr>
              <a:buSzPct val="150000"/>
              <a:buFont typeface="Arial"/>
              <a:buChar char="•"/>
              <a:defRPr/>
            </a:pPr>
            <a:r>
              <a:rPr lang="en-US" sz="2400" b="1" dirty="0" smtClean="0">
                <a:ea typeface="ＭＳ Ｐゴシック"/>
                <a:cs typeface="ＭＳ Ｐゴシック"/>
              </a:rPr>
              <a:t>Morbidity</a:t>
            </a:r>
            <a:r>
              <a:rPr lang="en-US" sz="2400" dirty="0" smtClean="0">
                <a:ea typeface="ＭＳ Ｐゴシック"/>
                <a:cs typeface="ＭＳ Ｐゴシック"/>
              </a:rPr>
              <a:t> rates doubled for each gestational week earlier than 38 weeks</a:t>
            </a:r>
          </a:p>
          <a:p>
            <a:pPr marL="798513" lvl="1" indent="-450850" eaLnBrk="1" hangingPunct="1">
              <a:spcBef>
                <a:spcPts val="576"/>
              </a:spcBef>
              <a:buClr>
                <a:srgbClr val="E98300"/>
              </a:buClr>
              <a:buSzPct val="150000"/>
              <a:buNone/>
              <a:defRPr/>
            </a:pPr>
            <a:r>
              <a:rPr lang="en-US" sz="2000" dirty="0" smtClean="0">
                <a:solidFill>
                  <a:srgbClr val="9C5FB5"/>
                </a:solidFill>
                <a:ea typeface="ＭＳ Ｐゴシック"/>
              </a:rPr>
              <a:t>40 wks:    2.5%</a:t>
            </a:r>
          </a:p>
          <a:p>
            <a:pPr marL="798513" lvl="1" indent="-450850" eaLnBrk="1" hangingPunct="1">
              <a:spcBef>
                <a:spcPts val="0"/>
              </a:spcBef>
              <a:buClr>
                <a:srgbClr val="E98300"/>
              </a:buClr>
              <a:buSzPct val="150000"/>
              <a:buNone/>
              <a:defRPr/>
            </a:pPr>
            <a:r>
              <a:rPr lang="en-US" sz="2000" dirty="0" smtClean="0">
                <a:solidFill>
                  <a:srgbClr val="9C5FB5"/>
                </a:solidFill>
                <a:ea typeface="ＭＳ Ｐゴシック"/>
              </a:rPr>
              <a:t>39 wks:    2.6%</a:t>
            </a:r>
          </a:p>
          <a:p>
            <a:pPr marL="798513" lvl="1" indent="-450850" eaLnBrk="1" hangingPunct="1">
              <a:spcBef>
                <a:spcPts val="0"/>
              </a:spcBef>
              <a:buClr>
                <a:srgbClr val="E98300"/>
              </a:buClr>
              <a:buSzPct val="150000"/>
              <a:buNone/>
              <a:defRPr/>
            </a:pPr>
            <a:r>
              <a:rPr lang="en-US" sz="2000" dirty="0" smtClean="0">
                <a:solidFill>
                  <a:srgbClr val="002060"/>
                </a:solidFill>
                <a:ea typeface="ＭＳ Ｐゴシック"/>
              </a:rPr>
              <a:t>38 wks:    3.3%</a:t>
            </a:r>
          </a:p>
          <a:p>
            <a:pPr marL="798513" lvl="1" indent="-450850" eaLnBrk="1" hangingPunct="1">
              <a:spcBef>
                <a:spcPts val="0"/>
              </a:spcBef>
              <a:buClr>
                <a:srgbClr val="E98300"/>
              </a:buClr>
              <a:buSzPct val="150000"/>
              <a:buNone/>
              <a:defRPr/>
            </a:pPr>
            <a:r>
              <a:rPr lang="en-US" sz="2000" dirty="0" smtClean="0">
                <a:solidFill>
                  <a:srgbClr val="002060"/>
                </a:solidFill>
                <a:ea typeface="ＭＳ Ｐゴシック"/>
              </a:rPr>
              <a:t>37 wks:    5.9%</a:t>
            </a:r>
          </a:p>
          <a:p>
            <a:pPr marL="798513" lvl="1" indent="-450850" eaLnBrk="1" hangingPunct="1">
              <a:spcBef>
                <a:spcPts val="0"/>
              </a:spcBef>
              <a:buClr>
                <a:srgbClr val="E98300"/>
              </a:buClr>
              <a:buSzPct val="150000"/>
              <a:buNone/>
              <a:defRPr/>
            </a:pPr>
            <a:r>
              <a:rPr lang="en-US" sz="2000" dirty="0" smtClean="0">
                <a:solidFill>
                  <a:srgbClr val="002060"/>
                </a:solidFill>
                <a:ea typeface="ＭＳ Ｐゴシック"/>
              </a:rPr>
              <a:t>36 wks:  12.1%</a:t>
            </a:r>
          </a:p>
          <a:p>
            <a:pPr marL="798513" lvl="1" indent="-450850" eaLnBrk="1" hangingPunct="1">
              <a:spcBef>
                <a:spcPts val="0"/>
              </a:spcBef>
              <a:buClr>
                <a:srgbClr val="E98300"/>
              </a:buClr>
              <a:buSzPct val="150000"/>
              <a:buNone/>
              <a:defRPr/>
            </a:pPr>
            <a:r>
              <a:rPr lang="en-US" sz="2000" dirty="0" smtClean="0">
                <a:solidFill>
                  <a:srgbClr val="002060"/>
                </a:solidFill>
                <a:ea typeface="ＭＳ Ｐゴシック"/>
              </a:rPr>
              <a:t>35 wks:  25.6%</a:t>
            </a:r>
          </a:p>
          <a:p>
            <a:pPr marL="798513" lvl="1" indent="-450850" eaLnBrk="1" hangingPunct="1">
              <a:spcBef>
                <a:spcPts val="0"/>
              </a:spcBef>
              <a:buClr>
                <a:srgbClr val="E98300"/>
              </a:buClr>
              <a:buSzPct val="150000"/>
              <a:buNone/>
              <a:defRPr/>
            </a:pPr>
            <a:r>
              <a:rPr lang="en-US" sz="2000" dirty="0" smtClean="0">
                <a:solidFill>
                  <a:srgbClr val="002060"/>
                </a:solidFill>
                <a:ea typeface="ＭＳ Ｐゴシック"/>
              </a:rPr>
              <a:t>34 wks:  51.9%</a:t>
            </a:r>
          </a:p>
        </p:txBody>
      </p:sp>
      <p:sp>
        <p:nvSpPr>
          <p:cNvPr id="49156" name="Rectangle 3"/>
          <p:cNvSpPr>
            <a:spLocks noChangeArrowheads="1"/>
          </p:cNvSpPr>
          <p:nvPr/>
        </p:nvSpPr>
        <p:spPr bwMode="auto">
          <a:xfrm>
            <a:off x="283634" y="5724528"/>
            <a:ext cx="7467600" cy="415498"/>
          </a:xfrm>
          <a:prstGeom prst="rect">
            <a:avLst/>
          </a:prstGeom>
          <a:noFill/>
          <a:ln w="9525">
            <a:noFill/>
            <a:miter lim="800000"/>
            <a:headEnd/>
            <a:tailEnd/>
          </a:ln>
        </p:spPr>
        <p:txBody>
          <a:bodyPr wrap="square">
            <a:spAutoFit/>
          </a:bodyPr>
          <a:lstStyle/>
          <a:p>
            <a:pPr eaLnBrk="0" hangingPunct="0"/>
            <a:r>
              <a:rPr lang="en-US" sz="1050" dirty="0">
                <a:solidFill>
                  <a:srgbClr val="000000"/>
                </a:solidFill>
              </a:rPr>
              <a:t>Shapiro-Mendoza CK et al. Effect of late-preterm birth and maternal </a:t>
            </a:r>
            <a:r>
              <a:rPr lang="en-US" sz="1050" dirty="0" smtClean="0">
                <a:solidFill>
                  <a:srgbClr val="000000"/>
                </a:solidFill>
              </a:rPr>
              <a:t>medical conditions </a:t>
            </a:r>
            <a:r>
              <a:rPr lang="en-US" sz="1050" dirty="0">
                <a:solidFill>
                  <a:srgbClr val="000000"/>
                </a:solidFill>
              </a:rPr>
              <a:t>on newborn morbidity risk.</a:t>
            </a:r>
            <a:r>
              <a:rPr lang="en-US" sz="1050" dirty="0" smtClean="0">
                <a:solidFill>
                  <a:srgbClr val="000000"/>
                </a:solidFill>
              </a:rPr>
              <a:t> </a:t>
            </a:r>
            <a:br>
              <a:rPr lang="en-US" sz="1050" dirty="0" smtClean="0">
                <a:solidFill>
                  <a:srgbClr val="000000"/>
                </a:solidFill>
              </a:rPr>
            </a:br>
            <a:r>
              <a:rPr lang="en-US" sz="1050" i="1" dirty="0" smtClean="0">
                <a:solidFill>
                  <a:srgbClr val="000000"/>
                </a:solidFill>
              </a:rPr>
              <a:t>Pediatrics</a:t>
            </a:r>
            <a:r>
              <a:rPr lang="en-US" sz="1050" i="1" dirty="0">
                <a:solidFill>
                  <a:srgbClr val="000000"/>
                </a:solidFill>
              </a:rPr>
              <a:t>.</a:t>
            </a:r>
            <a:r>
              <a:rPr lang="en-US" sz="1050" dirty="0">
                <a:solidFill>
                  <a:srgbClr val="000000"/>
                </a:solidFill>
              </a:rPr>
              <a:t> </a:t>
            </a:r>
            <a:r>
              <a:rPr lang="en-US" sz="1050" dirty="0" smtClean="0">
                <a:solidFill>
                  <a:srgbClr val="000000"/>
                </a:solidFill>
              </a:rPr>
              <a:t>2008;121:e223–</a:t>
            </a:r>
            <a:r>
              <a:rPr lang="en-US" sz="1050" dirty="0">
                <a:solidFill>
                  <a:srgbClr val="000000"/>
                </a:solidFill>
              </a:rPr>
              <a:t>e232</a:t>
            </a:r>
          </a:p>
        </p:txBody>
      </p:sp>
      <p:pic>
        <p:nvPicPr>
          <p:cNvPr id="7" name="Picture 6" descr="Baby.jpg"/>
          <p:cNvPicPr>
            <a:picLocks noChangeAspect="1"/>
          </p:cNvPicPr>
          <p:nvPr/>
        </p:nvPicPr>
        <p:blipFill>
          <a:blip r:embed="rId3"/>
          <a:stretch>
            <a:fillRect/>
          </a:stretch>
        </p:blipFill>
        <p:spPr>
          <a:xfrm>
            <a:off x="5334000" y="3124200"/>
            <a:ext cx="3056562" cy="22860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Rectangle 8"/>
          <p:cNvSpPr/>
          <p:nvPr/>
        </p:nvSpPr>
        <p:spPr bwMode="auto">
          <a:xfrm rot="5400000">
            <a:off x="2781301" y="-215900"/>
            <a:ext cx="3429000" cy="7010401"/>
          </a:xfrm>
          <a:prstGeom prst="rect">
            <a:avLst/>
          </a:prstGeom>
          <a:solidFill>
            <a:srgbClr val="CDADD9">
              <a:alpha val="33000"/>
            </a:srgbClr>
          </a:solidFill>
          <a:ln w="9525" cap="flat" cmpd="sng" algn="ctr">
            <a:solidFill>
              <a:srgbClr val="CDADD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8" charset="0"/>
            </a:endParaRPr>
          </a:p>
        </p:txBody>
      </p:sp>
      <p:graphicFrame>
        <p:nvGraphicFramePr>
          <p:cNvPr id="2" name="Object 5"/>
          <p:cNvGraphicFramePr>
            <a:graphicFrameLocks noChangeAspect="1"/>
          </p:cNvGraphicFramePr>
          <p:nvPr/>
        </p:nvGraphicFramePr>
        <p:xfrm>
          <a:off x="901700" y="1282700"/>
          <a:ext cx="7834312" cy="3706988"/>
        </p:xfrm>
        <a:graphic>
          <a:graphicData uri="http://schemas.openxmlformats.org/presentationml/2006/ole">
            <p:oleObj spid="_x0000_s165890" name="Worksheet" r:id="rId4" imgW="10744200" imgH="5092700" progId="Excel.Sheet.8">
              <p:embed/>
            </p:oleObj>
          </a:graphicData>
        </a:graphic>
      </p:graphicFrame>
      <p:sp>
        <p:nvSpPr>
          <p:cNvPr id="12" name="Rounded Rectangle 11"/>
          <p:cNvSpPr/>
          <p:nvPr/>
        </p:nvSpPr>
        <p:spPr bwMode="auto">
          <a:xfrm>
            <a:off x="3469640" y="1905000"/>
            <a:ext cx="2209800" cy="533400"/>
          </a:xfrm>
          <a:prstGeom prst="roundRect">
            <a:avLst/>
          </a:prstGeom>
          <a:solidFill>
            <a:srgbClr val="D2EBE4"/>
          </a:solidFill>
          <a:ln w="38100" cap="flat" cmpd="sng" algn="ctr">
            <a:solidFill>
              <a:srgbClr val="00B58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8" charset="0"/>
            </a:endParaRPr>
          </a:p>
        </p:txBody>
      </p:sp>
      <p:sp>
        <p:nvSpPr>
          <p:cNvPr id="3076" name="Rectangle 4"/>
          <p:cNvSpPr>
            <a:spLocks noGrp="1" noChangeArrowheads="1"/>
          </p:cNvSpPr>
          <p:nvPr>
            <p:ph type="title" idx="4294967295"/>
          </p:nvPr>
        </p:nvSpPr>
        <p:spPr>
          <a:xfrm>
            <a:off x="457200" y="197909"/>
            <a:ext cx="8229600" cy="1139825"/>
          </a:xfrm>
        </p:spPr>
        <p:txBody>
          <a:bodyPr/>
          <a:lstStyle/>
          <a:p>
            <a:r>
              <a:rPr lang="en-US" sz="2600" b="0" dirty="0" smtClean="0">
                <a:solidFill>
                  <a:srgbClr val="9C5FB5"/>
                </a:solidFill>
                <a:ea typeface="ＭＳ Ｐゴシック"/>
                <a:cs typeface="ＭＳ Ｐゴシック"/>
              </a:rPr>
              <a:t>NICU Admissions By Weeks Gestation </a:t>
            </a:r>
            <a:br>
              <a:rPr lang="en-US" sz="2600" b="0" dirty="0" smtClean="0">
                <a:solidFill>
                  <a:srgbClr val="9C5FB5"/>
                </a:solidFill>
                <a:ea typeface="ＭＳ Ｐゴシック"/>
                <a:cs typeface="ＭＳ Ｐゴシック"/>
              </a:rPr>
            </a:br>
            <a:r>
              <a:rPr lang="en-US" sz="2600" b="0" dirty="0" smtClean="0">
                <a:solidFill>
                  <a:srgbClr val="9C5FB5"/>
                </a:solidFill>
                <a:ea typeface="ＭＳ Ｐゴシック"/>
                <a:cs typeface="ＭＳ Ｐゴシック"/>
              </a:rPr>
              <a:t>Deliveries Without Complications, 2000-2003</a:t>
            </a:r>
          </a:p>
        </p:txBody>
      </p:sp>
      <p:sp>
        <p:nvSpPr>
          <p:cNvPr id="3078" name="Rectangle 7"/>
          <p:cNvSpPr>
            <a:spLocks noChangeArrowheads="1"/>
          </p:cNvSpPr>
          <p:nvPr/>
        </p:nvSpPr>
        <p:spPr bwMode="auto">
          <a:xfrm>
            <a:off x="283634" y="5886110"/>
            <a:ext cx="5181600" cy="253916"/>
          </a:xfrm>
          <a:prstGeom prst="rect">
            <a:avLst/>
          </a:prstGeom>
          <a:noFill/>
          <a:ln w="9525">
            <a:noFill/>
            <a:miter lim="800000"/>
            <a:headEnd/>
            <a:tailEnd/>
          </a:ln>
        </p:spPr>
        <p:txBody>
          <a:bodyPr>
            <a:spAutoFit/>
          </a:bodyPr>
          <a:lstStyle/>
          <a:p>
            <a:pPr>
              <a:spcBef>
                <a:spcPct val="50000"/>
              </a:spcBef>
            </a:pPr>
            <a:r>
              <a:rPr lang="en-US" sz="1050" dirty="0" err="1">
                <a:solidFill>
                  <a:srgbClr val="000000"/>
                </a:solidFill>
              </a:rPr>
              <a:t>Oshiro</a:t>
            </a:r>
            <a:r>
              <a:rPr lang="en-US" sz="1050" dirty="0">
                <a:solidFill>
                  <a:srgbClr val="000000"/>
                </a:solidFill>
              </a:rPr>
              <a:t> et al. </a:t>
            </a:r>
            <a:r>
              <a:rPr lang="en-US" sz="1050" dirty="0" err="1">
                <a:solidFill>
                  <a:srgbClr val="000000"/>
                </a:solidFill>
              </a:rPr>
              <a:t>Obstet</a:t>
            </a:r>
            <a:r>
              <a:rPr lang="en-US" sz="1050" dirty="0">
                <a:solidFill>
                  <a:srgbClr val="000000"/>
                </a:solidFill>
              </a:rPr>
              <a:t> </a:t>
            </a:r>
            <a:r>
              <a:rPr lang="en-US" sz="1050" dirty="0" err="1">
                <a:solidFill>
                  <a:srgbClr val="000000"/>
                </a:solidFill>
              </a:rPr>
              <a:t>Gynecol</a:t>
            </a:r>
            <a:r>
              <a:rPr lang="en-US" sz="1050" dirty="0">
                <a:solidFill>
                  <a:srgbClr val="000000"/>
                </a:solidFill>
              </a:rPr>
              <a:t> 2009;113:804-811.</a:t>
            </a:r>
            <a:endParaRPr lang="en-US" sz="1050" dirty="0">
              <a:solidFill>
                <a:srgbClr val="000000"/>
              </a:solidFill>
              <a:latin typeface="Times New Roman" pitchFamily="18" charset="0"/>
              <a:cs typeface="Times New Roman" pitchFamily="18" charset="0"/>
            </a:endParaRPr>
          </a:p>
        </p:txBody>
      </p:sp>
      <p:pic>
        <p:nvPicPr>
          <p:cNvPr id="11" name="Picture 5" descr="HLTH_H_2CPT.jpg"/>
          <p:cNvPicPr>
            <a:picLocks noChangeAspect="1" noChangeArrowheads="1"/>
          </p:cNvPicPr>
          <p:nvPr/>
        </p:nvPicPr>
        <p:blipFill>
          <a:blip r:embed="rId5"/>
          <a:srcRect/>
          <a:stretch>
            <a:fillRect/>
          </a:stretch>
        </p:blipFill>
        <p:spPr bwMode="auto">
          <a:xfrm>
            <a:off x="376764" y="5410200"/>
            <a:ext cx="1454440" cy="464821"/>
          </a:xfrm>
          <a:prstGeom prst="rect">
            <a:avLst/>
          </a:prstGeom>
          <a:noFill/>
          <a:ln w="9525">
            <a:noFill/>
            <a:miter lim="800000"/>
            <a:headEnd/>
            <a:tailEnd/>
          </a:ln>
        </p:spPr>
      </p:pic>
      <p:sp>
        <p:nvSpPr>
          <p:cNvPr id="3077" name="TextBox 5"/>
          <p:cNvSpPr txBox="1">
            <a:spLocks noChangeArrowheads="1"/>
          </p:cNvSpPr>
          <p:nvPr/>
        </p:nvSpPr>
        <p:spPr bwMode="auto">
          <a:xfrm>
            <a:off x="3550920" y="1951335"/>
            <a:ext cx="2057400" cy="369332"/>
          </a:xfrm>
          <a:prstGeom prst="rect">
            <a:avLst/>
          </a:prstGeom>
          <a:noFill/>
          <a:ln w="9525">
            <a:noFill/>
            <a:miter lim="800000"/>
            <a:headEnd/>
            <a:tailEnd/>
          </a:ln>
        </p:spPr>
        <p:txBody>
          <a:bodyPr wrap="square">
            <a:spAutoFit/>
          </a:bodyPr>
          <a:lstStyle/>
          <a:p>
            <a:pPr algn="ctr" defTabSz="457200"/>
            <a:r>
              <a:rPr lang="en-US" sz="1800" dirty="0">
                <a:solidFill>
                  <a:srgbClr val="000000"/>
                </a:solidFill>
                <a:latin typeface="+mj-lt"/>
              </a:rPr>
              <a:t>NICU Admissions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 name="Rectangle 15"/>
          <p:cNvSpPr/>
          <p:nvPr/>
        </p:nvSpPr>
        <p:spPr bwMode="auto">
          <a:xfrm rot="5400000">
            <a:off x="3003549" y="-364809"/>
            <a:ext cx="3136904" cy="7010401"/>
          </a:xfrm>
          <a:prstGeom prst="rect">
            <a:avLst/>
          </a:prstGeom>
          <a:solidFill>
            <a:srgbClr val="CDADD9">
              <a:alpha val="33000"/>
            </a:srgbClr>
          </a:solidFill>
          <a:ln w="9525" cap="flat" cmpd="sng" algn="ctr">
            <a:solidFill>
              <a:srgbClr val="CDADD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8" charset="0"/>
            </a:endParaRPr>
          </a:p>
        </p:txBody>
      </p:sp>
      <p:graphicFrame>
        <p:nvGraphicFramePr>
          <p:cNvPr id="4098" name="Object 16"/>
          <p:cNvGraphicFramePr>
            <a:graphicFrameLocks noGrp="1" noChangeAspect="1"/>
          </p:cNvGraphicFramePr>
          <p:nvPr>
            <p:ph type="chart" idx="4294967295"/>
          </p:nvPr>
        </p:nvGraphicFramePr>
        <p:xfrm>
          <a:off x="1066800" y="1275080"/>
          <a:ext cx="6994525" cy="3436937"/>
        </p:xfrm>
        <a:graphic>
          <a:graphicData uri="http://schemas.openxmlformats.org/presentationml/2006/ole">
            <p:oleObj spid="_x0000_s4098" name="Worksheet" r:id="rId4" imgW="9499600" imgH="5486400" progId="Excel.Sheet.8">
              <p:embed/>
            </p:oleObj>
          </a:graphicData>
        </a:graphic>
      </p:graphicFrame>
      <p:sp>
        <p:nvSpPr>
          <p:cNvPr id="4099" name="Rectangle 4"/>
          <p:cNvSpPr>
            <a:spLocks noGrp="1" noChangeArrowheads="1"/>
          </p:cNvSpPr>
          <p:nvPr>
            <p:ph type="title" idx="4294967295"/>
          </p:nvPr>
        </p:nvSpPr>
        <p:spPr>
          <a:xfrm>
            <a:off x="457200" y="194734"/>
            <a:ext cx="8229600" cy="1139825"/>
          </a:xfrm>
        </p:spPr>
        <p:txBody>
          <a:bodyPr anchorCtr="0"/>
          <a:lstStyle/>
          <a:p>
            <a:r>
              <a:rPr lang="en-US" sz="2600" b="0" dirty="0" smtClean="0">
                <a:solidFill>
                  <a:srgbClr val="9C5FB5"/>
                </a:solidFill>
                <a:ea typeface="ＭＳ Ｐゴシック"/>
                <a:cs typeface="ＭＳ Ｐゴシック"/>
              </a:rPr>
              <a:t>RDS By Weeks Gestation</a:t>
            </a:r>
            <a:br>
              <a:rPr lang="en-US" sz="2600" b="0" dirty="0" smtClean="0">
                <a:solidFill>
                  <a:srgbClr val="9C5FB5"/>
                </a:solidFill>
                <a:ea typeface="ＭＳ Ｐゴシック"/>
                <a:cs typeface="ＭＳ Ｐゴシック"/>
              </a:rPr>
            </a:br>
            <a:r>
              <a:rPr lang="en-US" sz="2600" b="0" dirty="0" smtClean="0">
                <a:solidFill>
                  <a:srgbClr val="9C5FB5"/>
                </a:solidFill>
                <a:ea typeface="ＭＳ Ｐゴシック"/>
                <a:cs typeface="ＭＳ Ｐゴシック"/>
              </a:rPr>
              <a:t>Deliveries Without Complications, 2000-2003</a:t>
            </a:r>
          </a:p>
        </p:txBody>
      </p:sp>
      <p:sp>
        <p:nvSpPr>
          <p:cNvPr id="4102" name="Rectangle 6"/>
          <p:cNvSpPr>
            <a:spLocks noChangeArrowheads="1"/>
          </p:cNvSpPr>
          <p:nvPr/>
        </p:nvSpPr>
        <p:spPr bwMode="auto">
          <a:xfrm>
            <a:off x="283634" y="5886026"/>
            <a:ext cx="5181600" cy="253916"/>
          </a:xfrm>
          <a:prstGeom prst="rect">
            <a:avLst/>
          </a:prstGeom>
          <a:noFill/>
          <a:ln w="9525">
            <a:noFill/>
            <a:miter lim="800000"/>
            <a:headEnd/>
            <a:tailEnd/>
          </a:ln>
        </p:spPr>
        <p:txBody>
          <a:bodyPr>
            <a:spAutoFit/>
          </a:bodyPr>
          <a:lstStyle/>
          <a:p>
            <a:pPr>
              <a:spcBef>
                <a:spcPct val="50000"/>
              </a:spcBef>
            </a:pPr>
            <a:r>
              <a:rPr lang="en-US" sz="1050" dirty="0" err="1">
                <a:solidFill>
                  <a:srgbClr val="000000"/>
                </a:solidFill>
              </a:rPr>
              <a:t>Oshiro</a:t>
            </a:r>
            <a:r>
              <a:rPr lang="en-US" sz="1050" dirty="0">
                <a:solidFill>
                  <a:srgbClr val="000000"/>
                </a:solidFill>
              </a:rPr>
              <a:t> et al. </a:t>
            </a:r>
            <a:r>
              <a:rPr lang="en-US" sz="1050" dirty="0" err="1">
                <a:solidFill>
                  <a:srgbClr val="000000"/>
                </a:solidFill>
              </a:rPr>
              <a:t>Obstet</a:t>
            </a:r>
            <a:r>
              <a:rPr lang="en-US" sz="1050" dirty="0">
                <a:solidFill>
                  <a:srgbClr val="000000"/>
                </a:solidFill>
              </a:rPr>
              <a:t> </a:t>
            </a:r>
            <a:r>
              <a:rPr lang="en-US" sz="1050" dirty="0" err="1">
                <a:solidFill>
                  <a:srgbClr val="000000"/>
                </a:solidFill>
              </a:rPr>
              <a:t>Gynecol</a:t>
            </a:r>
            <a:r>
              <a:rPr lang="en-US" sz="1050" dirty="0">
                <a:solidFill>
                  <a:srgbClr val="000000"/>
                </a:solidFill>
              </a:rPr>
              <a:t> 2009;113:804-811.</a:t>
            </a:r>
            <a:endParaRPr lang="en-US" sz="1050" dirty="0">
              <a:solidFill>
                <a:srgbClr val="000000"/>
              </a:solidFill>
              <a:latin typeface="Times New Roman" pitchFamily="18" charset="0"/>
              <a:cs typeface="Times New Roman" pitchFamily="18" charset="0"/>
            </a:endParaRPr>
          </a:p>
        </p:txBody>
      </p:sp>
      <p:pic>
        <p:nvPicPr>
          <p:cNvPr id="12" name="Picture 5" descr="HLTH_H_2CPT.jpg"/>
          <p:cNvPicPr>
            <a:picLocks noChangeAspect="1" noChangeArrowheads="1"/>
          </p:cNvPicPr>
          <p:nvPr/>
        </p:nvPicPr>
        <p:blipFill>
          <a:blip r:embed="rId5"/>
          <a:srcRect/>
          <a:stretch>
            <a:fillRect/>
          </a:stretch>
        </p:blipFill>
        <p:spPr bwMode="auto">
          <a:xfrm>
            <a:off x="376764" y="5410200"/>
            <a:ext cx="1454440" cy="464821"/>
          </a:xfrm>
          <a:prstGeom prst="rect">
            <a:avLst/>
          </a:prstGeom>
          <a:noFill/>
          <a:ln w="9525">
            <a:noFill/>
            <a:miter lim="800000"/>
            <a:headEnd/>
            <a:tailEnd/>
          </a:ln>
        </p:spPr>
      </p:pic>
      <p:sp>
        <p:nvSpPr>
          <p:cNvPr id="9" name="Rounded Rectangle 8"/>
          <p:cNvSpPr/>
          <p:nvPr/>
        </p:nvSpPr>
        <p:spPr bwMode="auto">
          <a:xfrm>
            <a:off x="3765550" y="1905000"/>
            <a:ext cx="1600200" cy="457200"/>
          </a:xfrm>
          <a:prstGeom prst="roundRect">
            <a:avLst/>
          </a:prstGeom>
          <a:solidFill>
            <a:srgbClr val="D2EBE4"/>
          </a:solidFill>
          <a:ln w="38100" cap="flat" cmpd="sng" algn="ctr">
            <a:solidFill>
              <a:srgbClr val="00B58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8" charset="0"/>
            </a:endParaRPr>
          </a:p>
        </p:txBody>
      </p:sp>
      <p:sp>
        <p:nvSpPr>
          <p:cNvPr id="4100" name="TextBox 5"/>
          <p:cNvSpPr txBox="1">
            <a:spLocks noChangeArrowheads="1"/>
          </p:cNvSpPr>
          <p:nvPr/>
        </p:nvSpPr>
        <p:spPr bwMode="auto">
          <a:xfrm>
            <a:off x="3931920" y="1929368"/>
            <a:ext cx="1295400" cy="369332"/>
          </a:xfrm>
          <a:prstGeom prst="rect">
            <a:avLst/>
          </a:prstGeom>
          <a:noFill/>
          <a:ln w="9525">
            <a:noFill/>
            <a:miter lim="800000"/>
            <a:headEnd/>
            <a:tailEnd/>
          </a:ln>
        </p:spPr>
        <p:txBody>
          <a:bodyPr>
            <a:spAutoFit/>
          </a:bodyPr>
          <a:lstStyle/>
          <a:p>
            <a:pPr algn="ctr" defTabSz="457200"/>
            <a:r>
              <a:rPr lang="en-US" sz="1800" dirty="0">
                <a:solidFill>
                  <a:schemeClr val="accent4">
                    <a:lumMod val="10000"/>
                  </a:schemeClr>
                </a:solidFill>
                <a:latin typeface="+mj-lt"/>
              </a:rPr>
              <a:t>RDS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Rectangle 11"/>
          <p:cNvSpPr/>
          <p:nvPr/>
        </p:nvSpPr>
        <p:spPr bwMode="auto">
          <a:xfrm rot="5400000">
            <a:off x="2870198" y="-601980"/>
            <a:ext cx="3505201" cy="7848601"/>
          </a:xfrm>
          <a:prstGeom prst="rect">
            <a:avLst/>
          </a:prstGeom>
          <a:solidFill>
            <a:srgbClr val="CDADD9">
              <a:alpha val="33000"/>
            </a:srgbClr>
          </a:solidFill>
          <a:ln w="9525" cap="flat" cmpd="sng" algn="ctr">
            <a:solidFill>
              <a:srgbClr val="CDADD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8" charset="0"/>
            </a:endParaRPr>
          </a:p>
        </p:txBody>
      </p:sp>
      <p:sp>
        <p:nvSpPr>
          <p:cNvPr id="5123" name="Rectangle 2"/>
          <p:cNvSpPr>
            <a:spLocks noGrp="1" noChangeArrowheads="1"/>
          </p:cNvSpPr>
          <p:nvPr>
            <p:ph type="title" idx="4294967295"/>
          </p:nvPr>
        </p:nvSpPr>
        <p:spPr>
          <a:xfrm>
            <a:off x="457200" y="194733"/>
            <a:ext cx="8229600" cy="1139825"/>
          </a:xfrm>
        </p:spPr>
        <p:txBody>
          <a:bodyPr/>
          <a:lstStyle/>
          <a:p>
            <a:r>
              <a:rPr lang="en-US" sz="2600" b="0" dirty="0" smtClean="0">
                <a:solidFill>
                  <a:srgbClr val="9C5FB5"/>
                </a:solidFill>
                <a:ea typeface="ＭＳ Ｐゴシック"/>
                <a:cs typeface="ＭＳ Ｐゴシック"/>
              </a:rPr>
              <a:t>Ventilator Usage By Weeks Gestation</a:t>
            </a:r>
            <a:br>
              <a:rPr lang="en-US" sz="2600" b="0" dirty="0" smtClean="0">
                <a:solidFill>
                  <a:srgbClr val="9C5FB5"/>
                </a:solidFill>
                <a:ea typeface="ＭＳ Ｐゴシック"/>
                <a:cs typeface="ＭＳ Ｐゴシック"/>
              </a:rPr>
            </a:br>
            <a:r>
              <a:rPr lang="en-US" sz="2600" b="0" dirty="0" smtClean="0">
                <a:solidFill>
                  <a:srgbClr val="9C5FB5"/>
                </a:solidFill>
                <a:ea typeface="ＭＳ Ｐゴシック"/>
                <a:cs typeface="ＭＳ Ｐゴシック"/>
              </a:rPr>
              <a:t>Deliveries Without Complications, 2000-2003</a:t>
            </a:r>
          </a:p>
        </p:txBody>
      </p:sp>
      <p:graphicFrame>
        <p:nvGraphicFramePr>
          <p:cNvPr id="5122" name="Object 3"/>
          <p:cNvGraphicFramePr>
            <a:graphicFrameLocks noChangeAspect="1"/>
          </p:cNvGraphicFramePr>
          <p:nvPr>
            <p:ph idx="4294967295"/>
          </p:nvPr>
        </p:nvGraphicFramePr>
        <p:xfrm>
          <a:off x="699769" y="1633221"/>
          <a:ext cx="7834631" cy="3441700"/>
        </p:xfrm>
        <a:graphic>
          <a:graphicData uri="http://schemas.openxmlformats.org/presentationml/2006/ole">
            <p:oleObj spid="_x0000_s5122" name="Worksheet" r:id="rId4" imgW="11163300" imgH="4914900" progId="Excel.Sheet.8">
              <p:embed/>
            </p:oleObj>
          </a:graphicData>
        </a:graphic>
      </p:graphicFrame>
      <p:sp>
        <p:nvSpPr>
          <p:cNvPr id="5125" name="Rectangle 6"/>
          <p:cNvSpPr>
            <a:spLocks noChangeArrowheads="1"/>
          </p:cNvSpPr>
          <p:nvPr/>
        </p:nvSpPr>
        <p:spPr bwMode="auto">
          <a:xfrm>
            <a:off x="283635" y="5886026"/>
            <a:ext cx="5181600" cy="253916"/>
          </a:xfrm>
          <a:prstGeom prst="rect">
            <a:avLst/>
          </a:prstGeom>
          <a:noFill/>
          <a:ln w="9525">
            <a:noFill/>
            <a:miter lim="800000"/>
            <a:headEnd/>
            <a:tailEnd/>
          </a:ln>
        </p:spPr>
        <p:txBody>
          <a:bodyPr>
            <a:spAutoFit/>
          </a:bodyPr>
          <a:lstStyle/>
          <a:p>
            <a:pPr>
              <a:spcBef>
                <a:spcPct val="50000"/>
              </a:spcBef>
            </a:pPr>
            <a:r>
              <a:rPr lang="en-US" sz="1050" dirty="0" err="1">
                <a:solidFill>
                  <a:srgbClr val="161616"/>
                </a:solidFill>
              </a:rPr>
              <a:t>Oshiro</a:t>
            </a:r>
            <a:r>
              <a:rPr lang="en-US" sz="1050" dirty="0">
                <a:solidFill>
                  <a:srgbClr val="161616"/>
                </a:solidFill>
              </a:rPr>
              <a:t> et al. </a:t>
            </a:r>
            <a:r>
              <a:rPr lang="en-US" sz="1050" dirty="0" err="1">
                <a:solidFill>
                  <a:srgbClr val="161616"/>
                </a:solidFill>
              </a:rPr>
              <a:t>Obstet</a:t>
            </a:r>
            <a:r>
              <a:rPr lang="en-US" sz="1050" dirty="0">
                <a:solidFill>
                  <a:srgbClr val="161616"/>
                </a:solidFill>
              </a:rPr>
              <a:t> </a:t>
            </a:r>
            <a:r>
              <a:rPr lang="en-US" sz="1050" dirty="0" err="1">
                <a:solidFill>
                  <a:srgbClr val="161616"/>
                </a:solidFill>
              </a:rPr>
              <a:t>Gynecol</a:t>
            </a:r>
            <a:r>
              <a:rPr lang="en-US" sz="1050" dirty="0">
                <a:solidFill>
                  <a:srgbClr val="161616"/>
                </a:solidFill>
              </a:rPr>
              <a:t> 2009;113:804-811.</a:t>
            </a:r>
            <a:endParaRPr lang="en-US" sz="1050" dirty="0">
              <a:solidFill>
                <a:srgbClr val="161616"/>
              </a:solidFill>
              <a:latin typeface="Times New Roman" pitchFamily="18" charset="0"/>
              <a:cs typeface="Times New Roman" pitchFamily="18" charset="0"/>
            </a:endParaRPr>
          </a:p>
        </p:txBody>
      </p:sp>
      <p:pic>
        <p:nvPicPr>
          <p:cNvPr id="11" name="Picture 5" descr="HLTH_H_2CPT.jpg"/>
          <p:cNvPicPr>
            <a:picLocks noChangeAspect="1" noChangeArrowheads="1"/>
          </p:cNvPicPr>
          <p:nvPr/>
        </p:nvPicPr>
        <p:blipFill>
          <a:blip r:embed="rId5"/>
          <a:srcRect/>
          <a:stretch>
            <a:fillRect/>
          </a:stretch>
        </p:blipFill>
        <p:spPr bwMode="auto">
          <a:xfrm>
            <a:off x="376764" y="5410200"/>
            <a:ext cx="1454440" cy="464821"/>
          </a:xfrm>
          <a:prstGeom prst="rect">
            <a:avLst/>
          </a:prstGeom>
          <a:noFill/>
          <a:ln w="9525">
            <a:noFill/>
            <a:miter lim="800000"/>
            <a:headEnd/>
            <a:tailEnd/>
          </a:ln>
        </p:spPr>
      </p:pic>
      <p:sp>
        <p:nvSpPr>
          <p:cNvPr id="9" name="Rounded Rectangle 8"/>
          <p:cNvSpPr/>
          <p:nvPr/>
        </p:nvSpPr>
        <p:spPr bwMode="auto">
          <a:xfrm>
            <a:off x="4114800" y="2019300"/>
            <a:ext cx="2209800" cy="533400"/>
          </a:xfrm>
          <a:prstGeom prst="roundRect">
            <a:avLst>
              <a:gd name="adj" fmla="val 23810"/>
            </a:avLst>
          </a:prstGeom>
          <a:solidFill>
            <a:srgbClr val="D2EBE4"/>
          </a:solidFill>
          <a:ln w="38100" cap="flat" cmpd="sng" algn="ctr">
            <a:solidFill>
              <a:srgbClr val="00B58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8" charset="0"/>
            </a:endParaRPr>
          </a:p>
        </p:txBody>
      </p:sp>
      <p:sp>
        <p:nvSpPr>
          <p:cNvPr id="5124" name="TextBox 5"/>
          <p:cNvSpPr txBox="1">
            <a:spLocks noChangeArrowheads="1"/>
          </p:cNvSpPr>
          <p:nvPr/>
        </p:nvSpPr>
        <p:spPr bwMode="auto">
          <a:xfrm>
            <a:off x="4144431" y="2094469"/>
            <a:ext cx="2133600" cy="369332"/>
          </a:xfrm>
          <a:prstGeom prst="rect">
            <a:avLst/>
          </a:prstGeom>
          <a:noFill/>
          <a:ln w="9525">
            <a:noFill/>
            <a:miter lim="800000"/>
            <a:headEnd/>
            <a:tailEnd/>
          </a:ln>
        </p:spPr>
        <p:txBody>
          <a:bodyPr wrap="square">
            <a:spAutoFit/>
          </a:bodyPr>
          <a:lstStyle/>
          <a:p>
            <a:pPr algn="ctr" defTabSz="457200"/>
            <a:r>
              <a:rPr lang="en-US" sz="1800" dirty="0">
                <a:solidFill>
                  <a:schemeClr val="accent4">
                    <a:lumMod val="10000"/>
                  </a:schemeClr>
                </a:solidFill>
                <a:latin typeface="+mj-lt"/>
              </a:rPr>
              <a:t>Ventilator Use</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3"/>
          <p:cNvSpPr>
            <a:spLocks noGrp="1" noChangeArrowheads="1"/>
          </p:cNvSpPr>
          <p:nvPr>
            <p:ph type="body" idx="1"/>
          </p:nvPr>
        </p:nvSpPr>
        <p:spPr>
          <a:xfrm>
            <a:off x="457200" y="1430866"/>
            <a:ext cx="8610600" cy="4114800"/>
          </a:xfrm>
        </p:spPr>
        <p:txBody>
          <a:bodyPr/>
          <a:lstStyle/>
          <a:p>
            <a:pPr eaLnBrk="1" hangingPunct="1">
              <a:buClr>
                <a:srgbClr val="F8981D"/>
              </a:buClr>
              <a:buSzPct val="100000"/>
              <a:buFont typeface="Arial"/>
              <a:buChar char="•"/>
            </a:pPr>
            <a:r>
              <a:rPr lang="en-US" sz="2400" dirty="0" smtClean="0">
                <a:ea typeface="ＭＳ Ｐゴシック"/>
                <a:cs typeface="ＭＳ Ｐゴシック"/>
              </a:rPr>
              <a:t>13,258 elective repeat cesarean births in 19 centers</a:t>
            </a:r>
          </a:p>
          <a:p>
            <a:pPr eaLnBrk="1" hangingPunct="1">
              <a:buClr>
                <a:srgbClr val="F8981D"/>
              </a:buClr>
              <a:buSzPct val="100000"/>
              <a:buFont typeface="Arial"/>
              <a:buChar char="•"/>
            </a:pPr>
            <a:r>
              <a:rPr lang="en-US" sz="2400" dirty="0" smtClean="0">
                <a:ea typeface="ＭＳ Ｐゴシック"/>
                <a:cs typeface="ＭＳ Ｐゴシック"/>
              </a:rPr>
              <a:t>35.8% done &lt;39 weeks gestation</a:t>
            </a:r>
          </a:p>
          <a:p>
            <a:pPr eaLnBrk="1" hangingPunct="1">
              <a:buClr>
                <a:srgbClr val="F8981D"/>
              </a:buClr>
              <a:buSzPct val="100000"/>
              <a:buFont typeface="Arial"/>
              <a:buChar char="•"/>
            </a:pPr>
            <a:r>
              <a:rPr lang="en-US" sz="2400" dirty="0" smtClean="0">
                <a:ea typeface="ＭＳ Ｐゴシック"/>
                <a:cs typeface="ＭＳ Ｐゴシック"/>
              </a:rPr>
              <a:t>Increased risk of neonatal morbidity</a:t>
            </a:r>
          </a:p>
          <a:p>
            <a:pPr marL="571500" lvl="1" indent="-228600" eaLnBrk="1" hangingPunct="1">
              <a:buClr>
                <a:srgbClr val="AE85C3"/>
              </a:buClr>
              <a:buSzPct val="100000"/>
              <a:buFont typeface="Arial"/>
              <a:buChar char="•"/>
            </a:pPr>
            <a:r>
              <a:rPr lang="en-US" sz="2000" dirty="0" smtClean="0">
                <a:ea typeface="ＭＳ Ｐゴシック"/>
              </a:rPr>
              <a:t>Respiratory, hypoglycemia, sepsis, NICU admissions, </a:t>
            </a:r>
            <a:br>
              <a:rPr lang="en-US" sz="2000" dirty="0" smtClean="0">
                <a:ea typeface="ＭＳ Ｐゴシック"/>
              </a:rPr>
            </a:br>
            <a:r>
              <a:rPr lang="en-US" sz="2000" dirty="0" smtClean="0">
                <a:ea typeface="ＭＳ Ｐゴシック"/>
              </a:rPr>
              <a:t>hospitalization ≥ 5 days</a:t>
            </a:r>
          </a:p>
          <a:p>
            <a:pPr marL="571500" lvl="1" indent="-228600" eaLnBrk="1" hangingPunct="1">
              <a:buClr>
                <a:srgbClr val="AE85C3"/>
              </a:buClr>
              <a:buSzPct val="100000"/>
              <a:buFont typeface="Arial"/>
              <a:buChar char="•"/>
            </a:pPr>
            <a:r>
              <a:rPr lang="en-US" sz="2000" dirty="0" smtClean="0">
                <a:ea typeface="ＭＳ Ｐゴシック"/>
              </a:rPr>
              <a:t>Even among babies delivered at 38-39 weeks</a:t>
            </a:r>
          </a:p>
          <a:p>
            <a:pPr eaLnBrk="1" hangingPunct="1">
              <a:buClr>
                <a:srgbClr val="F8981D"/>
              </a:buClr>
              <a:buSzPct val="100000"/>
              <a:buFont typeface="Arial"/>
              <a:buChar char="•"/>
            </a:pPr>
            <a:endParaRPr lang="en-US" sz="2400" dirty="0" smtClean="0">
              <a:ea typeface="ＭＳ Ｐゴシック"/>
              <a:cs typeface="ＭＳ Ｐゴシック"/>
            </a:endParaRPr>
          </a:p>
        </p:txBody>
      </p:sp>
      <p:sp>
        <p:nvSpPr>
          <p:cNvPr id="50179" name="Text Box 5"/>
          <p:cNvSpPr txBox="1">
            <a:spLocks noChangeArrowheads="1"/>
          </p:cNvSpPr>
          <p:nvPr/>
        </p:nvSpPr>
        <p:spPr bwMode="auto">
          <a:xfrm>
            <a:off x="0" y="321733"/>
            <a:ext cx="9144000" cy="892552"/>
          </a:xfrm>
          <a:prstGeom prst="rect">
            <a:avLst/>
          </a:prstGeom>
          <a:noFill/>
          <a:ln w="9525">
            <a:noFill/>
            <a:miter lim="800000"/>
            <a:headEnd/>
            <a:tailEnd/>
          </a:ln>
        </p:spPr>
        <p:txBody>
          <a:bodyPr wrap="square">
            <a:spAutoFit/>
          </a:bodyPr>
          <a:lstStyle/>
          <a:p>
            <a:pPr algn="ctr"/>
            <a:r>
              <a:rPr lang="en-US" sz="2600" dirty="0">
                <a:solidFill>
                  <a:srgbClr val="9C5FB5"/>
                </a:solidFill>
              </a:rPr>
              <a:t>Timing of Elective Repeat Cesarean Delivery</a:t>
            </a:r>
            <a:r>
              <a:rPr lang="en-US" sz="2600" dirty="0" smtClean="0">
                <a:solidFill>
                  <a:srgbClr val="9C5FB5"/>
                </a:solidFill>
              </a:rPr>
              <a:t> </a:t>
            </a:r>
            <a:br>
              <a:rPr lang="en-US" sz="2600" dirty="0" smtClean="0">
                <a:solidFill>
                  <a:srgbClr val="9C5FB5"/>
                </a:solidFill>
              </a:rPr>
            </a:br>
            <a:r>
              <a:rPr lang="en-US" sz="2600" dirty="0" smtClean="0">
                <a:solidFill>
                  <a:srgbClr val="9C5FB5"/>
                </a:solidFill>
              </a:rPr>
              <a:t>at </a:t>
            </a:r>
            <a:r>
              <a:rPr lang="en-US" sz="2600" dirty="0">
                <a:solidFill>
                  <a:srgbClr val="9C5FB5"/>
                </a:solidFill>
              </a:rPr>
              <a:t>Term and Neonatal Outcomes</a:t>
            </a:r>
          </a:p>
        </p:txBody>
      </p:sp>
      <p:sp>
        <p:nvSpPr>
          <p:cNvPr id="50180" name="Text Box 6"/>
          <p:cNvSpPr txBox="1">
            <a:spLocks noChangeArrowheads="1"/>
          </p:cNvSpPr>
          <p:nvPr/>
        </p:nvSpPr>
        <p:spPr bwMode="auto">
          <a:xfrm>
            <a:off x="287868" y="5886026"/>
            <a:ext cx="2193075" cy="253916"/>
          </a:xfrm>
          <a:prstGeom prst="rect">
            <a:avLst/>
          </a:prstGeom>
          <a:noFill/>
          <a:ln w="9525">
            <a:noFill/>
            <a:miter lim="800000"/>
            <a:headEnd/>
            <a:tailEnd/>
          </a:ln>
        </p:spPr>
        <p:txBody>
          <a:bodyPr wrap="none">
            <a:spAutoFit/>
          </a:bodyPr>
          <a:lstStyle/>
          <a:p>
            <a:r>
              <a:rPr lang="en-US" sz="1050" dirty="0" err="1">
                <a:solidFill>
                  <a:srgbClr val="161616"/>
                </a:solidFill>
              </a:rPr>
              <a:t>Tita</a:t>
            </a:r>
            <a:r>
              <a:rPr lang="en-US" sz="1050" dirty="0">
                <a:solidFill>
                  <a:srgbClr val="161616"/>
                </a:solidFill>
              </a:rPr>
              <a:t> AT, et </a:t>
            </a:r>
            <a:r>
              <a:rPr lang="en-US" sz="1050" dirty="0" smtClean="0">
                <a:solidFill>
                  <a:srgbClr val="161616"/>
                </a:solidFill>
              </a:rPr>
              <a:t>al. </a:t>
            </a:r>
            <a:r>
              <a:rPr lang="en-US" sz="1050" dirty="0">
                <a:solidFill>
                  <a:srgbClr val="161616"/>
                </a:solidFill>
              </a:rPr>
              <a:t>NEJM 2009;360:111</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Text Box 2"/>
          <p:cNvSpPr txBox="1">
            <a:spLocks noChangeArrowheads="1"/>
          </p:cNvSpPr>
          <p:nvPr/>
        </p:nvSpPr>
        <p:spPr bwMode="auto">
          <a:xfrm>
            <a:off x="325438" y="381000"/>
            <a:ext cx="8494712" cy="778213"/>
          </a:xfrm>
          <a:prstGeom prst="rect">
            <a:avLst/>
          </a:prstGeom>
          <a:noFill/>
          <a:ln w="9525">
            <a:noFill/>
            <a:miter lim="800000"/>
            <a:headEnd/>
            <a:tailEnd/>
          </a:ln>
        </p:spPr>
        <p:txBody>
          <a:bodyPr lIns="0" tIns="0" rIns="0" bIns="0">
            <a:spAutoFit/>
          </a:bodyPr>
          <a:lstStyle/>
          <a:p>
            <a:pPr algn="ctr" defTabSz="828675" hangingPunct="0">
              <a:lnSpc>
                <a:spcPct val="97000"/>
              </a:lnSpc>
              <a:buClr>
                <a:srgbClr val="FFFFFF"/>
              </a:buClr>
              <a:buSzPct val="45000"/>
              <a:buFont typeface="StarSymbol"/>
              <a:buNone/>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pPr>
            <a:r>
              <a:rPr lang="en-GB" sz="2600" dirty="0">
                <a:solidFill>
                  <a:srgbClr val="9C5FB5"/>
                </a:solidFill>
              </a:rPr>
              <a:t>Adverse Neonatal Outcomes According to Completed Week of Gestation at Delivery: </a:t>
            </a:r>
            <a:r>
              <a:rPr lang="en-GB" sz="2600" dirty="0">
                <a:solidFill>
                  <a:srgbClr val="FF0000"/>
                </a:solidFill>
              </a:rPr>
              <a:t>Absolute Risk</a:t>
            </a:r>
          </a:p>
        </p:txBody>
      </p:sp>
      <p:sp>
        <p:nvSpPr>
          <p:cNvPr id="6148" name="Text Box 6"/>
          <p:cNvSpPr txBox="1">
            <a:spLocks noChangeArrowheads="1"/>
          </p:cNvSpPr>
          <p:nvPr/>
        </p:nvSpPr>
        <p:spPr bwMode="auto">
          <a:xfrm>
            <a:off x="292101" y="5886026"/>
            <a:ext cx="3049251" cy="253916"/>
          </a:xfrm>
          <a:prstGeom prst="rect">
            <a:avLst/>
          </a:prstGeom>
          <a:noFill/>
          <a:ln w="9525">
            <a:noFill/>
            <a:miter lim="800000"/>
            <a:headEnd/>
            <a:tailEnd/>
          </a:ln>
        </p:spPr>
        <p:txBody>
          <a:bodyPr wrap="none">
            <a:spAutoFit/>
          </a:bodyPr>
          <a:lstStyle/>
          <a:p>
            <a:r>
              <a:rPr lang="en-US" sz="1050" dirty="0" smtClean="0">
                <a:solidFill>
                  <a:schemeClr val="accent4">
                    <a:lumMod val="10000"/>
                  </a:schemeClr>
                </a:solidFill>
              </a:rPr>
              <a:t>Adapted from </a:t>
            </a:r>
            <a:r>
              <a:rPr lang="en-US" sz="1050" dirty="0" err="1" smtClean="0">
                <a:solidFill>
                  <a:schemeClr val="accent4">
                    <a:lumMod val="10000"/>
                  </a:schemeClr>
                </a:solidFill>
              </a:rPr>
              <a:t>Tita</a:t>
            </a:r>
            <a:r>
              <a:rPr lang="en-US" sz="1050" dirty="0" smtClean="0">
                <a:solidFill>
                  <a:schemeClr val="accent4">
                    <a:lumMod val="10000"/>
                  </a:schemeClr>
                </a:solidFill>
              </a:rPr>
              <a:t> </a:t>
            </a:r>
            <a:r>
              <a:rPr lang="en-US" sz="1050" dirty="0">
                <a:solidFill>
                  <a:schemeClr val="accent4">
                    <a:lumMod val="10000"/>
                  </a:schemeClr>
                </a:solidFill>
              </a:rPr>
              <a:t>AT, et </a:t>
            </a:r>
            <a:r>
              <a:rPr lang="en-US" sz="1050" dirty="0" smtClean="0">
                <a:solidFill>
                  <a:schemeClr val="accent4">
                    <a:lumMod val="10000"/>
                  </a:schemeClr>
                </a:solidFill>
              </a:rPr>
              <a:t>al. </a:t>
            </a:r>
            <a:r>
              <a:rPr lang="en-US" sz="1050" dirty="0">
                <a:solidFill>
                  <a:schemeClr val="accent4">
                    <a:lumMod val="10000"/>
                  </a:schemeClr>
                </a:solidFill>
              </a:rPr>
              <a:t>NEJM 2009;360:111</a:t>
            </a:r>
          </a:p>
        </p:txBody>
      </p:sp>
      <p:sp>
        <p:nvSpPr>
          <p:cNvPr id="7" name="Rectangle 6"/>
          <p:cNvSpPr/>
          <p:nvPr/>
        </p:nvSpPr>
        <p:spPr bwMode="auto">
          <a:xfrm rot="5400000">
            <a:off x="2990849" y="-163829"/>
            <a:ext cx="3124202" cy="6591300"/>
          </a:xfrm>
          <a:prstGeom prst="rect">
            <a:avLst/>
          </a:prstGeom>
          <a:solidFill>
            <a:srgbClr val="CDADD9">
              <a:alpha val="33000"/>
            </a:srgbClr>
          </a:solidFill>
          <a:ln w="9525" cap="flat" cmpd="sng" algn="ctr">
            <a:solidFill>
              <a:srgbClr val="CDADD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8" charset="0"/>
            </a:endParaRPr>
          </a:p>
        </p:txBody>
      </p:sp>
      <p:pic>
        <p:nvPicPr>
          <p:cNvPr id="8" name="Picture 7" descr="Page 19 chart.eps"/>
          <p:cNvPicPr>
            <a:picLocks noChangeAspect="1"/>
          </p:cNvPicPr>
          <p:nvPr/>
        </p:nvPicPr>
        <mc:AlternateContent>
          <mc:Choice xmlns:ma="http://schemas.microsoft.com/office/mac/drawingml/2008/main" Requires="ma">
            <p:blipFill>
              <a:blip r:embed="rId3"/>
              <a:srcRect l="12133" t="37153" r="10216" b="36181"/>
              <a:stretch>
                <a:fillRect/>
              </a:stretch>
            </p:blipFill>
          </mc:Choice>
          <mc:Fallback>
            <p:blipFill>
              <a:blip r:embed="rId4"/>
              <a:srcRect l="12133" t="37153" r="10216" b="36181"/>
              <a:stretch>
                <a:fillRect/>
              </a:stretch>
            </p:blipFill>
          </mc:Fallback>
        </mc:AlternateContent>
        <p:spPr>
          <a:xfrm>
            <a:off x="1219200" y="1645918"/>
            <a:ext cx="6686550" cy="2971800"/>
          </a:xfrm>
          <a:prstGeom prst="rect">
            <a:avLst/>
          </a:prstGeom>
        </p:spPr>
      </p:pic>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6"/>
          <p:cNvSpPr/>
          <p:nvPr/>
        </p:nvSpPr>
        <p:spPr bwMode="auto">
          <a:xfrm rot="5400000">
            <a:off x="2533649" y="74929"/>
            <a:ext cx="3975102" cy="6959600"/>
          </a:xfrm>
          <a:prstGeom prst="rect">
            <a:avLst/>
          </a:prstGeom>
          <a:solidFill>
            <a:srgbClr val="CDADD9">
              <a:alpha val="33000"/>
            </a:srgbClr>
          </a:solidFill>
          <a:ln w="9525" cap="flat" cmpd="sng" algn="ctr">
            <a:solidFill>
              <a:srgbClr val="CDADD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8" charset="0"/>
            </a:endParaRPr>
          </a:p>
        </p:txBody>
      </p:sp>
      <p:sp>
        <p:nvSpPr>
          <p:cNvPr id="7171" name="Text Box 2"/>
          <p:cNvSpPr txBox="1">
            <a:spLocks noChangeArrowheads="1"/>
          </p:cNvSpPr>
          <p:nvPr/>
        </p:nvSpPr>
        <p:spPr bwMode="auto">
          <a:xfrm>
            <a:off x="325438" y="381000"/>
            <a:ext cx="8494712" cy="778213"/>
          </a:xfrm>
          <a:prstGeom prst="rect">
            <a:avLst/>
          </a:prstGeom>
          <a:noFill/>
          <a:ln w="9525">
            <a:noFill/>
            <a:miter lim="800000"/>
            <a:headEnd/>
            <a:tailEnd/>
          </a:ln>
        </p:spPr>
        <p:txBody>
          <a:bodyPr lIns="0" tIns="0" rIns="0" bIns="0">
            <a:spAutoFit/>
          </a:bodyPr>
          <a:lstStyle/>
          <a:p>
            <a:pPr algn="ctr" defTabSz="828675" hangingPunct="0">
              <a:lnSpc>
                <a:spcPct val="97000"/>
              </a:lnSpc>
              <a:buClr>
                <a:srgbClr val="FFFFFF"/>
              </a:buClr>
              <a:buSzPct val="45000"/>
              <a:buFont typeface="StarSymbol"/>
              <a:buNone/>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pPr>
            <a:r>
              <a:rPr lang="en-GB" sz="2600" dirty="0">
                <a:solidFill>
                  <a:srgbClr val="9C5FB5"/>
                </a:solidFill>
              </a:rPr>
              <a:t>Adverse Neonatal Outcomes According to Completed Week of Gestation at Delivery: </a:t>
            </a:r>
            <a:r>
              <a:rPr lang="en-GB" sz="2600" dirty="0">
                <a:solidFill>
                  <a:srgbClr val="FF0000"/>
                </a:solidFill>
              </a:rPr>
              <a:t>Odds Ratios</a:t>
            </a:r>
          </a:p>
        </p:txBody>
      </p:sp>
      <p:sp>
        <p:nvSpPr>
          <p:cNvPr id="7172" name="Text Box 6"/>
          <p:cNvSpPr txBox="1">
            <a:spLocks noChangeArrowheads="1"/>
          </p:cNvSpPr>
          <p:nvPr/>
        </p:nvSpPr>
        <p:spPr bwMode="auto">
          <a:xfrm>
            <a:off x="295083" y="5886026"/>
            <a:ext cx="3049251" cy="253916"/>
          </a:xfrm>
          <a:prstGeom prst="rect">
            <a:avLst/>
          </a:prstGeom>
          <a:noFill/>
          <a:ln w="9525">
            <a:noFill/>
            <a:miter lim="800000"/>
            <a:headEnd/>
            <a:tailEnd/>
          </a:ln>
        </p:spPr>
        <p:txBody>
          <a:bodyPr wrap="none">
            <a:spAutoFit/>
          </a:bodyPr>
          <a:lstStyle/>
          <a:p>
            <a:r>
              <a:rPr lang="en-US" sz="1050" dirty="0" smtClean="0">
                <a:solidFill>
                  <a:schemeClr val="accent4">
                    <a:lumMod val="10000"/>
                  </a:schemeClr>
                </a:solidFill>
              </a:rPr>
              <a:t>Adapted from </a:t>
            </a:r>
            <a:r>
              <a:rPr lang="en-US" sz="1050" dirty="0" err="1" smtClean="0">
                <a:solidFill>
                  <a:schemeClr val="accent4">
                    <a:lumMod val="10000"/>
                  </a:schemeClr>
                </a:solidFill>
              </a:rPr>
              <a:t>Tita</a:t>
            </a:r>
            <a:r>
              <a:rPr lang="en-US" sz="1050" dirty="0" smtClean="0">
                <a:solidFill>
                  <a:schemeClr val="accent4">
                    <a:lumMod val="10000"/>
                  </a:schemeClr>
                </a:solidFill>
              </a:rPr>
              <a:t> </a:t>
            </a:r>
            <a:r>
              <a:rPr lang="en-US" sz="1050" dirty="0">
                <a:solidFill>
                  <a:schemeClr val="accent4">
                    <a:lumMod val="10000"/>
                  </a:schemeClr>
                </a:solidFill>
              </a:rPr>
              <a:t>AT, et </a:t>
            </a:r>
            <a:r>
              <a:rPr lang="en-US" sz="1050" dirty="0" smtClean="0">
                <a:solidFill>
                  <a:schemeClr val="accent4">
                    <a:lumMod val="10000"/>
                  </a:schemeClr>
                </a:solidFill>
              </a:rPr>
              <a:t>al. </a:t>
            </a:r>
            <a:r>
              <a:rPr lang="en-US" sz="1050" dirty="0">
                <a:solidFill>
                  <a:schemeClr val="accent4">
                    <a:lumMod val="10000"/>
                  </a:schemeClr>
                </a:solidFill>
              </a:rPr>
              <a:t>NEJM 2009;360:111</a:t>
            </a:r>
          </a:p>
        </p:txBody>
      </p:sp>
      <p:pic>
        <p:nvPicPr>
          <p:cNvPr id="10" name="Picture 9" descr="P19 chart 2.eps"/>
          <p:cNvPicPr>
            <a:picLocks noChangeAspect="1"/>
          </p:cNvPicPr>
          <p:nvPr/>
        </p:nvPicPr>
        <mc:AlternateContent>
          <mc:Choice xmlns:ma="http://schemas.microsoft.com/office/mac/drawingml/2008/main" Requires="ma">
            <p:blipFill>
              <a:blip r:embed="rId3"/>
              <a:srcRect l="13421" t="50486" r="10365" b="16181"/>
              <a:stretch>
                <a:fillRect/>
              </a:stretch>
            </p:blipFill>
          </mc:Choice>
          <mc:Fallback>
            <p:blipFill>
              <a:blip r:embed="rId4"/>
              <a:srcRect l="13421" t="50486" r="10365" b="16181"/>
              <a:stretch>
                <a:fillRect/>
              </a:stretch>
            </p:blipFill>
          </mc:Fallback>
        </mc:AlternateContent>
        <p:spPr>
          <a:xfrm>
            <a:off x="1043093" y="1595933"/>
            <a:ext cx="6949440" cy="3933645"/>
          </a:xfrm>
          <a:prstGeom prst="rect">
            <a:avLst/>
          </a:prstGeom>
        </p:spPr>
      </p:pic>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Title 1"/>
          <p:cNvSpPr>
            <a:spLocks noGrp="1"/>
          </p:cNvSpPr>
          <p:nvPr>
            <p:ph type="title"/>
          </p:nvPr>
        </p:nvSpPr>
        <p:spPr>
          <a:xfrm>
            <a:off x="457200" y="0"/>
            <a:ext cx="8229600" cy="1139825"/>
          </a:xfrm>
        </p:spPr>
        <p:txBody>
          <a:bodyPr/>
          <a:lstStyle/>
          <a:p>
            <a:pPr eaLnBrk="1" hangingPunct="1">
              <a:defRPr/>
            </a:pPr>
            <a:r>
              <a:rPr lang="en-US" sz="2800" b="0" dirty="0" smtClean="0">
                <a:solidFill>
                  <a:srgbClr val="9C5FB5"/>
                </a:solidFill>
                <a:ea typeface="+mj-ea"/>
                <a:cs typeface="+mj-cs"/>
              </a:rPr>
              <a:t>Timing of Fetal Brain Development</a:t>
            </a:r>
          </a:p>
        </p:txBody>
      </p:sp>
      <p:sp>
        <p:nvSpPr>
          <p:cNvPr id="51203" name="Content Placeholder 2"/>
          <p:cNvSpPr>
            <a:spLocks noGrp="1"/>
          </p:cNvSpPr>
          <p:nvPr>
            <p:ph idx="1"/>
          </p:nvPr>
        </p:nvSpPr>
        <p:spPr>
          <a:xfrm>
            <a:off x="457200" y="1430866"/>
            <a:ext cx="8305800" cy="4114800"/>
          </a:xfrm>
        </p:spPr>
        <p:txBody>
          <a:bodyPr vert="horz"/>
          <a:lstStyle/>
          <a:p>
            <a:pPr eaLnBrk="1" hangingPunct="1">
              <a:buClr>
                <a:srgbClr val="F8981D"/>
              </a:buClr>
              <a:buSzPct val="100000"/>
              <a:buFont typeface="Arial"/>
              <a:buChar char="•"/>
            </a:pPr>
            <a:r>
              <a:rPr lang="en-US" sz="2400" dirty="0" smtClean="0">
                <a:ea typeface="ＭＳ Ｐゴシック"/>
                <a:cs typeface="ＭＳ Ｐゴシック"/>
              </a:rPr>
              <a:t>Cortex volume increases by 50% between 34 and 40 weeks gestation</a:t>
            </a:r>
            <a:r>
              <a:rPr lang="en-US" sz="1800" dirty="0" smtClean="0">
                <a:ea typeface="ＭＳ Ｐゴシック"/>
                <a:cs typeface="ＭＳ Ｐゴシック"/>
              </a:rPr>
              <a:t>. </a:t>
            </a:r>
            <a:r>
              <a:rPr lang="en-US" sz="1800" dirty="0" smtClean="0">
                <a:solidFill>
                  <a:srgbClr val="AE85C3"/>
                </a:solidFill>
                <a:ea typeface="ＭＳ Ｐゴシック"/>
                <a:cs typeface="ＭＳ Ｐゴシック"/>
              </a:rPr>
              <a:t>(Adams Chapman, 2008)</a:t>
            </a:r>
          </a:p>
          <a:p>
            <a:pPr eaLnBrk="1" hangingPunct="1">
              <a:buClr>
                <a:srgbClr val="F8981D"/>
              </a:buClr>
              <a:buSzPct val="100000"/>
              <a:buFont typeface="Arial"/>
              <a:buChar char="•"/>
            </a:pPr>
            <a:r>
              <a:rPr lang="en-US" sz="2400" dirty="0" smtClean="0">
                <a:ea typeface="ＭＳ Ｐゴシック"/>
                <a:cs typeface="ＭＳ Ｐゴシック"/>
              </a:rPr>
              <a:t>Brain volume increases at rate of 15 </a:t>
            </a:r>
            <a:r>
              <a:rPr lang="en-US" sz="2400" dirty="0" err="1" smtClean="0">
                <a:ea typeface="ＭＳ Ｐゴシック"/>
                <a:cs typeface="ＭＳ Ｐゴシック"/>
              </a:rPr>
              <a:t>mL</a:t>
            </a:r>
            <a:r>
              <a:rPr lang="en-US" sz="2400" dirty="0" smtClean="0">
                <a:ea typeface="ＭＳ Ｐゴシック"/>
                <a:cs typeface="ＭＳ Ｐゴシック"/>
              </a:rPr>
              <a:t>/week between 29 and 41 weeks gestation.</a:t>
            </a:r>
          </a:p>
          <a:p>
            <a:pPr eaLnBrk="1" hangingPunct="1">
              <a:buClr>
                <a:srgbClr val="F8981D"/>
              </a:buClr>
              <a:buSzPct val="100000"/>
              <a:buFont typeface="Arial"/>
              <a:buChar char="•"/>
            </a:pPr>
            <a:r>
              <a:rPr lang="en-US" sz="2400" dirty="0" smtClean="0">
                <a:ea typeface="ＭＳ Ｐゴシック"/>
                <a:cs typeface="ＭＳ Ｐゴシック"/>
              </a:rPr>
              <a:t>A 5-fold increase in </a:t>
            </a:r>
            <a:r>
              <a:rPr lang="en-US" sz="2400" dirty="0" err="1" smtClean="0">
                <a:ea typeface="ＭＳ Ｐゴシック"/>
                <a:cs typeface="ＭＳ Ｐゴシック"/>
              </a:rPr>
              <a:t>myelinated</a:t>
            </a:r>
            <a:r>
              <a:rPr lang="en-US" sz="2400" dirty="0" smtClean="0">
                <a:ea typeface="ＭＳ Ｐゴシック"/>
                <a:cs typeface="ＭＳ Ｐゴシック"/>
              </a:rPr>
              <a:t> </a:t>
            </a:r>
            <a:br>
              <a:rPr lang="en-US" sz="2400" dirty="0" smtClean="0">
                <a:ea typeface="ＭＳ Ｐゴシック"/>
                <a:cs typeface="ＭＳ Ｐゴシック"/>
              </a:rPr>
            </a:br>
            <a:r>
              <a:rPr lang="en-US" sz="2400" dirty="0" smtClean="0">
                <a:ea typeface="ＭＳ Ｐゴシック"/>
                <a:cs typeface="ＭＳ Ｐゴシック"/>
              </a:rPr>
              <a:t>white matter occurs between </a:t>
            </a:r>
            <a:br>
              <a:rPr lang="en-US" sz="2400" dirty="0" smtClean="0">
                <a:ea typeface="ＭＳ Ｐゴシック"/>
                <a:cs typeface="ＭＳ Ｐゴシック"/>
              </a:rPr>
            </a:br>
            <a:r>
              <a:rPr lang="en-US" sz="2400" dirty="0" smtClean="0">
                <a:ea typeface="ＭＳ Ｐゴシック"/>
                <a:cs typeface="ＭＳ Ｐゴシック"/>
              </a:rPr>
              <a:t>35-41 wks gestation.</a:t>
            </a:r>
          </a:p>
          <a:p>
            <a:pPr eaLnBrk="1" hangingPunct="1">
              <a:buClr>
                <a:srgbClr val="F8981D"/>
              </a:buClr>
              <a:buSzPct val="100000"/>
              <a:buFont typeface="Arial"/>
              <a:buChar char="•"/>
            </a:pPr>
            <a:r>
              <a:rPr lang="en-US" sz="2400" dirty="0" smtClean="0">
                <a:ea typeface="ＭＳ Ｐゴシック"/>
                <a:cs typeface="ＭＳ Ｐゴシック"/>
              </a:rPr>
              <a:t>Frontal lobes are the last to </a:t>
            </a:r>
            <a:br>
              <a:rPr lang="en-US" sz="2400" dirty="0" smtClean="0">
                <a:ea typeface="ＭＳ Ｐゴシック"/>
                <a:cs typeface="ＭＳ Ｐゴシック"/>
              </a:rPr>
            </a:br>
            <a:r>
              <a:rPr lang="en-US" sz="2400" dirty="0" smtClean="0">
                <a:ea typeface="ＭＳ Ｐゴシック"/>
                <a:cs typeface="ＭＳ Ｐゴシック"/>
              </a:rPr>
              <a:t>develop, therefore the most </a:t>
            </a:r>
            <a:br>
              <a:rPr lang="en-US" sz="2400" dirty="0" smtClean="0">
                <a:ea typeface="ＭＳ Ｐゴシック"/>
                <a:cs typeface="ＭＳ Ｐゴシック"/>
              </a:rPr>
            </a:br>
            <a:r>
              <a:rPr lang="en-US" sz="2400" dirty="0" smtClean="0">
                <a:ea typeface="ＭＳ Ｐゴシック"/>
                <a:cs typeface="ＭＳ Ｐゴシック"/>
              </a:rPr>
              <a:t>vulnerable.</a:t>
            </a:r>
            <a:r>
              <a:rPr lang="en-US" sz="2000" dirty="0" smtClean="0">
                <a:ea typeface="ＭＳ Ｐゴシック"/>
                <a:cs typeface="ＭＳ Ｐゴシック"/>
              </a:rPr>
              <a:t> </a:t>
            </a:r>
            <a:br>
              <a:rPr lang="en-US" sz="2000" dirty="0" smtClean="0">
                <a:ea typeface="ＭＳ Ｐゴシック"/>
                <a:cs typeface="ＭＳ Ｐゴシック"/>
              </a:rPr>
            </a:br>
            <a:r>
              <a:rPr lang="en-US" sz="1600" dirty="0" smtClean="0">
                <a:solidFill>
                  <a:srgbClr val="AE85C3"/>
                </a:solidFill>
                <a:ea typeface="ＭＳ Ｐゴシック"/>
                <a:cs typeface="ＭＳ Ｐゴシック"/>
              </a:rPr>
              <a:t>(</a:t>
            </a:r>
            <a:r>
              <a:rPr lang="en-US" sz="1600" dirty="0" err="1" smtClean="0">
                <a:solidFill>
                  <a:srgbClr val="AE85C3"/>
                </a:solidFill>
                <a:ea typeface="ＭＳ Ｐゴシック"/>
                <a:cs typeface="ＭＳ Ｐゴシック"/>
              </a:rPr>
              <a:t>Huttenloher</a:t>
            </a:r>
            <a:r>
              <a:rPr lang="en-US" sz="1600" dirty="0" smtClean="0">
                <a:solidFill>
                  <a:srgbClr val="AE85C3"/>
                </a:solidFill>
                <a:ea typeface="ＭＳ Ｐゴシック"/>
                <a:cs typeface="ＭＳ Ｐゴシック"/>
              </a:rPr>
              <a:t>, 1984; </a:t>
            </a:r>
            <a:r>
              <a:rPr lang="en-US" sz="1600" dirty="0" err="1" smtClean="0">
                <a:solidFill>
                  <a:srgbClr val="AE85C3"/>
                </a:solidFill>
                <a:ea typeface="ＭＳ Ｐゴシック"/>
                <a:cs typeface="ＭＳ Ｐゴシック"/>
              </a:rPr>
              <a:t>Yakavlev</a:t>
            </a:r>
            <a:r>
              <a:rPr lang="en-US" sz="1600" dirty="0" smtClean="0">
                <a:solidFill>
                  <a:srgbClr val="AE85C3"/>
                </a:solidFill>
                <a:ea typeface="ＭＳ Ｐゴシック"/>
                <a:cs typeface="ＭＳ Ｐゴシック"/>
              </a:rPr>
              <a:t>, </a:t>
            </a:r>
            <a:br>
              <a:rPr lang="en-US" sz="1600" dirty="0" smtClean="0">
                <a:solidFill>
                  <a:srgbClr val="AE85C3"/>
                </a:solidFill>
                <a:ea typeface="ＭＳ Ｐゴシック"/>
                <a:cs typeface="ＭＳ Ｐゴシック"/>
              </a:rPr>
            </a:br>
            <a:r>
              <a:rPr lang="en-US" sz="1600" dirty="0" err="1" smtClean="0">
                <a:solidFill>
                  <a:srgbClr val="AE85C3"/>
                </a:solidFill>
                <a:ea typeface="ＭＳ Ｐゴシック"/>
                <a:cs typeface="ＭＳ Ｐゴシック"/>
              </a:rPr>
              <a:t>Lecours</a:t>
            </a:r>
            <a:r>
              <a:rPr lang="en-US" sz="1600" dirty="0" smtClean="0">
                <a:solidFill>
                  <a:srgbClr val="AE85C3"/>
                </a:solidFill>
                <a:ea typeface="ＭＳ Ｐゴシック"/>
                <a:cs typeface="ＭＳ Ｐゴシック"/>
              </a:rPr>
              <a:t>, 1967; </a:t>
            </a:r>
            <a:r>
              <a:rPr lang="en-US" sz="1600" dirty="0" err="1" smtClean="0">
                <a:solidFill>
                  <a:srgbClr val="AE85C3"/>
                </a:solidFill>
                <a:ea typeface="ＭＳ Ｐゴシック"/>
                <a:cs typeface="ＭＳ Ｐゴシック"/>
              </a:rPr>
              <a:t>Schade</a:t>
            </a:r>
            <a:r>
              <a:rPr lang="en-US" sz="1600" dirty="0" smtClean="0">
                <a:solidFill>
                  <a:srgbClr val="AE85C3"/>
                </a:solidFill>
                <a:ea typeface="ＭＳ Ｐゴシック"/>
                <a:cs typeface="ＭＳ Ｐゴシック"/>
              </a:rPr>
              <a:t>, 1961; Volpe, 2001).</a:t>
            </a:r>
          </a:p>
          <a:p>
            <a:pPr eaLnBrk="1" hangingPunct="1">
              <a:buClr>
                <a:srgbClr val="F8981D"/>
              </a:buClr>
              <a:buSzPct val="100000"/>
              <a:buFont typeface="Arial"/>
              <a:buChar char="•"/>
            </a:pPr>
            <a:endParaRPr lang="en-US" sz="2400" dirty="0" smtClean="0">
              <a:solidFill>
                <a:schemeClr val="tx1"/>
              </a:solidFill>
              <a:ea typeface="ＭＳ Ｐゴシック"/>
              <a:cs typeface="ＭＳ Ｐゴシック"/>
            </a:endParaRPr>
          </a:p>
        </p:txBody>
      </p:sp>
      <p:pic>
        <p:nvPicPr>
          <p:cNvPr id="5" name="Picture 4" descr="BrainArt.jpg"/>
          <p:cNvPicPr>
            <a:picLocks noChangeAspect="1"/>
          </p:cNvPicPr>
          <p:nvPr/>
        </p:nvPicPr>
        <p:blipFill>
          <a:blip r:embed="rId3"/>
          <a:stretch>
            <a:fillRect/>
          </a:stretch>
        </p:blipFill>
        <p:spPr>
          <a:xfrm>
            <a:off x="5232401" y="3276600"/>
            <a:ext cx="3556000" cy="26670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Title 1"/>
          <p:cNvSpPr>
            <a:spLocks noGrp="1"/>
          </p:cNvSpPr>
          <p:nvPr>
            <p:ph type="title"/>
          </p:nvPr>
        </p:nvSpPr>
        <p:spPr>
          <a:xfrm>
            <a:off x="457200" y="143934"/>
            <a:ext cx="8229600" cy="865187"/>
          </a:xfrm>
        </p:spPr>
        <p:txBody>
          <a:bodyPr/>
          <a:lstStyle/>
          <a:p>
            <a:r>
              <a:rPr lang="en-US" sz="2800" b="0" dirty="0" smtClean="0">
                <a:solidFill>
                  <a:srgbClr val="9C5FB5"/>
                </a:solidFill>
                <a:ea typeface="ＭＳ Ｐゴシック"/>
                <a:cs typeface="ＭＳ Ｐゴシック"/>
              </a:rPr>
              <a:t>Acknowledgments</a:t>
            </a:r>
          </a:p>
        </p:txBody>
      </p:sp>
      <p:sp>
        <p:nvSpPr>
          <p:cNvPr id="31747" name="Content Placeholder 2"/>
          <p:cNvSpPr>
            <a:spLocks noGrp="1"/>
          </p:cNvSpPr>
          <p:nvPr>
            <p:ph idx="1"/>
          </p:nvPr>
        </p:nvSpPr>
        <p:spPr>
          <a:xfrm>
            <a:off x="457200" y="990600"/>
            <a:ext cx="8229600" cy="5140325"/>
          </a:xfrm>
        </p:spPr>
        <p:txBody>
          <a:bodyPr/>
          <a:lstStyle/>
          <a:p>
            <a:pPr algn="ctr">
              <a:buFont typeface="Wingdings" pitchFamily="2" charset="2"/>
              <a:buNone/>
              <a:defRPr/>
            </a:pPr>
            <a:r>
              <a:rPr lang="en-US" sz="2400" dirty="0" smtClean="0">
                <a:solidFill>
                  <a:srgbClr val="E98300"/>
                </a:solidFill>
                <a:latin typeface="+mj-lt"/>
                <a:ea typeface="ＭＳ Ｐゴシック"/>
                <a:cs typeface="ＭＳ Ｐゴシック"/>
              </a:rPr>
              <a:t>Toolkit Authors:</a:t>
            </a:r>
          </a:p>
          <a:p>
            <a:pPr algn="ctr">
              <a:buFont typeface="Wingdings" pitchFamily="2" charset="2"/>
              <a:buNone/>
              <a:defRPr/>
            </a:pPr>
            <a:r>
              <a:rPr lang="en-US" sz="1800" dirty="0" smtClean="0">
                <a:latin typeface="+mj-lt"/>
                <a:ea typeface="ＭＳ Ｐゴシック"/>
              </a:rPr>
              <a:t>Elliott Main, MD</a:t>
            </a:r>
          </a:p>
          <a:p>
            <a:pPr algn="ctr">
              <a:buFont typeface="Wingdings" pitchFamily="2" charset="2"/>
              <a:buNone/>
              <a:defRPr/>
            </a:pPr>
            <a:r>
              <a:rPr lang="en-US" sz="1800" dirty="0" smtClean="0">
                <a:latin typeface="+mj-lt"/>
                <a:ea typeface="ＭＳ Ｐゴシック"/>
              </a:rPr>
              <a:t>Bryan </a:t>
            </a:r>
            <a:r>
              <a:rPr lang="en-US" sz="1800" dirty="0" err="1" smtClean="0">
                <a:latin typeface="+mj-lt"/>
                <a:ea typeface="ＭＳ Ｐゴシック"/>
              </a:rPr>
              <a:t>Oshiro</a:t>
            </a:r>
            <a:r>
              <a:rPr lang="en-US" sz="1800" dirty="0" smtClean="0">
                <a:latin typeface="+mj-lt"/>
                <a:ea typeface="ＭＳ Ｐゴシック"/>
              </a:rPr>
              <a:t>, MD</a:t>
            </a:r>
          </a:p>
          <a:p>
            <a:pPr algn="ctr">
              <a:buFont typeface="Wingdings" pitchFamily="2" charset="2"/>
              <a:buNone/>
              <a:defRPr/>
            </a:pPr>
            <a:r>
              <a:rPr lang="en-US" sz="1800" dirty="0" smtClean="0">
                <a:latin typeface="+mj-lt"/>
                <a:ea typeface="ＭＳ Ｐゴシック"/>
              </a:rPr>
              <a:t>Brenda </a:t>
            </a:r>
            <a:r>
              <a:rPr lang="en-US" sz="1800" dirty="0" err="1" smtClean="0">
                <a:latin typeface="+mj-lt"/>
                <a:ea typeface="ＭＳ Ｐゴシック"/>
              </a:rPr>
              <a:t>Chagolla</a:t>
            </a:r>
            <a:r>
              <a:rPr lang="en-US" sz="1800" dirty="0" smtClean="0">
                <a:latin typeface="+mj-lt"/>
                <a:ea typeface="ＭＳ Ｐゴシック"/>
              </a:rPr>
              <a:t>, RN, MSN, CNS</a:t>
            </a:r>
          </a:p>
          <a:p>
            <a:pPr algn="ctr">
              <a:buFont typeface="Wingdings" pitchFamily="2" charset="2"/>
              <a:buNone/>
              <a:defRPr/>
            </a:pPr>
            <a:r>
              <a:rPr lang="en-US" sz="1800" dirty="0" smtClean="0">
                <a:latin typeface="+mj-lt"/>
                <a:ea typeface="ＭＳ Ｐゴシック"/>
              </a:rPr>
              <a:t>Debra Bingham, </a:t>
            </a:r>
            <a:r>
              <a:rPr lang="en-US" sz="1800" dirty="0" err="1" smtClean="0">
                <a:latin typeface="+mj-lt"/>
                <a:ea typeface="ＭＳ Ｐゴシック"/>
              </a:rPr>
              <a:t>Dr.PH</a:t>
            </a:r>
            <a:r>
              <a:rPr lang="en-US" sz="1800" dirty="0" smtClean="0">
                <a:latin typeface="+mj-lt"/>
                <a:ea typeface="ＭＳ Ｐゴシック"/>
              </a:rPr>
              <a:t>, RN</a:t>
            </a:r>
          </a:p>
          <a:p>
            <a:pPr algn="ctr">
              <a:buFont typeface="Wingdings" pitchFamily="2" charset="2"/>
              <a:buNone/>
              <a:defRPr/>
            </a:pPr>
            <a:r>
              <a:rPr lang="en-US" sz="1800" dirty="0" smtClean="0">
                <a:latin typeface="+mj-lt"/>
                <a:ea typeface="ＭＳ Ｐゴシック"/>
              </a:rPr>
              <a:t>Leona Dang-</a:t>
            </a:r>
            <a:r>
              <a:rPr lang="en-US" sz="1800" dirty="0" err="1" smtClean="0">
                <a:latin typeface="+mj-lt"/>
                <a:ea typeface="ＭＳ Ｐゴシック"/>
              </a:rPr>
              <a:t>Kilduff</a:t>
            </a:r>
            <a:r>
              <a:rPr lang="en-US" sz="1800" dirty="0" smtClean="0">
                <a:latin typeface="+mj-lt"/>
                <a:ea typeface="ＭＳ Ｐゴシック"/>
              </a:rPr>
              <a:t>, RN, MSN</a:t>
            </a:r>
          </a:p>
          <a:p>
            <a:pPr algn="ctr">
              <a:buFont typeface="Wingdings" pitchFamily="2" charset="2"/>
              <a:buNone/>
              <a:defRPr/>
            </a:pPr>
            <a:r>
              <a:rPr lang="en-US" sz="1800" dirty="0" smtClean="0">
                <a:latin typeface="+mj-lt"/>
                <a:ea typeface="ＭＳ Ｐゴシック"/>
              </a:rPr>
              <a:t>Leslie </a:t>
            </a:r>
            <a:r>
              <a:rPr lang="en-US" sz="1800" dirty="0" err="1" smtClean="0">
                <a:latin typeface="+mj-lt"/>
                <a:ea typeface="ＭＳ Ｐゴシック"/>
              </a:rPr>
              <a:t>Kowalewski</a:t>
            </a:r>
            <a:endParaRPr lang="en-US" sz="2000" dirty="0" smtClean="0">
              <a:latin typeface="+mj-lt"/>
              <a:ea typeface="ＭＳ Ｐゴシック"/>
            </a:endParaRPr>
          </a:p>
          <a:p>
            <a:pPr algn="ctr">
              <a:buFont typeface="Wingdings" pitchFamily="2" charset="2"/>
              <a:buNone/>
              <a:defRPr/>
            </a:pPr>
            <a:r>
              <a:rPr lang="en-US" sz="2400" dirty="0" smtClean="0">
                <a:solidFill>
                  <a:srgbClr val="E98300"/>
                </a:solidFill>
                <a:latin typeface="+mj-lt"/>
                <a:ea typeface="ＭＳ Ｐゴシック"/>
                <a:cs typeface="ＭＳ Ｐゴシック"/>
              </a:rPr>
              <a:t>Author Organizations</a:t>
            </a:r>
            <a:r>
              <a:rPr lang="en-US" sz="2400" b="1" dirty="0" smtClean="0">
                <a:solidFill>
                  <a:srgbClr val="E98300"/>
                </a:solidFill>
                <a:latin typeface="+mj-lt"/>
                <a:ea typeface="ＭＳ Ｐゴシック"/>
                <a:cs typeface="ＭＳ Ｐゴシック"/>
              </a:rPr>
              <a:t>:</a:t>
            </a:r>
          </a:p>
          <a:p>
            <a:pPr algn="ctr">
              <a:buFont typeface="Wingdings" pitchFamily="2" charset="2"/>
              <a:buNone/>
              <a:defRPr/>
            </a:pPr>
            <a:r>
              <a:rPr lang="en-US" sz="1800" dirty="0" smtClean="0">
                <a:latin typeface="+mj-lt"/>
                <a:ea typeface="ＭＳ Ｐゴシック"/>
              </a:rPr>
              <a:t>California Maternal Quality Care Collaborative (CMQCC)</a:t>
            </a:r>
            <a:r>
              <a:rPr lang="en-US" sz="1800" baseline="30000" dirty="0" smtClean="0">
                <a:latin typeface="+mj-lt"/>
                <a:ea typeface="ＭＳ Ｐゴシック"/>
              </a:rPr>
              <a:t> </a:t>
            </a:r>
            <a:endParaRPr lang="en-US" sz="1800" dirty="0" smtClean="0">
              <a:latin typeface="+mj-lt"/>
              <a:ea typeface="ＭＳ Ｐゴシック"/>
            </a:endParaRPr>
          </a:p>
          <a:p>
            <a:pPr algn="ctr">
              <a:buFont typeface="Wingdings" pitchFamily="2" charset="2"/>
              <a:buNone/>
              <a:defRPr/>
            </a:pPr>
            <a:r>
              <a:rPr lang="en-US" sz="1800" dirty="0" smtClean="0">
                <a:latin typeface="+mj-lt"/>
                <a:ea typeface="ＭＳ Ｐゴシック"/>
              </a:rPr>
              <a:t>California Pacific Medical Center</a:t>
            </a:r>
          </a:p>
          <a:p>
            <a:pPr algn="ctr">
              <a:buFont typeface="Wingdings" pitchFamily="2" charset="2"/>
              <a:buNone/>
              <a:defRPr/>
            </a:pPr>
            <a:r>
              <a:rPr lang="en-US" sz="1800" dirty="0" smtClean="0">
                <a:latin typeface="+mj-lt"/>
                <a:ea typeface="ＭＳ Ｐゴシック"/>
              </a:rPr>
              <a:t>Loma Linda University School of Medicine</a:t>
            </a:r>
          </a:p>
          <a:p>
            <a:pPr algn="ctr">
              <a:buFont typeface="Wingdings" pitchFamily="2" charset="2"/>
              <a:buNone/>
              <a:defRPr/>
            </a:pPr>
            <a:r>
              <a:rPr lang="en-US" sz="1800" dirty="0" smtClean="0">
                <a:latin typeface="+mj-lt"/>
                <a:ea typeface="ＭＳ Ｐゴシック"/>
              </a:rPr>
              <a:t>Catholic Healthcare West</a:t>
            </a:r>
          </a:p>
          <a:p>
            <a:pPr algn="ctr">
              <a:buFont typeface="Wingdings" pitchFamily="2" charset="2"/>
              <a:buNone/>
              <a:defRPr/>
            </a:pPr>
            <a:r>
              <a:rPr lang="en-US" sz="1800" dirty="0" smtClean="0">
                <a:latin typeface="+mj-lt"/>
                <a:ea typeface="ＭＳ Ｐゴシック"/>
              </a:rPr>
              <a:t>California </a:t>
            </a:r>
            <a:r>
              <a:rPr lang="en-US" sz="1800" dirty="0" err="1" smtClean="0">
                <a:latin typeface="+mj-lt"/>
                <a:ea typeface="ＭＳ Ｐゴシック"/>
              </a:rPr>
              <a:t>Perinatal</a:t>
            </a:r>
            <a:r>
              <a:rPr lang="en-US" sz="1800" dirty="0" smtClean="0">
                <a:latin typeface="+mj-lt"/>
                <a:ea typeface="ＭＳ Ｐゴシック"/>
              </a:rPr>
              <a:t> Quality Care Collaborative (CPQCC)</a:t>
            </a:r>
          </a:p>
          <a:p>
            <a:pPr lvl="1" indent="-395288" algn="ctr">
              <a:buFont typeface="Wingdings" pitchFamily="2" charset="2"/>
              <a:buNone/>
              <a:defRPr/>
            </a:pPr>
            <a:r>
              <a:rPr lang="en-US" sz="1800" dirty="0" smtClean="0">
                <a:latin typeface="+mj-lt"/>
                <a:ea typeface="ＭＳ Ｐゴシック"/>
              </a:rPr>
              <a:t>March of Dimes</a:t>
            </a:r>
            <a:endParaRPr lang="en-US" sz="1800" baseline="30000" dirty="0" smtClean="0">
              <a:latin typeface="+mj-lt"/>
              <a:ea typeface="ＭＳ Ｐゴシック"/>
            </a:endParaRPr>
          </a:p>
          <a:p>
            <a:pPr algn="ctr">
              <a:buFont typeface="Wingdings" pitchFamily="2" charset="2"/>
              <a:buNone/>
              <a:defRPr/>
            </a:pPr>
            <a:endParaRPr lang="en-US" sz="2400" dirty="0" smtClean="0">
              <a:latin typeface="+mj-lt"/>
              <a:ea typeface="ＭＳ Ｐゴシック"/>
              <a:cs typeface="ＭＳ Ｐゴシック"/>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41300" y="290513"/>
            <a:ext cx="8686800" cy="1322387"/>
          </a:xfrm>
        </p:spPr>
        <p:txBody>
          <a:bodyPr/>
          <a:lstStyle/>
          <a:p>
            <a:pPr eaLnBrk="1" hangingPunct="1"/>
            <a:r>
              <a:rPr lang="en-US" sz="2600" b="0" dirty="0" smtClean="0">
                <a:solidFill>
                  <a:srgbClr val="9C5FB5"/>
                </a:solidFill>
                <a:ea typeface="ＭＳ Ｐゴシック"/>
                <a:cs typeface="ＭＳ Ｐゴシック"/>
              </a:rPr>
              <a:t>Examples of Successful Programs </a:t>
            </a:r>
            <a:br>
              <a:rPr lang="en-US" sz="2600" b="0" dirty="0" smtClean="0">
                <a:solidFill>
                  <a:srgbClr val="9C5FB5"/>
                </a:solidFill>
                <a:ea typeface="ＭＳ Ｐゴシック"/>
                <a:cs typeface="ＭＳ Ｐゴシック"/>
              </a:rPr>
            </a:br>
            <a:r>
              <a:rPr lang="en-US" sz="2600" b="0" dirty="0" smtClean="0">
                <a:solidFill>
                  <a:srgbClr val="9C5FB5"/>
                </a:solidFill>
                <a:ea typeface="ＭＳ Ｐゴシック"/>
                <a:cs typeface="ＭＳ Ｐゴシック"/>
              </a:rPr>
              <a:t>to Reduce Non-medically Indicated (Elective) Deliveries Before 39 Weeks of Gestation</a:t>
            </a:r>
          </a:p>
        </p:txBody>
      </p:sp>
      <p:sp>
        <p:nvSpPr>
          <p:cNvPr id="52227" name="Rectangle 3"/>
          <p:cNvSpPr>
            <a:spLocks noGrp="1" noChangeArrowheads="1"/>
          </p:cNvSpPr>
          <p:nvPr>
            <p:ph type="body" idx="1"/>
          </p:nvPr>
        </p:nvSpPr>
        <p:spPr>
          <a:xfrm>
            <a:off x="457200" y="1828800"/>
            <a:ext cx="7391400" cy="2244725"/>
          </a:xfrm>
        </p:spPr>
        <p:txBody>
          <a:bodyPr/>
          <a:lstStyle/>
          <a:p>
            <a:pPr eaLnBrk="1" hangingPunct="1">
              <a:buClr>
                <a:srgbClr val="F8981D"/>
              </a:buClr>
              <a:buSzPct val="100000"/>
              <a:buFont typeface="Arial"/>
              <a:buChar char="•"/>
            </a:pPr>
            <a:r>
              <a:rPr lang="en-US" sz="2400" dirty="0" smtClean="0">
                <a:ea typeface="ＭＳ Ｐゴシック"/>
                <a:cs typeface="ＭＳ Ｐゴシック"/>
              </a:rPr>
              <a:t>Magee-</a:t>
            </a:r>
            <a:r>
              <a:rPr lang="en-US" sz="2400" dirty="0" err="1" smtClean="0">
                <a:ea typeface="ＭＳ Ｐゴシック"/>
                <a:cs typeface="ＭＳ Ｐゴシック"/>
              </a:rPr>
              <a:t>Womens</a:t>
            </a:r>
            <a:r>
              <a:rPr lang="en-US" sz="2400" dirty="0" smtClean="0">
                <a:ea typeface="ＭＳ Ｐゴシック"/>
                <a:cs typeface="ＭＳ Ｐゴシック"/>
              </a:rPr>
              <a:t> Hospital (Pittsburgh)</a:t>
            </a:r>
          </a:p>
          <a:p>
            <a:pPr eaLnBrk="1" hangingPunct="1">
              <a:buClr>
                <a:srgbClr val="F8981D"/>
              </a:buClr>
              <a:buSzPct val="100000"/>
              <a:buFont typeface="Arial"/>
              <a:buChar char="•"/>
            </a:pPr>
            <a:r>
              <a:rPr lang="en-US" sz="2400" dirty="0" smtClean="0">
                <a:ea typeface="ＭＳ Ｐゴシック"/>
                <a:cs typeface="ＭＳ Ｐゴシック"/>
              </a:rPr>
              <a:t>Intermountain Healthcare (Utah)</a:t>
            </a:r>
          </a:p>
          <a:p>
            <a:pPr eaLnBrk="1" hangingPunct="1">
              <a:buClr>
                <a:srgbClr val="F8981D"/>
              </a:buClr>
              <a:buSzPct val="100000"/>
              <a:buFont typeface="Arial"/>
              <a:buChar char="•"/>
            </a:pPr>
            <a:r>
              <a:rPr lang="en-US" sz="2400" dirty="0" smtClean="0">
                <a:ea typeface="ＭＳ Ｐゴシック"/>
                <a:cs typeface="ＭＳ Ｐゴシック"/>
              </a:rPr>
              <a:t>Ohio State Department of Health</a:t>
            </a:r>
          </a:p>
          <a:p>
            <a:pPr eaLnBrk="1" hangingPunct="1">
              <a:buClr>
                <a:srgbClr val="F8981D"/>
              </a:buClr>
              <a:buSzPct val="100000"/>
              <a:buFont typeface="Arial"/>
              <a:buChar char="•"/>
            </a:pPr>
            <a:endParaRPr lang="en-US" sz="2400" dirty="0" smtClean="0">
              <a:ea typeface="ＭＳ Ｐゴシック"/>
              <a:cs typeface="ＭＳ Ｐゴシック"/>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0"/>
            <a:ext cx="8229600" cy="1139825"/>
          </a:xfrm>
        </p:spPr>
        <p:txBody>
          <a:bodyPr/>
          <a:lstStyle/>
          <a:p>
            <a:pPr eaLnBrk="1" hangingPunct="1"/>
            <a:r>
              <a:rPr lang="en-US" sz="2800" b="0" dirty="0" smtClean="0">
                <a:solidFill>
                  <a:srgbClr val="9C5FB5"/>
                </a:solidFill>
                <a:ea typeface="ＭＳ Ｐゴシック"/>
                <a:cs typeface="ＭＳ Ｐゴシック"/>
              </a:rPr>
              <a:t>Magee-</a:t>
            </a:r>
            <a:r>
              <a:rPr lang="en-US" sz="2800" b="0" dirty="0" err="1" smtClean="0">
                <a:solidFill>
                  <a:srgbClr val="9C5FB5"/>
                </a:solidFill>
                <a:ea typeface="ＭＳ Ｐゴシック"/>
                <a:cs typeface="ＭＳ Ｐゴシック"/>
              </a:rPr>
              <a:t>Womens</a:t>
            </a:r>
            <a:r>
              <a:rPr lang="en-US" sz="2800" b="0" dirty="0" smtClean="0">
                <a:solidFill>
                  <a:srgbClr val="9C5FB5"/>
                </a:solidFill>
                <a:ea typeface="ＭＳ Ｐゴシック"/>
                <a:cs typeface="ＭＳ Ｐゴシック"/>
              </a:rPr>
              <a:t> Hospital’s Experience</a:t>
            </a:r>
          </a:p>
        </p:txBody>
      </p:sp>
      <p:sp>
        <p:nvSpPr>
          <p:cNvPr id="53251" name="Rectangle 3"/>
          <p:cNvSpPr>
            <a:spLocks noGrp="1" noChangeArrowheads="1"/>
          </p:cNvSpPr>
          <p:nvPr>
            <p:ph type="body" idx="1"/>
          </p:nvPr>
        </p:nvSpPr>
        <p:spPr>
          <a:xfrm>
            <a:off x="457200" y="1430867"/>
            <a:ext cx="8077200" cy="3886200"/>
          </a:xfrm>
        </p:spPr>
        <p:txBody>
          <a:bodyPr/>
          <a:lstStyle/>
          <a:p>
            <a:pPr eaLnBrk="1" hangingPunct="1">
              <a:buClr>
                <a:srgbClr val="F8981D"/>
              </a:buClr>
              <a:buSzPct val="100000"/>
              <a:buFont typeface="Arial"/>
              <a:buChar char="•"/>
            </a:pPr>
            <a:r>
              <a:rPr lang="en-US" sz="2400" dirty="0" smtClean="0">
                <a:ea typeface="ＭＳ Ｐゴシック"/>
                <a:cs typeface="ＭＳ Ｐゴシック"/>
              </a:rPr>
              <a:t>Magee-</a:t>
            </a:r>
            <a:r>
              <a:rPr lang="en-US" sz="2400" dirty="0" err="1" smtClean="0">
                <a:ea typeface="ＭＳ Ｐゴシック"/>
                <a:cs typeface="ＭＳ Ｐゴシック"/>
              </a:rPr>
              <a:t>Womens</a:t>
            </a:r>
            <a:r>
              <a:rPr lang="en-US" sz="2400" dirty="0" smtClean="0">
                <a:ea typeface="ＭＳ Ｐゴシック"/>
                <a:cs typeface="ＭＳ Ｐゴシック"/>
              </a:rPr>
              <a:t> Hospital is the largest maternity hospital in western Pennsylvania, performing more than 9,300 deliveries in 2007. </a:t>
            </a:r>
          </a:p>
          <a:p>
            <a:pPr eaLnBrk="1" hangingPunct="1">
              <a:buClr>
                <a:srgbClr val="F8981D"/>
              </a:buClr>
              <a:buSzPct val="100000"/>
              <a:buFont typeface="Arial"/>
              <a:buChar char="•"/>
            </a:pPr>
            <a:r>
              <a:rPr lang="en-US" sz="2400" dirty="0" smtClean="0">
                <a:ea typeface="ＭＳ Ｐゴシック"/>
                <a:cs typeface="ＭＳ Ｐゴシック"/>
              </a:rPr>
              <a:t>A rise in the use of induction, reaching a high of 28% </a:t>
            </a:r>
            <a:br>
              <a:rPr lang="en-US" sz="2400" dirty="0" smtClean="0">
                <a:ea typeface="ＭＳ Ｐゴシック"/>
                <a:cs typeface="ＭＳ Ｐゴシック"/>
              </a:rPr>
            </a:br>
            <a:r>
              <a:rPr lang="en-US" sz="2400" dirty="0" smtClean="0">
                <a:ea typeface="ＭＳ Ｐゴシック"/>
                <a:cs typeface="ＭＳ Ｐゴシック"/>
              </a:rPr>
              <a:t>in 2003.</a:t>
            </a:r>
          </a:p>
          <a:p>
            <a:pPr eaLnBrk="1" hangingPunct="1">
              <a:buClr>
                <a:srgbClr val="F8981D"/>
              </a:buClr>
              <a:buSzPct val="100000"/>
              <a:buFont typeface="Arial"/>
              <a:buChar char="•"/>
            </a:pPr>
            <a:r>
              <a:rPr lang="en-US" sz="2400" dirty="0" smtClean="0">
                <a:ea typeface="ＭＳ Ｐゴシック"/>
                <a:cs typeface="ＭＳ Ｐゴシック"/>
              </a:rPr>
              <a:t>In 2006, a process improvement initiative changed </a:t>
            </a:r>
            <a:br>
              <a:rPr lang="en-US" sz="2400" dirty="0" smtClean="0">
                <a:ea typeface="ＭＳ Ｐゴシック"/>
                <a:cs typeface="ＭＳ Ｐゴシック"/>
              </a:rPr>
            </a:br>
            <a:r>
              <a:rPr lang="en-US" sz="2400" dirty="0" smtClean="0">
                <a:ea typeface="ＭＳ Ｐゴシック"/>
                <a:cs typeface="ＭＳ Ｐゴシック"/>
              </a:rPr>
              <a:t>the induction scheduling process and strictly enforced the guidelines.</a:t>
            </a:r>
          </a:p>
        </p:txBody>
      </p:sp>
      <p:sp>
        <p:nvSpPr>
          <p:cNvPr id="53252" name="Rectangle 4"/>
          <p:cNvSpPr>
            <a:spLocks noChangeArrowheads="1"/>
          </p:cNvSpPr>
          <p:nvPr/>
        </p:nvSpPr>
        <p:spPr bwMode="auto">
          <a:xfrm>
            <a:off x="279401" y="5886110"/>
            <a:ext cx="2652260" cy="253916"/>
          </a:xfrm>
          <a:prstGeom prst="rect">
            <a:avLst/>
          </a:prstGeom>
          <a:noFill/>
          <a:ln w="9525">
            <a:noFill/>
            <a:miter lim="800000"/>
            <a:headEnd/>
            <a:tailEnd/>
          </a:ln>
        </p:spPr>
        <p:txBody>
          <a:bodyPr wrap="none">
            <a:spAutoFit/>
          </a:bodyPr>
          <a:lstStyle/>
          <a:p>
            <a:pPr eaLnBrk="0" hangingPunct="0"/>
            <a:r>
              <a:rPr lang="en-US" sz="1050" dirty="0" err="1">
                <a:solidFill>
                  <a:schemeClr val="accent4">
                    <a:lumMod val="10000"/>
                  </a:schemeClr>
                </a:solidFill>
              </a:rPr>
              <a:t>Fisch</a:t>
            </a:r>
            <a:r>
              <a:rPr lang="en-US" sz="1050" dirty="0">
                <a:solidFill>
                  <a:schemeClr val="accent4">
                    <a:lumMod val="10000"/>
                  </a:schemeClr>
                </a:solidFill>
              </a:rPr>
              <a:t> et </a:t>
            </a:r>
            <a:r>
              <a:rPr lang="en-US" sz="1050" dirty="0" smtClean="0">
                <a:solidFill>
                  <a:schemeClr val="accent4">
                    <a:lumMod val="10000"/>
                  </a:schemeClr>
                </a:solidFill>
              </a:rPr>
              <a:t>al. </a:t>
            </a:r>
            <a:r>
              <a:rPr lang="en-US" sz="1050" dirty="0" err="1">
                <a:solidFill>
                  <a:schemeClr val="accent4">
                    <a:lumMod val="10000"/>
                  </a:schemeClr>
                </a:solidFill>
              </a:rPr>
              <a:t>Obstet</a:t>
            </a:r>
            <a:r>
              <a:rPr lang="en-US" sz="1050" dirty="0">
                <a:solidFill>
                  <a:schemeClr val="accent4">
                    <a:lumMod val="10000"/>
                  </a:schemeClr>
                </a:solidFill>
              </a:rPr>
              <a:t> </a:t>
            </a:r>
            <a:r>
              <a:rPr lang="en-US" sz="1050" dirty="0" err="1">
                <a:solidFill>
                  <a:schemeClr val="accent4">
                    <a:lumMod val="10000"/>
                  </a:schemeClr>
                </a:solidFill>
              </a:rPr>
              <a:t>Gynecol</a:t>
            </a:r>
            <a:r>
              <a:rPr lang="en-US" sz="1050" dirty="0">
                <a:solidFill>
                  <a:schemeClr val="accent4">
                    <a:lumMod val="10000"/>
                  </a:schemeClr>
                </a:solidFill>
              </a:rPr>
              <a:t> 2009;113:797</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bwMode="auto">
          <a:xfrm rot="5400000">
            <a:off x="3002280" y="-487680"/>
            <a:ext cx="3169920" cy="7284720"/>
          </a:xfrm>
          <a:prstGeom prst="rect">
            <a:avLst/>
          </a:prstGeom>
          <a:solidFill>
            <a:srgbClr val="FFE7CB">
              <a:alpha val="33000"/>
            </a:srgbClr>
          </a:solidFill>
          <a:ln w="9525" cap="flat" cmpd="sng" algn="ctr">
            <a:solidFill>
              <a:srgbClr val="FDC88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8" charset="0"/>
            </a:endParaRPr>
          </a:p>
        </p:txBody>
      </p:sp>
      <p:sp>
        <p:nvSpPr>
          <p:cNvPr id="54274" name="Rectangle 4"/>
          <p:cNvSpPr>
            <a:spLocks noGrp="1" noChangeArrowheads="1"/>
          </p:cNvSpPr>
          <p:nvPr>
            <p:ph type="title"/>
          </p:nvPr>
        </p:nvSpPr>
        <p:spPr>
          <a:xfrm>
            <a:off x="76200" y="364067"/>
            <a:ext cx="8915400" cy="835025"/>
          </a:xfrm>
        </p:spPr>
        <p:txBody>
          <a:bodyPr/>
          <a:lstStyle/>
          <a:p>
            <a:pPr eaLnBrk="1" hangingPunct="1"/>
            <a:r>
              <a:rPr lang="en-US" sz="2800" b="0" dirty="0" smtClean="0">
                <a:solidFill>
                  <a:srgbClr val="9C5FB5"/>
                </a:solidFill>
                <a:ea typeface="ＭＳ Ｐゴシック"/>
                <a:cs typeface="ＭＳ Ｐゴシック"/>
              </a:rPr>
              <a:t>Magee </a:t>
            </a:r>
            <a:r>
              <a:rPr lang="en-US" sz="2800" b="0" dirty="0" err="1" smtClean="0">
                <a:solidFill>
                  <a:srgbClr val="9C5FB5"/>
                </a:solidFill>
                <a:ea typeface="ＭＳ Ｐゴシック"/>
                <a:cs typeface="ＭＳ Ｐゴシック"/>
              </a:rPr>
              <a:t>Womens</a:t>
            </a:r>
            <a:r>
              <a:rPr lang="en-US" sz="2800" b="0" dirty="0" smtClean="0">
                <a:solidFill>
                  <a:srgbClr val="9C5FB5"/>
                </a:solidFill>
                <a:ea typeface="ＭＳ Ｐゴシック"/>
                <a:cs typeface="ＭＳ Ｐゴシック"/>
              </a:rPr>
              <a:t> Hospital Experience </a:t>
            </a:r>
            <a:br>
              <a:rPr lang="en-US" sz="2800" b="0" dirty="0" smtClean="0">
                <a:solidFill>
                  <a:srgbClr val="9C5FB5"/>
                </a:solidFill>
                <a:ea typeface="ＭＳ Ｐゴシック"/>
                <a:cs typeface="ＭＳ Ｐゴシック"/>
              </a:rPr>
            </a:br>
            <a:r>
              <a:rPr lang="en-US" sz="2800" b="0" dirty="0" smtClean="0">
                <a:solidFill>
                  <a:srgbClr val="9C5FB5"/>
                </a:solidFill>
                <a:ea typeface="ＭＳ Ｐゴシック"/>
                <a:cs typeface="ＭＳ Ｐゴシック"/>
              </a:rPr>
              <a:t>with Guidelines</a:t>
            </a:r>
          </a:p>
        </p:txBody>
      </p:sp>
      <p:sp>
        <p:nvSpPr>
          <p:cNvPr id="54275" name="Rectangle 5"/>
          <p:cNvSpPr>
            <a:spLocks noChangeArrowheads="1"/>
          </p:cNvSpPr>
          <p:nvPr/>
        </p:nvSpPr>
        <p:spPr bwMode="auto">
          <a:xfrm>
            <a:off x="0" y="2025650"/>
            <a:ext cx="9144000" cy="0"/>
          </a:xfrm>
          <a:prstGeom prst="rect">
            <a:avLst/>
          </a:prstGeom>
          <a:noFill/>
          <a:ln w="9525">
            <a:noFill/>
            <a:miter lim="800000"/>
            <a:headEnd/>
            <a:tailEnd/>
          </a:ln>
        </p:spPr>
        <p:txBody>
          <a:bodyPr wrap="none" anchor="ctr">
            <a:spAutoFit/>
          </a:bodyPr>
          <a:lstStyle/>
          <a:p>
            <a:endParaRPr lang="en-US" sz="1800"/>
          </a:p>
        </p:txBody>
      </p:sp>
      <p:graphicFrame>
        <p:nvGraphicFramePr>
          <p:cNvPr id="69790" name="Group 158"/>
          <p:cNvGraphicFramePr>
            <a:graphicFrameLocks noGrp="1"/>
          </p:cNvGraphicFramePr>
          <p:nvPr/>
        </p:nvGraphicFramePr>
        <p:xfrm>
          <a:off x="1066800" y="1683186"/>
          <a:ext cx="7010400" cy="2950383"/>
        </p:xfrm>
        <a:graphic>
          <a:graphicData uri="http://schemas.openxmlformats.org/drawingml/2006/table">
            <a:tbl>
              <a:tblPr/>
              <a:tblGrid>
                <a:gridCol w="3395374"/>
                <a:gridCol w="1024226"/>
                <a:gridCol w="1219200"/>
                <a:gridCol w="1371600"/>
              </a:tblGrid>
              <a:tr h="536774">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1200" b="0" i="0" u="none" strike="noStrike" cap="none" normalizeH="0" baseline="0" dirty="0" smtClean="0">
                        <a:ln>
                          <a:noFill/>
                        </a:ln>
                        <a:solidFill>
                          <a:schemeClr val="accent4">
                            <a:lumMod val="10000"/>
                          </a:schemeClr>
                        </a:solidFill>
                        <a:effectLst/>
                        <a:latin typeface="Arial" pitchFamily="34" charset="0"/>
                        <a:ea typeface="ＭＳ Ｐゴシック" pitchFamily="34" charset="-128"/>
                      </a:endParaRPr>
                    </a:p>
                  </a:txBody>
                  <a:tcPr marL="81275" marR="81275" marT="40637" marB="40637" horzOverflow="overflow">
                    <a:lnL w="3175" cap="flat" cmpd="sng" algn="ctr">
                      <a:solidFill>
                        <a:srgbClr val="DADADA">
                          <a:lumMod val="10000"/>
                        </a:srgbClr>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lnTlToBr>
                      <a:noFill/>
                    </a:lnTlToBr>
                    <a:lnBlToTr>
                      <a:noFill/>
                    </a:lnBlToTr>
                    <a:solidFill>
                      <a:srgbClr val="F8981D"/>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US" sz="1200" b="1" i="0" u="none" strike="noStrike" cap="none" normalizeH="0" baseline="0" dirty="0" smtClean="0">
                          <a:ln>
                            <a:noFill/>
                          </a:ln>
                          <a:solidFill>
                            <a:schemeClr val="bg1"/>
                          </a:solidFill>
                          <a:effectLst/>
                          <a:latin typeface="Arial" pitchFamily="34" charset="0"/>
                          <a:ea typeface="ＭＳ Ｐゴシック" pitchFamily="34" charset="-128"/>
                        </a:rPr>
                        <a:t>Baseline</a:t>
                      </a:r>
                    </a:p>
                    <a:p>
                      <a:pPr marL="0" marR="0" lvl="0" indent="0" algn="ctr"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US" sz="1200" b="0" i="0" u="none" strike="noStrike" cap="none" normalizeH="0" baseline="0" dirty="0" smtClean="0">
                          <a:ln>
                            <a:noFill/>
                          </a:ln>
                          <a:solidFill>
                            <a:schemeClr val="bg1"/>
                          </a:solidFill>
                          <a:effectLst/>
                          <a:latin typeface="Arial" pitchFamily="34" charset="0"/>
                          <a:ea typeface="ＭＳ Ｐゴシック" pitchFamily="34" charset="-128"/>
                        </a:rPr>
                        <a:t>3mos 2004</a:t>
                      </a:r>
                    </a:p>
                  </a:txBody>
                  <a:tcPr marL="81275" marR="81275" marT="40637" marB="40637"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lnTlToBr>
                      <a:noFill/>
                    </a:lnTlToBr>
                    <a:lnBlToTr>
                      <a:noFill/>
                    </a:lnBlToTr>
                    <a:solidFill>
                      <a:srgbClr val="F8981D"/>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US" sz="1200" b="1" i="0" u="none" strike="noStrike" cap="none" normalizeH="0" baseline="0" dirty="0" smtClean="0">
                          <a:ln>
                            <a:noFill/>
                          </a:ln>
                          <a:solidFill>
                            <a:schemeClr val="bg1"/>
                          </a:solidFill>
                          <a:effectLst/>
                          <a:latin typeface="Arial" pitchFamily="34" charset="0"/>
                          <a:ea typeface="ＭＳ Ｐゴシック" pitchFamily="34" charset="-128"/>
                        </a:rPr>
                        <a:t>Voluntary</a:t>
                      </a:r>
                    </a:p>
                    <a:p>
                      <a:pPr marL="0" marR="0" lvl="0" indent="0" algn="ctr"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US" sz="1200" b="0" i="0" u="none" strike="noStrike" cap="none" normalizeH="0" baseline="0" dirty="0" smtClean="0">
                          <a:ln>
                            <a:noFill/>
                          </a:ln>
                          <a:solidFill>
                            <a:schemeClr val="bg1"/>
                          </a:solidFill>
                          <a:effectLst/>
                          <a:latin typeface="Arial" pitchFamily="34" charset="0"/>
                          <a:ea typeface="ＭＳ Ｐゴシック" pitchFamily="34" charset="-128"/>
                        </a:rPr>
                        <a:t>3mos 2005 </a:t>
                      </a:r>
                    </a:p>
                  </a:txBody>
                  <a:tcPr marL="81275" marR="81275" marT="40637" marB="40637"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lnTlToBr>
                      <a:noFill/>
                    </a:lnTlToBr>
                    <a:lnBlToTr>
                      <a:noFill/>
                    </a:lnBlToTr>
                    <a:solidFill>
                      <a:srgbClr val="F8981D"/>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US" sz="1200" b="1" i="0" u="none" strike="noStrike" cap="none" normalizeH="0" baseline="0" dirty="0" smtClean="0">
                          <a:ln>
                            <a:noFill/>
                          </a:ln>
                          <a:solidFill>
                            <a:schemeClr val="bg1"/>
                          </a:solidFill>
                          <a:effectLst/>
                          <a:latin typeface="Arial" pitchFamily="34" charset="0"/>
                          <a:ea typeface="ＭＳ Ｐゴシック" pitchFamily="34" charset="-128"/>
                        </a:rPr>
                        <a:t>Enforced</a:t>
                      </a:r>
                    </a:p>
                    <a:p>
                      <a:pPr marL="0" marR="0" lvl="0" indent="0" algn="ctr"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US" sz="1200" b="0" i="0" u="none" strike="noStrike" cap="none" normalizeH="0" baseline="0" dirty="0" smtClean="0">
                          <a:ln>
                            <a:noFill/>
                          </a:ln>
                          <a:solidFill>
                            <a:schemeClr val="bg1"/>
                          </a:solidFill>
                          <a:effectLst/>
                          <a:latin typeface="Arial" pitchFamily="34" charset="0"/>
                          <a:ea typeface="ＭＳ Ｐゴシック" pitchFamily="34" charset="-128"/>
                        </a:rPr>
                        <a:t>14mos 2006-7</a:t>
                      </a:r>
                    </a:p>
                  </a:txBody>
                  <a:tcPr marL="81275" marR="81275" marT="40637" marB="40637" horzOverflow="overflow">
                    <a:lnL w="3175" cap="flat" cmpd="sng" algn="ctr">
                      <a:solidFill>
                        <a:srgbClr val="FFFFFF"/>
                      </a:solidFill>
                      <a:prstDash val="solid"/>
                      <a:round/>
                      <a:headEnd type="none" w="med" len="med"/>
                      <a:tailEnd type="none" w="med" len="med"/>
                    </a:lnL>
                    <a:lnR w="3175" cap="flat" cmpd="sng" algn="ctr">
                      <a:solidFill>
                        <a:srgbClr val="161616"/>
                      </a:solidFill>
                      <a:prstDash val="solid"/>
                      <a:round/>
                      <a:headEnd type="none" w="med" len="med"/>
                      <a:tailEnd type="none" w="med" len="med"/>
                    </a:lnR>
                    <a:lnT w="3175"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lnTlToBr>
                      <a:noFill/>
                    </a:lnTlToBr>
                    <a:lnBlToTr>
                      <a:noFill/>
                    </a:lnBlToTr>
                    <a:solidFill>
                      <a:srgbClr val="F8981D"/>
                    </a:solidFill>
                  </a:tcPr>
                </a:tc>
              </a:tr>
              <a:tr h="383797">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US" sz="1100" b="0" i="0" u="none" strike="noStrike" cap="none" normalizeH="0" baseline="0" dirty="0" smtClean="0">
                          <a:ln>
                            <a:noFill/>
                          </a:ln>
                          <a:solidFill>
                            <a:schemeClr val="accent4">
                              <a:lumMod val="10000"/>
                            </a:schemeClr>
                          </a:solidFill>
                          <a:effectLst/>
                          <a:latin typeface="Arial" pitchFamily="34" charset="0"/>
                          <a:ea typeface="ＭＳ Ｐゴシック" pitchFamily="34" charset="-128"/>
                        </a:rPr>
                        <a:t>Deliveries</a:t>
                      </a:r>
                    </a:p>
                  </a:txBody>
                  <a:tcPr marL="81275" marR="81275" marT="40637" marB="40637" anchor="ctr" horzOverflow="overflow">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US" sz="1100" b="0" i="0" u="none" strike="noStrike" cap="none" normalizeH="0" baseline="0" dirty="0" smtClean="0">
                          <a:ln>
                            <a:noFill/>
                          </a:ln>
                          <a:solidFill>
                            <a:schemeClr val="accent4">
                              <a:lumMod val="10000"/>
                            </a:schemeClr>
                          </a:solidFill>
                          <a:effectLst/>
                          <a:latin typeface="Arial" pitchFamily="34" charset="0"/>
                          <a:ea typeface="ＭＳ Ｐゴシック" pitchFamily="34" charset="-128"/>
                        </a:rPr>
                        <a:t>2,139</a:t>
                      </a:r>
                    </a:p>
                  </a:txBody>
                  <a:tcPr marL="81275" marR="81275" marT="40637" marB="40637" anchor="ctr" horzOverflow="overflow">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US" sz="1100" b="0" i="0" u="none" strike="noStrike" cap="none" normalizeH="0" baseline="0" dirty="0" smtClean="0">
                          <a:ln>
                            <a:noFill/>
                          </a:ln>
                          <a:solidFill>
                            <a:schemeClr val="accent4">
                              <a:lumMod val="10000"/>
                            </a:schemeClr>
                          </a:solidFill>
                          <a:effectLst/>
                          <a:latin typeface="Arial" pitchFamily="34" charset="0"/>
                          <a:ea typeface="ＭＳ Ｐゴシック" pitchFamily="34" charset="-128"/>
                        </a:rPr>
                        <a:t>2,260</a:t>
                      </a:r>
                    </a:p>
                  </a:txBody>
                  <a:tcPr marL="81275" marR="81275" marT="40637" marB="40637" anchor="ctr" horzOverflow="overflow">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US" sz="1100" b="0" i="0" u="none" strike="noStrike" cap="none" normalizeH="0" baseline="0" dirty="0" smtClean="0">
                          <a:ln>
                            <a:noFill/>
                          </a:ln>
                          <a:solidFill>
                            <a:schemeClr val="accent4">
                              <a:lumMod val="10000"/>
                            </a:schemeClr>
                          </a:solidFill>
                          <a:effectLst/>
                          <a:latin typeface="Arial" pitchFamily="34" charset="0"/>
                          <a:ea typeface="ＭＳ Ｐゴシック" pitchFamily="34" charset="-128"/>
                        </a:rPr>
                        <a:t>10,895</a:t>
                      </a:r>
                    </a:p>
                  </a:txBody>
                  <a:tcPr marL="81275" marR="81275" marT="40637" marB="40637" anchor="ctr" horzOverflow="overflow">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lnTlToBr>
                      <a:noFill/>
                    </a:lnTlToBr>
                    <a:lnBlToTr>
                      <a:noFill/>
                    </a:lnBlToTr>
                    <a:solidFill>
                      <a:schemeClr val="bg1"/>
                    </a:solidFill>
                  </a:tcPr>
                </a:tc>
              </a:tr>
              <a:tr h="726541">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US" sz="1100" b="0" i="0" u="none" strike="noStrike" cap="none" normalizeH="0" baseline="0" dirty="0" smtClean="0">
                          <a:ln>
                            <a:noFill/>
                          </a:ln>
                          <a:solidFill>
                            <a:schemeClr val="accent4">
                              <a:lumMod val="10000"/>
                            </a:schemeClr>
                          </a:solidFill>
                          <a:effectLst/>
                          <a:latin typeface="Arial" pitchFamily="34" charset="0"/>
                          <a:ea typeface="ＭＳ Ｐゴシック" pitchFamily="34" charset="-128"/>
                        </a:rPr>
                        <a:t>Elective Inductions &lt;39wks (N)  </a:t>
                      </a:r>
                      <a:br>
                        <a:rPr kumimoji="0" lang="en-US" sz="1100" b="0" i="0" u="none" strike="noStrike" cap="none" normalizeH="0" baseline="0" dirty="0" smtClean="0">
                          <a:ln>
                            <a:noFill/>
                          </a:ln>
                          <a:solidFill>
                            <a:schemeClr val="accent4">
                              <a:lumMod val="10000"/>
                            </a:schemeClr>
                          </a:solidFill>
                          <a:effectLst/>
                          <a:latin typeface="Arial" pitchFamily="34" charset="0"/>
                          <a:ea typeface="ＭＳ Ｐゴシック" pitchFamily="34" charset="-128"/>
                        </a:rPr>
                      </a:br>
                      <a:r>
                        <a:rPr kumimoji="0" lang="en-US" sz="1100" b="1" i="0" u="none" strike="noStrike" cap="none" normalizeH="0" baseline="0" dirty="0" smtClean="0">
                          <a:ln>
                            <a:noFill/>
                          </a:ln>
                          <a:solidFill>
                            <a:schemeClr val="accent4">
                              <a:lumMod val="10000"/>
                            </a:schemeClr>
                          </a:solidFill>
                          <a:effectLst/>
                          <a:latin typeface="Arial" pitchFamily="34" charset="0"/>
                          <a:ea typeface="ＭＳ Ｐゴシック" pitchFamily="34" charset="-128"/>
                        </a:rPr>
                        <a:t>Elective Inductions &lt;39wks (rate)</a:t>
                      </a:r>
                    </a:p>
                  </a:txBody>
                  <a:tcPr marL="81275" marR="81275" marT="40637" marB="40637" anchor="ctr" horzOverflow="overflow">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US" sz="1100" b="0" i="0" u="none" strike="noStrike" cap="none" normalizeH="0" baseline="0" dirty="0" smtClean="0">
                          <a:ln>
                            <a:noFill/>
                          </a:ln>
                          <a:solidFill>
                            <a:schemeClr val="accent4">
                              <a:lumMod val="10000"/>
                            </a:schemeClr>
                          </a:solidFill>
                          <a:effectLst/>
                          <a:latin typeface="Arial" pitchFamily="34" charset="0"/>
                          <a:ea typeface="ＭＳ Ｐゴシック" pitchFamily="34" charset="-128"/>
                        </a:rPr>
                        <a:t>23</a:t>
                      </a:r>
                      <a:br>
                        <a:rPr kumimoji="0" lang="en-US" sz="1100" b="0" i="0" u="none" strike="noStrike" cap="none" normalizeH="0" baseline="0" dirty="0" smtClean="0">
                          <a:ln>
                            <a:noFill/>
                          </a:ln>
                          <a:solidFill>
                            <a:schemeClr val="accent4">
                              <a:lumMod val="10000"/>
                            </a:schemeClr>
                          </a:solidFill>
                          <a:effectLst/>
                          <a:latin typeface="Arial" pitchFamily="34" charset="0"/>
                          <a:ea typeface="ＭＳ Ｐゴシック" pitchFamily="34" charset="-128"/>
                        </a:rPr>
                      </a:br>
                      <a:r>
                        <a:rPr kumimoji="0" lang="en-US" sz="1100" b="1" i="0" u="none" strike="noStrike" cap="none" normalizeH="0" baseline="0" dirty="0" smtClean="0">
                          <a:ln>
                            <a:noFill/>
                          </a:ln>
                          <a:solidFill>
                            <a:schemeClr val="accent4">
                              <a:lumMod val="10000"/>
                            </a:schemeClr>
                          </a:solidFill>
                          <a:effectLst/>
                          <a:latin typeface="Arial" pitchFamily="34" charset="0"/>
                          <a:ea typeface="ＭＳ Ｐゴシック" pitchFamily="34" charset="-128"/>
                        </a:rPr>
                        <a:t>11.8%</a:t>
                      </a:r>
                      <a:endParaRPr kumimoji="0" lang="en-US" sz="1100" b="0" i="0" u="none" strike="noStrike" cap="none" normalizeH="0" baseline="0" dirty="0" smtClean="0">
                        <a:ln>
                          <a:noFill/>
                        </a:ln>
                        <a:solidFill>
                          <a:schemeClr val="accent4">
                            <a:lumMod val="10000"/>
                          </a:schemeClr>
                        </a:solidFill>
                        <a:effectLst/>
                        <a:latin typeface="Arial" pitchFamily="34" charset="0"/>
                        <a:ea typeface="ＭＳ Ｐゴシック" pitchFamily="34" charset="-128"/>
                      </a:endParaRPr>
                    </a:p>
                  </a:txBody>
                  <a:tcPr marL="81275" marR="81275" marT="40637" marB="40637" anchor="ctr" horzOverflow="overflow">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US" sz="1100" b="0" i="0" u="none" strike="noStrike" cap="none" normalizeH="0" baseline="0" dirty="0" smtClean="0">
                          <a:ln>
                            <a:noFill/>
                          </a:ln>
                          <a:solidFill>
                            <a:schemeClr val="accent4">
                              <a:lumMod val="10000"/>
                            </a:schemeClr>
                          </a:solidFill>
                          <a:effectLst/>
                          <a:latin typeface="Arial" pitchFamily="34" charset="0"/>
                          <a:ea typeface="ＭＳ Ｐゴシック" pitchFamily="34" charset="-128"/>
                        </a:rPr>
                        <a:t>21</a:t>
                      </a:r>
                      <a:br>
                        <a:rPr kumimoji="0" lang="en-US" sz="1100" b="0" i="0" u="none" strike="noStrike" cap="none" normalizeH="0" baseline="0" dirty="0" smtClean="0">
                          <a:ln>
                            <a:noFill/>
                          </a:ln>
                          <a:solidFill>
                            <a:schemeClr val="accent4">
                              <a:lumMod val="10000"/>
                            </a:schemeClr>
                          </a:solidFill>
                          <a:effectLst/>
                          <a:latin typeface="Arial" pitchFamily="34" charset="0"/>
                          <a:ea typeface="ＭＳ Ｐゴシック" pitchFamily="34" charset="-128"/>
                        </a:rPr>
                      </a:br>
                      <a:r>
                        <a:rPr kumimoji="0" lang="en-US" sz="1100" b="1" i="0" u="none" strike="noStrike" cap="none" normalizeH="0" baseline="0" dirty="0" smtClean="0">
                          <a:ln>
                            <a:noFill/>
                          </a:ln>
                          <a:solidFill>
                            <a:schemeClr val="accent4">
                              <a:lumMod val="10000"/>
                            </a:schemeClr>
                          </a:solidFill>
                          <a:effectLst/>
                          <a:latin typeface="Arial" pitchFamily="34" charset="0"/>
                          <a:ea typeface="ＭＳ Ｐゴシック" pitchFamily="34" charset="-128"/>
                        </a:rPr>
                        <a:t>10.0%</a:t>
                      </a:r>
                      <a:endParaRPr kumimoji="0" lang="en-US" sz="1100" b="0" i="0" u="none" strike="noStrike" cap="none" normalizeH="0" baseline="0" dirty="0" smtClean="0">
                        <a:ln>
                          <a:noFill/>
                        </a:ln>
                        <a:solidFill>
                          <a:schemeClr val="accent4">
                            <a:lumMod val="10000"/>
                          </a:schemeClr>
                        </a:solidFill>
                        <a:effectLst/>
                        <a:latin typeface="Arial" pitchFamily="34" charset="0"/>
                        <a:ea typeface="ＭＳ Ｐゴシック" pitchFamily="34" charset="-128"/>
                      </a:endParaRPr>
                    </a:p>
                  </a:txBody>
                  <a:tcPr marL="81275" marR="81275" marT="40637" marB="40637" anchor="ctr" horzOverflow="overflow">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US" sz="1100" b="0" i="0" u="none" strike="noStrike" cap="none" normalizeH="0" baseline="0" dirty="0" smtClean="0">
                          <a:ln>
                            <a:noFill/>
                          </a:ln>
                          <a:solidFill>
                            <a:schemeClr val="accent4">
                              <a:lumMod val="10000"/>
                            </a:schemeClr>
                          </a:solidFill>
                          <a:effectLst/>
                          <a:latin typeface="Arial" pitchFamily="34" charset="0"/>
                          <a:ea typeface="ＭＳ Ｐゴシック" pitchFamily="34" charset="-128"/>
                        </a:rPr>
                        <a:t>30</a:t>
                      </a:r>
                      <a:br>
                        <a:rPr kumimoji="0" lang="en-US" sz="1100" b="0" i="0" u="none" strike="noStrike" cap="none" normalizeH="0" baseline="0" dirty="0" smtClean="0">
                          <a:ln>
                            <a:noFill/>
                          </a:ln>
                          <a:solidFill>
                            <a:schemeClr val="accent4">
                              <a:lumMod val="10000"/>
                            </a:schemeClr>
                          </a:solidFill>
                          <a:effectLst/>
                          <a:latin typeface="Arial" pitchFamily="34" charset="0"/>
                          <a:ea typeface="ＭＳ Ｐゴシック" pitchFamily="34" charset="-128"/>
                        </a:rPr>
                      </a:br>
                      <a:r>
                        <a:rPr kumimoji="0" lang="en-US" sz="1100" b="1" i="0" u="none" strike="noStrike" cap="none" normalizeH="0" baseline="0" dirty="0" smtClean="0">
                          <a:ln>
                            <a:noFill/>
                          </a:ln>
                          <a:solidFill>
                            <a:schemeClr val="accent4">
                              <a:lumMod val="10000"/>
                            </a:schemeClr>
                          </a:solidFill>
                          <a:effectLst/>
                          <a:latin typeface="Arial" pitchFamily="34" charset="0"/>
                          <a:ea typeface="ＭＳ Ｐゴシック" pitchFamily="34" charset="-128"/>
                        </a:rPr>
                        <a:t>4.3%</a:t>
                      </a:r>
                      <a:br>
                        <a:rPr kumimoji="0" lang="en-US" sz="1100" b="1" i="0" u="none" strike="noStrike" cap="none" normalizeH="0" baseline="0" dirty="0" smtClean="0">
                          <a:ln>
                            <a:noFill/>
                          </a:ln>
                          <a:solidFill>
                            <a:schemeClr val="accent4">
                              <a:lumMod val="10000"/>
                            </a:schemeClr>
                          </a:solidFill>
                          <a:effectLst/>
                          <a:latin typeface="Arial" pitchFamily="34" charset="0"/>
                          <a:ea typeface="ＭＳ Ｐゴシック" pitchFamily="34" charset="-128"/>
                        </a:rPr>
                      </a:br>
                      <a:r>
                        <a:rPr kumimoji="0" lang="pt-BR" sz="1100" b="0" i="0" u="none" strike="noStrike" cap="none" normalizeH="0" baseline="0" dirty="0" smtClean="0">
                          <a:ln>
                            <a:noFill/>
                          </a:ln>
                          <a:solidFill>
                            <a:schemeClr val="accent4">
                              <a:lumMod val="10000"/>
                            </a:schemeClr>
                          </a:solidFill>
                          <a:effectLst/>
                          <a:latin typeface="Arial" pitchFamily="34" charset="0"/>
                          <a:ea typeface="ＭＳ Ｐゴシック" pitchFamily="34" charset="-128"/>
                        </a:rPr>
                        <a:t>(p&lt;0.001)</a:t>
                      </a:r>
                    </a:p>
                  </a:txBody>
                  <a:tcPr marL="81275" marR="81275" marT="40637" marB="40637" anchor="ctr" horzOverflow="overflow">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lnTlToBr>
                      <a:noFill/>
                    </a:lnTlToBr>
                    <a:lnBlToTr>
                      <a:noFill/>
                    </a:lnBlToTr>
                    <a:solidFill>
                      <a:schemeClr val="bg1"/>
                    </a:solidFill>
                  </a:tcPr>
                </a:tc>
              </a:tr>
              <a:tr h="718462">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US" sz="1100" b="0" i="0" u="none" strike="noStrike" cap="none" normalizeH="0" baseline="0" dirty="0" smtClean="0">
                          <a:ln>
                            <a:noFill/>
                          </a:ln>
                          <a:solidFill>
                            <a:schemeClr val="accent4">
                              <a:lumMod val="10000"/>
                            </a:schemeClr>
                          </a:solidFill>
                          <a:effectLst/>
                          <a:latin typeface="Arial" pitchFamily="34" charset="0"/>
                          <a:ea typeface="ＭＳ Ｐゴシック" pitchFamily="34" charset="-128"/>
                        </a:rPr>
                        <a:t>Elective </a:t>
                      </a:r>
                      <a:r>
                        <a:rPr kumimoji="0" lang="en-US" sz="1100" b="0" i="0" u="none" strike="noStrike" cap="none" normalizeH="0" baseline="0" dirty="0" err="1" smtClean="0">
                          <a:ln>
                            <a:noFill/>
                          </a:ln>
                          <a:solidFill>
                            <a:schemeClr val="accent4">
                              <a:lumMod val="10000"/>
                            </a:schemeClr>
                          </a:solidFill>
                          <a:effectLst/>
                          <a:latin typeface="Arial" pitchFamily="34" charset="0"/>
                          <a:ea typeface="ＭＳ Ｐゴシック" pitchFamily="34" charset="-128"/>
                        </a:rPr>
                        <a:t>Nullip</a:t>
                      </a:r>
                      <a:r>
                        <a:rPr kumimoji="0" lang="en-US" sz="1100" b="0" i="0" u="none" strike="noStrike" cap="none" normalizeH="0" baseline="0" dirty="0" smtClean="0">
                          <a:ln>
                            <a:noFill/>
                          </a:ln>
                          <a:solidFill>
                            <a:schemeClr val="accent4">
                              <a:lumMod val="10000"/>
                            </a:schemeClr>
                          </a:solidFill>
                          <a:effectLst/>
                          <a:latin typeface="Arial" pitchFamily="34" charset="0"/>
                          <a:ea typeface="ＭＳ Ｐゴシック" pitchFamily="34" charset="-128"/>
                        </a:rPr>
                        <a:t> Inductions (N)</a:t>
                      </a:r>
                    </a:p>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US" sz="1100" b="0" i="0" u="none" strike="noStrike" cap="none" normalizeH="0" baseline="0" dirty="0" smtClean="0">
                          <a:ln>
                            <a:noFill/>
                          </a:ln>
                          <a:solidFill>
                            <a:schemeClr val="accent4">
                              <a:lumMod val="10000"/>
                            </a:schemeClr>
                          </a:solidFill>
                          <a:effectLst/>
                          <a:latin typeface="Arial" pitchFamily="34" charset="0"/>
                          <a:ea typeface="ＭＳ Ｐゴシック" pitchFamily="34" charset="-128"/>
                        </a:rPr>
                        <a:t>Elective </a:t>
                      </a:r>
                      <a:r>
                        <a:rPr kumimoji="0" lang="en-US" sz="1100" b="0" i="0" u="none" strike="noStrike" cap="none" normalizeH="0" baseline="0" dirty="0" err="1" smtClean="0">
                          <a:ln>
                            <a:noFill/>
                          </a:ln>
                          <a:solidFill>
                            <a:schemeClr val="accent4">
                              <a:lumMod val="10000"/>
                            </a:schemeClr>
                          </a:solidFill>
                          <a:effectLst/>
                          <a:latin typeface="Arial" pitchFamily="34" charset="0"/>
                          <a:ea typeface="ＭＳ Ｐゴシック" pitchFamily="34" charset="-128"/>
                        </a:rPr>
                        <a:t>Nullip</a:t>
                      </a:r>
                      <a:r>
                        <a:rPr kumimoji="0" lang="en-US" sz="1100" b="0" i="0" u="none" strike="noStrike" cap="none" normalizeH="0" baseline="0" dirty="0" smtClean="0">
                          <a:ln>
                            <a:noFill/>
                          </a:ln>
                          <a:solidFill>
                            <a:schemeClr val="accent4">
                              <a:lumMod val="10000"/>
                            </a:schemeClr>
                          </a:solidFill>
                          <a:effectLst/>
                          <a:latin typeface="Arial" pitchFamily="34" charset="0"/>
                          <a:ea typeface="ＭＳ Ｐゴシック" pitchFamily="34" charset="-128"/>
                        </a:rPr>
                        <a:t> Inductions =&gt;C/S  (N) </a:t>
                      </a:r>
                      <a:br>
                        <a:rPr kumimoji="0" lang="en-US" sz="1100" b="0" i="0" u="none" strike="noStrike" cap="none" normalizeH="0" baseline="0" dirty="0" smtClean="0">
                          <a:ln>
                            <a:noFill/>
                          </a:ln>
                          <a:solidFill>
                            <a:schemeClr val="accent4">
                              <a:lumMod val="10000"/>
                            </a:schemeClr>
                          </a:solidFill>
                          <a:effectLst/>
                          <a:latin typeface="Arial" pitchFamily="34" charset="0"/>
                          <a:ea typeface="ＭＳ Ｐゴシック" pitchFamily="34" charset="-128"/>
                        </a:rPr>
                      </a:br>
                      <a:r>
                        <a:rPr kumimoji="0" lang="en-US" sz="1100" b="1" i="0" u="none" strike="noStrike" cap="none" normalizeH="0" baseline="0" dirty="0" smtClean="0">
                          <a:ln>
                            <a:noFill/>
                          </a:ln>
                          <a:solidFill>
                            <a:schemeClr val="accent4">
                              <a:lumMod val="10000"/>
                            </a:schemeClr>
                          </a:solidFill>
                          <a:effectLst/>
                          <a:latin typeface="Arial" pitchFamily="34" charset="0"/>
                          <a:ea typeface="ＭＳ Ｐゴシック" pitchFamily="34" charset="-128"/>
                        </a:rPr>
                        <a:t>Elective </a:t>
                      </a:r>
                      <a:r>
                        <a:rPr kumimoji="0" lang="en-US" sz="1100" b="1" i="0" u="none" strike="noStrike" cap="none" normalizeH="0" baseline="0" dirty="0" err="1" smtClean="0">
                          <a:ln>
                            <a:noFill/>
                          </a:ln>
                          <a:solidFill>
                            <a:schemeClr val="accent4">
                              <a:lumMod val="10000"/>
                            </a:schemeClr>
                          </a:solidFill>
                          <a:effectLst/>
                          <a:latin typeface="Arial" pitchFamily="34" charset="0"/>
                          <a:ea typeface="ＭＳ Ｐゴシック" pitchFamily="34" charset="-128"/>
                        </a:rPr>
                        <a:t>Nullip</a:t>
                      </a:r>
                      <a:r>
                        <a:rPr kumimoji="0" lang="en-US" sz="1100" b="1" i="0" u="none" strike="noStrike" cap="none" normalizeH="0" baseline="0" dirty="0" smtClean="0">
                          <a:ln>
                            <a:noFill/>
                          </a:ln>
                          <a:solidFill>
                            <a:schemeClr val="accent4">
                              <a:lumMod val="10000"/>
                            </a:schemeClr>
                          </a:solidFill>
                          <a:effectLst/>
                          <a:latin typeface="Arial" pitchFamily="34" charset="0"/>
                          <a:ea typeface="ＭＳ Ｐゴシック" pitchFamily="34" charset="-128"/>
                        </a:rPr>
                        <a:t> Inductions =&gt;C/S (rate)</a:t>
                      </a:r>
                    </a:p>
                  </a:txBody>
                  <a:tcPr marL="81275" marR="81275" marT="40637" marB="40637" anchor="ctr" horzOverflow="overflow">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US" sz="1100" b="0" i="0" u="none" strike="noStrike" cap="none" normalizeH="0" baseline="0" dirty="0" smtClean="0">
                          <a:ln>
                            <a:noFill/>
                          </a:ln>
                          <a:solidFill>
                            <a:schemeClr val="accent4">
                              <a:lumMod val="10000"/>
                            </a:schemeClr>
                          </a:solidFill>
                          <a:effectLst/>
                          <a:latin typeface="Arial" pitchFamily="34" charset="0"/>
                          <a:ea typeface="ＭＳ Ｐゴシック" pitchFamily="34" charset="-128"/>
                        </a:rPr>
                        <a:t>29</a:t>
                      </a:r>
                      <a:br>
                        <a:rPr kumimoji="0" lang="en-US" sz="1100" b="0" i="0" u="none" strike="noStrike" cap="none" normalizeH="0" baseline="0" dirty="0" smtClean="0">
                          <a:ln>
                            <a:noFill/>
                          </a:ln>
                          <a:solidFill>
                            <a:schemeClr val="accent4">
                              <a:lumMod val="10000"/>
                            </a:schemeClr>
                          </a:solidFill>
                          <a:effectLst/>
                          <a:latin typeface="Arial" pitchFamily="34" charset="0"/>
                          <a:ea typeface="ＭＳ Ｐゴシック" pitchFamily="34" charset="-128"/>
                        </a:rPr>
                      </a:br>
                      <a:r>
                        <a:rPr kumimoji="0" lang="pt-BR" sz="1100" b="0" i="0" u="none" strike="noStrike" cap="none" normalizeH="0" baseline="0" dirty="0" smtClean="0">
                          <a:ln>
                            <a:noFill/>
                          </a:ln>
                          <a:solidFill>
                            <a:schemeClr val="accent4">
                              <a:lumMod val="10000"/>
                            </a:schemeClr>
                          </a:solidFill>
                          <a:effectLst/>
                          <a:latin typeface="Arial" pitchFamily="34" charset="0"/>
                          <a:ea typeface="ＭＳ Ｐゴシック" pitchFamily="34" charset="-128"/>
                        </a:rPr>
                        <a:t>10</a:t>
                      </a:r>
                      <a:br>
                        <a:rPr kumimoji="0" lang="pt-BR" sz="1100" b="0" i="0" u="none" strike="noStrike" cap="none" normalizeH="0" baseline="0" dirty="0" smtClean="0">
                          <a:ln>
                            <a:noFill/>
                          </a:ln>
                          <a:solidFill>
                            <a:schemeClr val="accent4">
                              <a:lumMod val="10000"/>
                            </a:schemeClr>
                          </a:solidFill>
                          <a:effectLst/>
                          <a:latin typeface="Arial" pitchFamily="34" charset="0"/>
                          <a:ea typeface="ＭＳ Ｐゴシック" pitchFamily="34" charset="-128"/>
                        </a:rPr>
                      </a:br>
                      <a:r>
                        <a:rPr kumimoji="0" lang="pt-BR" sz="1100" b="1" i="0" u="none" strike="noStrike" cap="none" normalizeH="0" baseline="0" dirty="0" smtClean="0">
                          <a:ln>
                            <a:noFill/>
                          </a:ln>
                          <a:solidFill>
                            <a:schemeClr val="accent4">
                              <a:lumMod val="10000"/>
                            </a:schemeClr>
                          </a:solidFill>
                          <a:effectLst/>
                          <a:latin typeface="Arial" pitchFamily="34" charset="0"/>
                          <a:ea typeface="ＭＳ Ｐゴシック" pitchFamily="34" charset="-128"/>
                        </a:rPr>
                        <a:t>35.7%</a:t>
                      </a:r>
                      <a:r>
                        <a:rPr kumimoji="0" lang="pt-BR" sz="1100" b="0" i="0" u="none" strike="noStrike" cap="none" normalizeH="0" baseline="0" dirty="0" smtClean="0">
                          <a:ln>
                            <a:noFill/>
                          </a:ln>
                          <a:solidFill>
                            <a:schemeClr val="accent4">
                              <a:lumMod val="10000"/>
                            </a:schemeClr>
                          </a:solidFill>
                          <a:effectLst/>
                          <a:latin typeface="Arial" pitchFamily="34" charset="0"/>
                          <a:ea typeface="ＭＳ Ｐゴシック" pitchFamily="34" charset="-128"/>
                        </a:rPr>
                        <a:t/>
                      </a:r>
                      <a:br>
                        <a:rPr kumimoji="0" lang="pt-BR" sz="1100" b="0" i="0" u="none" strike="noStrike" cap="none" normalizeH="0" baseline="0" dirty="0" smtClean="0">
                          <a:ln>
                            <a:noFill/>
                          </a:ln>
                          <a:solidFill>
                            <a:schemeClr val="accent4">
                              <a:lumMod val="10000"/>
                            </a:schemeClr>
                          </a:solidFill>
                          <a:effectLst/>
                          <a:latin typeface="Arial" pitchFamily="34" charset="0"/>
                          <a:ea typeface="ＭＳ Ｐゴシック" pitchFamily="34" charset="-128"/>
                        </a:rPr>
                      </a:br>
                      <a:r>
                        <a:rPr kumimoji="0" lang="pt-BR" sz="1100" b="0" i="0" u="none" strike="noStrike" cap="none" normalizeH="0" baseline="0" dirty="0" smtClean="0">
                          <a:ln>
                            <a:noFill/>
                          </a:ln>
                          <a:solidFill>
                            <a:schemeClr val="accent4">
                              <a:lumMod val="10000"/>
                            </a:schemeClr>
                          </a:solidFill>
                          <a:effectLst/>
                          <a:latin typeface="Arial" pitchFamily="34" charset="0"/>
                          <a:ea typeface="ＭＳ Ｐゴシック" pitchFamily="34" charset="-128"/>
                        </a:rPr>
                        <a:t/>
                      </a:r>
                      <a:br>
                        <a:rPr kumimoji="0" lang="pt-BR" sz="1100" b="0" i="0" u="none" strike="noStrike" cap="none" normalizeH="0" baseline="0" dirty="0" smtClean="0">
                          <a:ln>
                            <a:noFill/>
                          </a:ln>
                          <a:solidFill>
                            <a:schemeClr val="accent4">
                              <a:lumMod val="10000"/>
                            </a:schemeClr>
                          </a:solidFill>
                          <a:effectLst/>
                          <a:latin typeface="Arial" pitchFamily="34" charset="0"/>
                          <a:ea typeface="ＭＳ Ｐゴシック" pitchFamily="34" charset="-128"/>
                        </a:rPr>
                      </a:br>
                      <a:endParaRPr kumimoji="0" lang="pt-BR" sz="1100" b="0" i="0" u="none" strike="noStrike" cap="none" normalizeH="0" baseline="0" dirty="0" smtClean="0">
                        <a:ln>
                          <a:noFill/>
                        </a:ln>
                        <a:solidFill>
                          <a:schemeClr val="accent4">
                            <a:lumMod val="10000"/>
                          </a:schemeClr>
                        </a:solidFill>
                        <a:effectLst/>
                        <a:latin typeface="Arial" pitchFamily="34" charset="0"/>
                        <a:ea typeface="ＭＳ Ｐゴシック" pitchFamily="34" charset="-128"/>
                      </a:endParaRPr>
                    </a:p>
                  </a:txBody>
                  <a:tcPr marL="81275" marR="81275" marT="40637" marB="40637" anchor="ctr" horzOverflow="overflow">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US" sz="1100" b="0" i="0" u="none" strike="noStrike" cap="none" normalizeH="0" baseline="0" dirty="0" smtClean="0">
                          <a:ln>
                            <a:noFill/>
                          </a:ln>
                          <a:solidFill>
                            <a:schemeClr val="accent4">
                              <a:lumMod val="10000"/>
                            </a:schemeClr>
                          </a:solidFill>
                          <a:effectLst/>
                          <a:latin typeface="Arial" pitchFamily="34" charset="0"/>
                          <a:ea typeface="ＭＳ Ｐゴシック" pitchFamily="34" charset="-128"/>
                        </a:rPr>
                        <a:t>33</a:t>
                      </a:r>
                      <a:br>
                        <a:rPr kumimoji="0" lang="en-US" sz="1100" b="0" i="0" u="none" strike="noStrike" cap="none" normalizeH="0" baseline="0" dirty="0" smtClean="0">
                          <a:ln>
                            <a:noFill/>
                          </a:ln>
                          <a:solidFill>
                            <a:schemeClr val="accent4">
                              <a:lumMod val="10000"/>
                            </a:schemeClr>
                          </a:solidFill>
                          <a:effectLst/>
                          <a:latin typeface="Arial" pitchFamily="34" charset="0"/>
                          <a:ea typeface="ＭＳ Ｐゴシック" pitchFamily="34" charset="-128"/>
                        </a:rPr>
                      </a:br>
                      <a:r>
                        <a:rPr kumimoji="0" lang="pt-BR" sz="1100" b="0" i="0" u="none" strike="noStrike" cap="none" normalizeH="0" baseline="0" dirty="0" smtClean="0">
                          <a:ln>
                            <a:noFill/>
                          </a:ln>
                          <a:solidFill>
                            <a:schemeClr val="accent4">
                              <a:lumMod val="10000"/>
                            </a:schemeClr>
                          </a:solidFill>
                          <a:effectLst/>
                          <a:latin typeface="Arial" pitchFamily="34" charset="0"/>
                          <a:ea typeface="ＭＳ Ｐゴシック" pitchFamily="34" charset="-128"/>
                        </a:rPr>
                        <a:t>5</a:t>
                      </a:r>
                      <a:br>
                        <a:rPr kumimoji="0" lang="pt-BR" sz="1100" b="0" i="0" u="none" strike="noStrike" cap="none" normalizeH="0" baseline="0" dirty="0" smtClean="0">
                          <a:ln>
                            <a:noFill/>
                          </a:ln>
                          <a:solidFill>
                            <a:schemeClr val="accent4">
                              <a:lumMod val="10000"/>
                            </a:schemeClr>
                          </a:solidFill>
                          <a:effectLst/>
                          <a:latin typeface="Arial" pitchFamily="34" charset="0"/>
                          <a:ea typeface="ＭＳ Ｐゴシック" pitchFamily="34" charset="-128"/>
                        </a:rPr>
                      </a:br>
                      <a:r>
                        <a:rPr kumimoji="0" lang="pt-BR" sz="1100" b="1" i="0" u="none" strike="noStrike" cap="none" normalizeH="0" baseline="0" dirty="0" smtClean="0">
                          <a:ln>
                            <a:noFill/>
                          </a:ln>
                          <a:solidFill>
                            <a:schemeClr val="accent4">
                              <a:lumMod val="10000"/>
                            </a:schemeClr>
                          </a:solidFill>
                          <a:effectLst/>
                          <a:latin typeface="Arial" pitchFamily="34" charset="0"/>
                          <a:ea typeface="ＭＳ Ｐゴシック" pitchFamily="34" charset="-128"/>
                        </a:rPr>
                        <a:t>15.2%</a:t>
                      </a:r>
                      <a:br>
                        <a:rPr kumimoji="0" lang="pt-BR" sz="1100" b="1" i="0" u="none" strike="noStrike" cap="none" normalizeH="0" baseline="0" dirty="0" smtClean="0">
                          <a:ln>
                            <a:noFill/>
                          </a:ln>
                          <a:solidFill>
                            <a:schemeClr val="accent4">
                              <a:lumMod val="10000"/>
                            </a:schemeClr>
                          </a:solidFill>
                          <a:effectLst/>
                          <a:latin typeface="Arial" pitchFamily="34" charset="0"/>
                          <a:ea typeface="ＭＳ Ｐゴシック" pitchFamily="34" charset="-128"/>
                        </a:rPr>
                      </a:br>
                      <a:r>
                        <a:rPr kumimoji="0" lang="pt-BR" sz="1100" b="1" i="0" u="none" strike="noStrike" cap="none" normalizeH="0" baseline="0" dirty="0" smtClean="0">
                          <a:ln>
                            <a:noFill/>
                          </a:ln>
                          <a:solidFill>
                            <a:schemeClr val="accent4">
                              <a:lumMod val="10000"/>
                            </a:schemeClr>
                          </a:solidFill>
                          <a:effectLst/>
                          <a:latin typeface="Arial" pitchFamily="34" charset="0"/>
                          <a:ea typeface="ＭＳ Ｐゴシック" pitchFamily="34" charset="-128"/>
                        </a:rPr>
                        <a:t/>
                      </a:r>
                      <a:br>
                        <a:rPr kumimoji="0" lang="pt-BR" sz="1100" b="1" i="0" u="none" strike="noStrike" cap="none" normalizeH="0" baseline="0" dirty="0" smtClean="0">
                          <a:ln>
                            <a:noFill/>
                          </a:ln>
                          <a:solidFill>
                            <a:schemeClr val="accent4">
                              <a:lumMod val="10000"/>
                            </a:schemeClr>
                          </a:solidFill>
                          <a:effectLst/>
                          <a:latin typeface="Arial" pitchFamily="34" charset="0"/>
                          <a:ea typeface="ＭＳ Ｐゴシック" pitchFamily="34" charset="-128"/>
                        </a:rPr>
                      </a:br>
                      <a:endParaRPr kumimoji="0" lang="pt-BR" sz="1100" b="0" i="0" u="none" strike="noStrike" cap="none" normalizeH="0" baseline="0" dirty="0" smtClean="0">
                        <a:ln>
                          <a:noFill/>
                        </a:ln>
                        <a:solidFill>
                          <a:schemeClr val="accent4">
                            <a:lumMod val="10000"/>
                          </a:schemeClr>
                        </a:solidFill>
                        <a:effectLst/>
                        <a:latin typeface="Arial" pitchFamily="34" charset="0"/>
                        <a:ea typeface="ＭＳ Ｐゴシック" pitchFamily="34" charset="-128"/>
                      </a:endParaRPr>
                    </a:p>
                  </a:txBody>
                  <a:tcPr marL="81275" marR="81275" marT="40637" marB="40637" anchor="ctr" horzOverflow="overflow">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US" sz="1100" b="0" i="0" u="none" strike="noStrike" cap="none" normalizeH="0" baseline="0" dirty="0" smtClean="0">
                          <a:ln>
                            <a:noFill/>
                          </a:ln>
                          <a:solidFill>
                            <a:schemeClr val="accent4">
                              <a:lumMod val="10000"/>
                            </a:schemeClr>
                          </a:solidFill>
                          <a:effectLst/>
                          <a:latin typeface="Arial" pitchFamily="34" charset="0"/>
                          <a:ea typeface="ＭＳ Ｐゴシック" pitchFamily="34" charset="-128"/>
                        </a:rPr>
                        <a:t>87</a:t>
                      </a:r>
                      <a:br>
                        <a:rPr kumimoji="0" lang="en-US" sz="1100" b="0" i="0" u="none" strike="noStrike" cap="none" normalizeH="0" baseline="0" dirty="0" smtClean="0">
                          <a:ln>
                            <a:noFill/>
                          </a:ln>
                          <a:solidFill>
                            <a:schemeClr val="accent4">
                              <a:lumMod val="10000"/>
                            </a:schemeClr>
                          </a:solidFill>
                          <a:effectLst/>
                          <a:latin typeface="Arial" pitchFamily="34" charset="0"/>
                          <a:ea typeface="ＭＳ Ｐゴシック" pitchFamily="34" charset="-128"/>
                        </a:rPr>
                      </a:br>
                      <a:r>
                        <a:rPr kumimoji="0" lang="pt-BR" sz="1100" b="0" i="0" u="none" strike="noStrike" cap="none" normalizeH="0" baseline="0" dirty="0" smtClean="0">
                          <a:ln>
                            <a:noFill/>
                          </a:ln>
                          <a:solidFill>
                            <a:schemeClr val="accent4">
                              <a:lumMod val="10000"/>
                            </a:schemeClr>
                          </a:solidFill>
                          <a:effectLst/>
                          <a:latin typeface="Arial" pitchFamily="34" charset="0"/>
                          <a:ea typeface="ＭＳ Ｐゴシック" pitchFamily="34" charset="-128"/>
                        </a:rPr>
                        <a:t>12</a:t>
                      </a:r>
                      <a:br>
                        <a:rPr kumimoji="0" lang="pt-BR" sz="1100" b="0" i="0" u="none" strike="noStrike" cap="none" normalizeH="0" baseline="0" dirty="0" smtClean="0">
                          <a:ln>
                            <a:noFill/>
                          </a:ln>
                          <a:solidFill>
                            <a:schemeClr val="accent4">
                              <a:lumMod val="10000"/>
                            </a:schemeClr>
                          </a:solidFill>
                          <a:effectLst/>
                          <a:latin typeface="Arial" pitchFamily="34" charset="0"/>
                          <a:ea typeface="ＭＳ Ｐゴシック" pitchFamily="34" charset="-128"/>
                        </a:rPr>
                      </a:br>
                      <a:r>
                        <a:rPr kumimoji="0" lang="pt-BR" sz="1100" b="1" i="0" u="none" strike="noStrike" cap="none" normalizeH="0" baseline="0" dirty="0" smtClean="0">
                          <a:ln>
                            <a:noFill/>
                          </a:ln>
                          <a:solidFill>
                            <a:schemeClr val="accent4">
                              <a:lumMod val="10000"/>
                            </a:schemeClr>
                          </a:solidFill>
                          <a:effectLst/>
                          <a:latin typeface="Arial" pitchFamily="34" charset="0"/>
                          <a:ea typeface="ＭＳ Ｐゴシック" pitchFamily="34" charset="-128"/>
                        </a:rPr>
                        <a:t>13.8%</a:t>
                      </a:r>
                      <a:br>
                        <a:rPr kumimoji="0" lang="pt-BR" sz="1100" b="1" i="0" u="none" strike="noStrike" cap="none" normalizeH="0" baseline="0" dirty="0" smtClean="0">
                          <a:ln>
                            <a:noFill/>
                          </a:ln>
                          <a:solidFill>
                            <a:schemeClr val="accent4">
                              <a:lumMod val="10000"/>
                            </a:schemeClr>
                          </a:solidFill>
                          <a:effectLst/>
                          <a:latin typeface="Arial" pitchFamily="34" charset="0"/>
                          <a:ea typeface="ＭＳ Ｐゴシック" pitchFamily="34" charset="-128"/>
                        </a:rPr>
                      </a:br>
                      <a:r>
                        <a:rPr kumimoji="0" lang="pt-BR" sz="1100" b="0" i="0" u="none" strike="noStrike" cap="none" normalizeH="0" baseline="0" dirty="0" smtClean="0">
                          <a:ln>
                            <a:noFill/>
                          </a:ln>
                          <a:solidFill>
                            <a:schemeClr val="accent4">
                              <a:lumMod val="10000"/>
                            </a:schemeClr>
                          </a:solidFill>
                          <a:effectLst/>
                          <a:latin typeface="Arial" pitchFamily="34" charset="0"/>
                          <a:ea typeface="ＭＳ Ｐゴシック" pitchFamily="34" charset="-128"/>
                        </a:rPr>
                        <a:t>(p&lt;0.01)</a:t>
                      </a:r>
                    </a:p>
                  </a:txBody>
                  <a:tcPr marL="81275" marR="81275" marT="40637" marB="40637" anchor="ctr" horzOverflow="overflow">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lnTlToBr>
                      <a:noFill/>
                    </a:lnTlToBr>
                    <a:lnBlToTr>
                      <a:noFill/>
                    </a:lnBlToTr>
                    <a:solidFill>
                      <a:schemeClr val="bg1"/>
                    </a:solidFill>
                  </a:tcPr>
                </a:tc>
              </a:tr>
              <a:tr h="383797">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US" sz="1100" b="1" i="0" u="none" strike="noStrike" cap="none" normalizeH="0" baseline="0" dirty="0" smtClean="0">
                          <a:ln>
                            <a:noFill/>
                          </a:ln>
                          <a:solidFill>
                            <a:schemeClr val="accent4">
                              <a:lumMod val="10000"/>
                            </a:schemeClr>
                          </a:solidFill>
                          <a:effectLst/>
                          <a:latin typeface="Arial" pitchFamily="34" charset="0"/>
                          <a:ea typeface="ＭＳ Ｐゴシック" pitchFamily="34" charset="-128"/>
                        </a:rPr>
                        <a:t>Total Induction Rate</a:t>
                      </a:r>
                    </a:p>
                  </a:txBody>
                  <a:tcPr marL="81275" marR="81275" marT="40637" marB="40637" anchor="ctr" horzOverflow="overflow">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US" sz="1100" b="1" i="0" u="none" strike="noStrike" cap="none" normalizeH="0" baseline="0" smtClean="0">
                          <a:ln>
                            <a:noFill/>
                          </a:ln>
                          <a:solidFill>
                            <a:schemeClr val="accent4">
                              <a:lumMod val="10000"/>
                            </a:schemeClr>
                          </a:solidFill>
                          <a:effectLst/>
                          <a:latin typeface="Arial" pitchFamily="34" charset="0"/>
                          <a:ea typeface="ＭＳ Ｐゴシック" pitchFamily="34" charset="-128"/>
                        </a:rPr>
                        <a:t>24.9%</a:t>
                      </a:r>
                    </a:p>
                  </a:txBody>
                  <a:tcPr marL="81275" marR="81275" marT="40637" marB="40637" anchor="ctr" horzOverflow="overflow">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US" sz="1100" b="1" i="0" u="none" strike="noStrike" cap="none" normalizeH="0" baseline="0" dirty="0" smtClean="0">
                          <a:ln>
                            <a:noFill/>
                          </a:ln>
                          <a:solidFill>
                            <a:schemeClr val="accent4">
                              <a:lumMod val="10000"/>
                            </a:schemeClr>
                          </a:solidFill>
                          <a:effectLst/>
                          <a:latin typeface="Arial" pitchFamily="34" charset="0"/>
                          <a:ea typeface="ＭＳ Ｐゴシック" pitchFamily="34" charset="-128"/>
                        </a:rPr>
                        <a:t>20.1%</a:t>
                      </a:r>
                    </a:p>
                  </a:txBody>
                  <a:tcPr marL="81275" marR="81275" marT="40637" marB="40637" anchor="ctr" horzOverflow="overflow">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US" sz="1100" b="1" i="0" u="none" strike="noStrike" cap="none" normalizeH="0" baseline="0" dirty="0" smtClean="0">
                          <a:ln>
                            <a:noFill/>
                          </a:ln>
                          <a:solidFill>
                            <a:schemeClr val="accent4">
                              <a:lumMod val="10000"/>
                            </a:schemeClr>
                          </a:solidFill>
                          <a:effectLst/>
                          <a:latin typeface="Arial" pitchFamily="34" charset="0"/>
                          <a:ea typeface="ＭＳ Ｐゴシック" pitchFamily="34" charset="-128"/>
                        </a:rPr>
                        <a:t>16.6%</a:t>
                      </a:r>
                    </a:p>
                  </a:txBody>
                  <a:tcPr marL="81275" marR="81275" marT="40637" marB="40637" anchor="ctr" horzOverflow="overflow">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lnTlToBr>
                      <a:noFill/>
                    </a:lnTlToBr>
                    <a:lnBlToTr>
                      <a:noFill/>
                    </a:lnBlToTr>
                    <a:solidFill>
                      <a:schemeClr val="bg1"/>
                    </a:solidFill>
                  </a:tcPr>
                </a:tc>
              </a:tr>
            </a:tbl>
          </a:graphicData>
        </a:graphic>
      </p:graphicFrame>
      <p:sp>
        <p:nvSpPr>
          <p:cNvPr id="54308" name="Text Box 151"/>
          <p:cNvSpPr txBox="1">
            <a:spLocks noChangeArrowheads="1"/>
          </p:cNvSpPr>
          <p:nvPr/>
        </p:nvSpPr>
        <p:spPr bwMode="auto">
          <a:xfrm>
            <a:off x="279401" y="5888650"/>
            <a:ext cx="4419600" cy="253916"/>
          </a:xfrm>
          <a:prstGeom prst="rect">
            <a:avLst/>
          </a:prstGeom>
          <a:noFill/>
          <a:ln w="9525">
            <a:noFill/>
            <a:miter lim="800000"/>
            <a:headEnd/>
            <a:tailEnd/>
          </a:ln>
        </p:spPr>
        <p:txBody>
          <a:bodyPr>
            <a:spAutoFit/>
          </a:bodyPr>
          <a:lstStyle/>
          <a:p>
            <a:pPr>
              <a:spcBef>
                <a:spcPct val="50000"/>
              </a:spcBef>
            </a:pPr>
            <a:r>
              <a:rPr lang="en-US" sz="1050" dirty="0" err="1">
                <a:solidFill>
                  <a:srgbClr val="161616"/>
                </a:solidFill>
              </a:rPr>
              <a:t>Fisch</a:t>
            </a:r>
            <a:r>
              <a:rPr lang="en-US" sz="1050" dirty="0">
                <a:solidFill>
                  <a:srgbClr val="161616"/>
                </a:solidFill>
              </a:rPr>
              <a:t> et </a:t>
            </a:r>
            <a:r>
              <a:rPr lang="en-US" sz="1050" dirty="0" smtClean="0">
                <a:solidFill>
                  <a:srgbClr val="161616"/>
                </a:solidFill>
              </a:rPr>
              <a:t>al. </a:t>
            </a:r>
            <a:r>
              <a:rPr lang="en-US" sz="1050" dirty="0" err="1">
                <a:solidFill>
                  <a:srgbClr val="161616"/>
                </a:solidFill>
              </a:rPr>
              <a:t>Obstet</a:t>
            </a:r>
            <a:r>
              <a:rPr lang="en-US" sz="1050" dirty="0">
                <a:solidFill>
                  <a:srgbClr val="161616"/>
                </a:solidFill>
              </a:rPr>
              <a:t> </a:t>
            </a:r>
            <a:r>
              <a:rPr lang="en-US" sz="1050" dirty="0" err="1">
                <a:solidFill>
                  <a:srgbClr val="161616"/>
                </a:solidFill>
              </a:rPr>
              <a:t>Gynecol</a:t>
            </a:r>
            <a:r>
              <a:rPr lang="en-US" sz="1050" dirty="0">
                <a:solidFill>
                  <a:srgbClr val="161616"/>
                </a:solidFill>
              </a:rPr>
              <a:t> 2009;113:797</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57200" y="0"/>
            <a:ext cx="8229600" cy="1139825"/>
          </a:xfrm>
        </p:spPr>
        <p:txBody>
          <a:bodyPr/>
          <a:lstStyle/>
          <a:p>
            <a:pPr eaLnBrk="1" hangingPunct="1"/>
            <a:r>
              <a:rPr lang="en-US" sz="2800" b="0" dirty="0" smtClean="0">
                <a:solidFill>
                  <a:srgbClr val="9C5FB5"/>
                </a:solidFill>
                <a:ea typeface="ＭＳ Ｐゴシック"/>
                <a:cs typeface="ＭＳ Ｐゴシック"/>
              </a:rPr>
              <a:t>Magee </a:t>
            </a:r>
            <a:r>
              <a:rPr lang="en-US" sz="2800" b="0" dirty="0" err="1" smtClean="0">
                <a:solidFill>
                  <a:srgbClr val="9C5FB5"/>
                </a:solidFill>
                <a:ea typeface="ＭＳ Ｐゴシック"/>
                <a:cs typeface="ＭＳ Ｐゴシック"/>
              </a:rPr>
              <a:t>Womens</a:t>
            </a:r>
            <a:r>
              <a:rPr lang="en-US" sz="2800" b="0" dirty="0" smtClean="0">
                <a:solidFill>
                  <a:srgbClr val="9C5FB5"/>
                </a:solidFill>
                <a:ea typeface="ＭＳ Ｐゴシック"/>
                <a:cs typeface="ＭＳ Ｐゴシック"/>
              </a:rPr>
              <a:t> Hospital Experience</a:t>
            </a:r>
          </a:p>
        </p:txBody>
      </p:sp>
      <p:sp>
        <p:nvSpPr>
          <p:cNvPr id="55299" name="Rectangle 3"/>
          <p:cNvSpPr>
            <a:spLocks noGrp="1" noChangeArrowheads="1"/>
          </p:cNvSpPr>
          <p:nvPr>
            <p:ph type="body" idx="1"/>
          </p:nvPr>
        </p:nvSpPr>
        <p:spPr>
          <a:xfrm>
            <a:off x="457200" y="1430866"/>
            <a:ext cx="8229600" cy="4530725"/>
          </a:xfrm>
        </p:spPr>
        <p:txBody>
          <a:bodyPr/>
          <a:lstStyle/>
          <a:p>
            <a:pPr eaLnBrk="1" hangingPunct="1">
              <a:buClr>
                <a:srgbClr val="E98300"/>
              </a:buClr>
              <a:buSzPct val="100000"/>
              <a:buFont typeface="Arial"/>
              <a:buChar char="•"/>
            </a:pPr>
            <a:r>
              <a:rPr lang="en-US" sz="2400" u="sng" dirty="0" smtClean="0">
                <a:ea typeface="ＭＳ Ｐゴシック"/>
                <a:cs typeface="ＭＳ Ｐゴシック"/>
              </a:rPr>
              <a:t>The importance of strong physician and nursing leadership cannot be overstated. </a:t>
            </a:r>
            <a:r>
              <a:rPr lang="en-US" sz="2400" dirty="0" smtClean="0">
                <a:ea typeface="ＭＳ Ｐゴシック"/>
                <a:cs typeface="ＭＳ Ｐゴシック"/>
              </a:rPr>
              <a:t>The change in the induction scheduling process that began to enforce </a:t>
            </a:r>
            <a:br>
              <a:rPr lang="en-US" sz="2400" dirty="0" smtClean="0">
                <a:ea typeface="ＭＳ Ｐゴシック"/>
                <a:cs typeface="ＭＳ Ｐゴシック"/>
              </a:rPr>
            </a:br>
            <a:r>
              <a:rPr lang="en-US" sz="2400" dirty="0" smtClean="0">
                <a:ea typeface="ＭＳ Ｐゴシック"/>
                <a:cs typeface="ＭＳ Ｐゴシック"/>
              </a:rPr>
              <a:t>the guidelines strictly in late 2006 was spearheaded by the OB Process Improvement Committee, whose members included the hospital’s Vice President for Medical Affairs, the Medical Director of the Birth Center, and the nursing leadership for the Birth Center.</a:t>
            </a:r>
          </a:p>
        </p:txBody>
      </p:sp>
      <p:sp>
        <p:nvSpPr>
          <p:cNvPr id="55300" name="Text Box 151"/>
          <p:cNvSpPr txBox="1">
            <a:spLocks noChangeArrowheads="1"/>
          </p:cNvSpPr>
          <p:nvPr/>
        </p:nvSpPr>
        <p:spPr bwMode="auto">
          <a:xfrm>
            <a:off x="279401" y="5886110"/>
            <a:ext cx="4419600" cy="253916"/>
          </a:xfrm>
          <a:prstGeom prst="rect">
            <a:avLst/>
          </a:prstGeom>
          <a:noFill/>
          <a:ln w="9525">
            <a:noFill/>
            <a:miter lim="800000"/>
            <a:headEnd/>
            <a:tailEnd/>
          </a:ln>
        </p:spPr>
        <p:txBody>
          <a:bodyPr>
            <a:spAutoFit/>
          </a:bodyPr>
          <a:lstStyle/>
          <a:p>
            <a:pPr>
              <a:spcBef>
                <a:spcPct val="50000"/>
              </a:spcBef>
            </a:pPr>
            <a:r>
              <a:rPr lang="en-US" sz="1050" dirty="0" err="1">
                <a:solidFill>
                  <a:schemeClr val="accent4">
                    <a:lumMod val="10000"/>
                  </a:schemeClr>
                </a:solidFill>
              </a:rPr>
              <a:t>Fisch</a:t>
            </a:r>
            <a:r>
              <a:rPr lang="en-US" sz="1050" dirty="0">
                <a:solidFill>
                  <a:schemeClr val="accent4">
                    <a:lumMod val="10000"/>
                  </a:schemeClr>
                </a:solidFill>
              </a:rPr>
              <a:t> et </a:t>
            </a:r>
            <a:r>
              <a:rPr lang="en-US" sz="1050" dirty="0" smtClean="0">
                <a:solidFill>
                  <a:schemeClr val="accent4">
                    <a:lumMod val="10000"/>
                  </a:schemeClr>
                </a:solidFill>
              </a:rPr>
              <a:t>al. </a:t>
            </a:r>
            <a:r>
              <a:rPr lang="en-US" sz="1050" dirty="0" err="1" smtClean="0">
                <a:solidFill>
                  <a:schemeClr val="accent4">
                    <a:lumMod val="10000"/>
                  </a:schemeClr>
                </a:solidFill>
              </a:rPr>
              <a:t>Obstet</a:t>
            </a:r>
            <a:r>
              <a:rPr lang="en-US" sz="1050" dirty="0" smtClean="0">
                <a:solidFill>
                  <a:schemeClr val="accent4">
                    <a:lumMod val="10000"/>
                  </a:schemeClr>
                </a:solidFill>
              </a:rPr>
              <a:t> </a:t>
            </a:r>
            <a:r>
              <a:rPr lang="en-US" sz="1050" dirty="0" err="1">
                <a:solidFill>
                  <a:schemeClr val="accent4">
                    <a:lumMod val="10000"/>
                  </a:schemeClr>
                </a:solidFill>
              </a:rPr>
              <a:t>Gynecol</a:t>
            </a:r>
            <a:r>
              <a:rPr lang="en-US" sz="1050" dirty="0">
                <a:solidFill>
                  <a:schemeClr val="accent4">
                    <a:lumMod val="10000"/>
                  </a:schemeClr>
                </a:solidFill>
              </a:rPr>
              <a:t> 2009;113:797</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57200" y="0"/>
            <a:ext cx="8229600" cy="1139825"/>
          </a:xfrm>
        </p:spPr>
        <p:txBody>
          <a:bodyPr/>
          <a:lstStyle/>
          <a:p>
            <a:pPr eaLnBrk="1" hangingPunct="1"/>
            <a:r>
              <a:rPr lang="en-US" sz="2800" b="0" dirty="0" smtClean="0">
                <a:solidFill>
                  <a:srgbClr val="9C5FB5"/>
                </a:solidFill>
                <a:ea typeface="ＭＳ Ｐゴシック"/>
                <a:cs typeface="ＭＳ Ｐゴシック"/>
              </a:rPr>
              <a:t>Intermountain Healthcare’s Experience</a:t>
            </a:r>
          </a:p>
        </p:txBody>
      </p:sp>
      <p:sp>
        <p:nvSpPr>
          <p:cNvPr id="56323" name="Rectangle 3"/>
          <p:cNvSpPr>
            <a:spLocks noGrp="1" noChangeArrowheads="1"/>
          </p:cNvSpPr>
          <p:nvPr>
            <p:ph type="body" idx="1"/>
          </p:nvPr>
        </p:nvSpPr>
        <p:spPr>
          <a:xfrm>
            <a:off x="447040" y="1435100"/>
            <a:ext cx="8229600" cy="4530725"/>
          </a:xfrm>
        </p:spPr>
        <p:txBody>
          <a:bodyPr/>
          <a:lstStyle/>
          <a:p>
            <a:pPr eaLnBrk="1" hangingPunct="1">
              <a:buClr>
                <a:srgbClr val="E98300"/>
              </a:buClr>
              <a:buSzPct val="100000"/>
              <a:buFont typeface="Arial"/>
              <a:buChar char="•"/>
            </a:pPr>
            <a:r>
              <a:rPr lang="en-US" sz="2400" dirty="0" smtClean="0">
                <a:ea typeface="ＭＳ Ｐゴシック"/>
                <a:cs typeface="ＭＳ Ｐゴシック"/>
              </a:rPr>
              <a:t>Intermountain Healthcare is a vertically integrated healthcare system that operates 21 hospitals in Utah and southeast Idaho and delivers approximately 30,000 babies annually.</a:t>
            </a:r>
          </a:p>
          <a:p>
            <a:pPr eaLnBrk="1" hangingPunct="1">
              <a:buClr>
                <a:srgbClr val="E98300"/>
              </a:buClr>
              <a:buSzPct val="100000"/>
              <a:buFont typeface="Arial"/>
              <a:buChar char="•"/>
            </a:pPr>
            <a:r>
              <a:rPr lang="en-US" sz="2400" dirty="0" smtClean="0">
                <a:ea typeface="ＭＳ Ｐゴシック"/>
                <a:cs typeface="ＭＳ Ｐゴシック"/>
              </a:rPr>
              <a:t>Computerized L&amp;D system.</a:t>
            </a:r>
          </a:p>
          <a:p>
            <a:pPr eaLnBrk="1" hangingPunct="1">
              <a:buClr>
                <a:srgbClr val="E98300"/>
              </a:buClr>
              <a:buSzPct val="100000"/>
              <a:buFont typeface="Arial"/>
              <a:buChar char="•"/>
            </a:pPr>
            <a:r>
              <a:rPr lang="en-US" sz="2400" dirty="0" err="1" smtClean="0">
                <a:ea typeface="ＭＳ Ｐゴシック"/>
                <a:cs typeface="ＭＳ Ｐゴシック"/>
              </a:rPr>
              <a:t>MFMs</a:t>
            </a:r>
            <a:r>
              <a:rPr lang="en-US" sz="2400" dirty="0" smtClean="0">
                <a:ea typeface="ＭＳ Ｐゴシック"/>
                <a:cs typeface="ＭＳ Ｐゴシック"/>
              </a:rPr>
              <a:t> hired by system, but OBs are independent.</a:t>
            </a:r>
          </a:p>
          <a:p>
            <a:pPr eaLnBrk="1" hangingPunct="1">
              <a:buClr>
                <a:srgbClr val="E98300"/>
              </a:buClr>
              <a:buSzPct val="100000"/>
              <a:buFont typeface="Arial"/>
              <a:buChar char="•"/>
            </a:pPr>
            <a:r>
              <a:rPr lang="en-US" sz="2400" dirty="0" smtClean="0">
                <a:ea typeface="ＭＳ Ｐゴシック"/>
                <a:cs typeface="ＭＳ Ｐゴシック"/>
              </a:rPr>
              <a:t>January 2001: 9 urban facilities participated in a process improvement program for elective deliveries.</a:t>
            </a:r>
          </a:p>
          <a:p>
            <a:pPr eaLnBrk="1" hangingPunct="1">
              <a:buClr>
                <a:srgbClr val="E98300"/>
              </a:buClr>
              <a:buSzPct val="100000"/>
              <a:buFont typeface="Arial"/>
              <a:buChar char="•"/>
            </a:pPr>
            <a:r>
              <a:rPr lang="en-US" sz="2400" dirty="0" smtClean="0">
                <a:ea typeface="ＭＳ Ｐゴシック"/>
                <a:cs typeface="ＭＳ Ｐゴシック"/>
              </a:rPr>
              <a:t>28% of elective deliveries were occurring before 39 completed weeks of gestation.</a:t>
            </a:r>
          </a:p>
        </p:txBody>
      </p:sp>
      <p:sp>
        <p:nvSpPr>
          <p:cNvPr id="56324" name="Text Box 5"/>
          <p:cNvSpPr txBox="1">
            <a:spLocks noChangeArrowheads="1"/>
          </p:cNvSpPr>
          <p:nvPr/>
        </p:nvSpPr>
        <p:spPr bwMode="auto">
          <a:xfrm>
            <a:off x="283634" y="5886026"/>
            <a:ext cx="4572000" cy="381000"/>
          </a:xfrm>
          <a:prstGeom prst="rect">
            <a:avLst/>
          </a:prstGeom>
          <a:noFill/>
          <a:ln w="9525">
            <a:noFill/>
            <a:miter lim="800000"/>
            <a:headEnd/>
            <a:tailEnd/>
          </a:ln>
        </p:spPr>
        <p:txBody>
          <a:bodyPr/>
          <a:lstStyle/>
          <a:p>
            <a:r>
              <a:rPr lang="en-US" sz="1050" dirty="0" err="1" smtClean="0">
                <a:solidFill>
                  <a:schemeClr val="accent5">
                    <a:lumMod val="10000"/>
                  </a:schemeClr>
                </a:solidFill>
                <a:cs typeface="Times New Roman" pitchFamily="18" charset="0"/>
              </a:rPr>
              <a:t>Oshiro</a:t>
            </a:r>
            <a:r>
              <a:rPr lang="en-US" sz="1050" dirty="0">
                <a:solidFill>
                  <a:schemeClr val="accent5">
                    <a:lumMod val="10000"/>
                  </a:schemeClr>
                </a:solidFill>
                <a:cs typeface="Times New Roman" pitchFamily="18" charset="0"/>
              </a:rPr>
              <a:t>, B. et </a:t>
            </a:r>
            <a:r>
              <a:rPr lang="en-US" sz="1050" dirty="0" smtClean="0">
                <a:solidFill>
                  <a:schemeClr val="accent5">
                    <a:lumMod val="10000"/>
                  </a:schemeClr>
                </a:solidFill>
                <a:cs typeface="Times New Roman" pitchFamily="18" charset="0"/>
              </a:rPr>
              <a:t>al. </a:t>
            </a:r>
            <a:r>
              <a:rPr lang="en-US" sz="1050" dirty="0" err="1">
                <a:solidFill>
                  <a:schemeClr val="accent5">
                    <a:lumMod val="10000"/>
                  </a:schemeClr>
                </a:solidFill>
                <a:cs typeface="Times New Roman" pitchFamily="18" charset="0"/>
              </a:rPr>
              <a:t>Obstet</a:t>
            </a:r>
            <a:r>
              <a:rPr lang="en-US" sz="1050" dirty="0">
                <a:solidFill>
                  <a:schemeClr val="accent5">
                    <a:lumMod val="10000"/>
                  </a:schemeClr>
                </a:solidFill>
                <a:cs typeface="Times New Roman" pitchFamily="18" charset="0"/>
              </a:rPr>
              <a:t> </a:t>
            </a:r>
            <a:r>
              <a:rPr lang="en-US" sz="1050" dirty="0" err="1">
                <a:solidFill>
                  <a:schemeClr val="accent5">
                    <a:lumMod val="10000"/>
                  </a:schemeClr>
                </a:solidFill>
                <a:cs typeface="Times New Roman" pitchFamily="18" charset="0"/>
              </a:rPr>
              <a:t>Gynecol</a:t>
            </a:r>
            <a:r>
              <a:rPr lang="en-US" sz="1050" dirty="0">
                <a:solidFill>
                  <a:schemeClr val="accent5">
                    <a:lumMod val="10000"/>
                  </a:schemeClr>
                </a:solidFill>
                <a:cs typeface="Times New Roman" pitchFamily="18" charset="0"/>
              </a:rPr>
              <a:t> 2009;113:804-811.</a:t>
            </a:r>
          </a:p>
          <a:p>
            <a:endParaRPr lang="en-US" sz="1050" dirty="0">
              <a:solidFill>
                <a:schemeClr val="accent5">
                  <a:lumMod val="10000"/>
                </a:schemeClr>
              </a:solidFill>
              <a:latin typeface="Times New Roman" pitchFamily="18" charset="0"/>
              <a:cs typeface="Times New Roman" pitchFamily="18" charset="0"/>
            </a:endParaRPr>
          </a:p>
        </p:txBody>
      </p:sp>
      <p:pic>
        <p:nvPicPr>
          <p:cNvPr id="11" name="Picture 5" descr="HLTH_H_2CPT.jpg"/>
          <p:cNvPicPr>
            <a:picLocks noChangeAspect="1" noChangeArrowheads="1"/>
          </p:cNvPicPr>
          <p:nvPr/>
        </p:nvPicPr>
        <p:blipFill>
          <a:blip r:embed="rId3"/>
          <a:srcRect/>
          <a:stretch>
            <a:fillRect/>
          </a:stretch>
        </p:blipFill>
        <p:spPr bwMode="auto">
          <a:xfrm>
            <a:off x="376763" y="5486401"/>
            <a:ext cx="1311377" cy="419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Rectangle 8"/>
          <p:cNvSpPr/>
          <p:nvPr/>
        </p:nvSpPr>
        <p:spPr bwMode="auto">
          <a:xfrm rot="5400000">
            <a:off x="3111500" y="363220"/>
            <a:ext cx="3987800" cy="6400800"/>
          </a:xfrm>
          <a:prstGeom prst="rect">
            <a:avLst/>
          </a:prstGeom>
          <a:solidFill>
            <a:srgbClr val="CDADD9">
              <a:alpha val="33000"/>
            </a:srgbClr>
          </a:solidFill>
          <a:ln w="9525" cap="flat" cmpd="sng" algn="ctr">
            <a:solidFill>
              <a:srgbClr val="CDADD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8" charset="0"/>
            </a:endParaRPr>
          </a:p>
        </p:txBody>
      </p:sp>
      <p:sp>
        <p:nvSpPr>
          <p:cNvPr id="57346" name="Rectangle 4"/>
          <p:cNvSpPr>
            <a:spLocks noGrp="1" noChangeArrowheads="1"/>
          </p:cNvSpPr>
          <p:nvPr>
            <p:ph type="title"/>
          </p:nvPr>
        </p:nvSpPr>
        <p:spPr>
          <a:xfrm>
            <a:off x="228600" y="431800"/>
            <a:ext cx="8686800" cy="1139825"/>
          </a:xfrm>
        </p:spPr>
        <p:txBody>
          <a:bodyPr vert="horz"/>
          <a:lstStyle/>
          <a:p>
            <a:pPr eaLnBrk="1" hangingPunct="1"/>
            <a:r>
              <a:rPr lang="en-US" sz="2800" b="0" dirty="0" smtClean="0">
                <a:solidFill>
                  <a:srgbClr val="9C5FB5"/>
                </a:solidFill>
                <a:ea typeface="ＭＳ Ｐゴシック"/>
                <a:cs typeface="ＭＳ Ｐゴシック"/>
              </a:rPr>
              <a:t>% Non-medically Indicated Deliveries</a:t>
            </a:r>
            <a:br>
              <a:rPr lang="en-US" sz="2800" b="0" dirty="0" smtClean="0">
                <a:solidFill>
                  <a:srgbClr val="9C5FB5"/>
                </a:solidFill>
                <a:ea typeface="ＭＳ Ｐゴシック"/>
                <a:cs typeface="ＭＳ Ｐゴシック"/>
              </a:rPr>
            </a:br>
            <a:r>
              <a:rPr lang="en-US" sz="2800" b="0" dirty="0" smtClean="0">
                <a:solidFill>
                  <a:srgbClr val="9C5FB5"/>
                </a:solidFill>
                <a:ea typeface="ＭＳ Ｐゴシック"/>
                <a:cs typeface="ＭＳ Ｐゴシック"/>
              </a:rPr>
              <a:t>&lt;39 Weeks, January 1999 – December 2005</a:t>
            </a:r>
            <a:br>
              <a:rPr lang="en-US" sz="2800" b="0" dirty="0" smtClean="0">
                <a:solidFill>
                  <a:srgbClr val="9C5FB5"/>
                </a:solidFill>
                <a:ea typeface="ＭＳ Ｐゴシック"/>
                <a:cs typeface="ＭＳ Ｐゴシック"/>
              </a:rPr>
            </a:br>
            <a:endParaRPr lang="en-US" sz="2800" b="0" dirty="0" smtClean="0">
              <a:solidFill>
                <a:srgbClr val="9C5FB5"/>
              </a:solidFill>
              <a:ea typeface="ＭＳ Ｐゴシック"/>
              <a:cs typeface="ＭＳ Ｐゴシック"/>
            </a:endParaRPr>
          </a:p>
        </p:txBody>
      </p:sp>
      <p:pic>
        <p:nvPicPr>
          <p:cNvPr id="57347" name="Picture 5"/>
          <p:cNvPicPr>
            <a:picLocks noChangeAspect="1" noChangeArrowheads="1"/>
          </p:cNvPicPr>
          <p:nvPr/>
        </p:nvPicPr>
        <p:blipFill>
          <a:blip r:embed="rId3"/>
          <a:srcRect/>
          <a:stretch>
            <a:fillRect/>
          </a:stretch>
        </p:blipFill>
        <p:spPr bwMode="auto">
          <a:xfrm>
            <a:off x="2044700" y="1671358"/>
            <a:ext cx="6129020" cy="3773120"/>
          </a:xfrm>
          <a:prstGeom prst="rect">
            <a:avLst/>
          </a:prstGeom>
          <a:noFill/>
          <a:ln w="9525">
            <a:noFill/>
            <a:miter lim="800000"/>
            <a:headEnd/>
            <a:tailEnd/>
          </a:ln>
        </p:spPr>
      </p:pic>
      <p:sp>
        <p:nvSpPr>
          <p:cNvPr id="57348" name="Text Box 5"/>
          <p:cNvSpPr txBox="1">
            <a:spLocks noChangeArrowheads="1"/>
          </p:cNvSpPr>
          <p:nvPr/>
        </p:nvSpPr>
        <p:spPr bwMode="auto">
          <a:xfrm>
            <a:off x="283633" y="5884334"/>
            <a:ext cx="4343400" cy="355600"/>
          </a:xfrm>
          <a:prstGeom prst="rect">
            <a:avLst/>
          </a:prstGeom>
          <a:noFill/>
          <a:ln w="9525">
            <a:noFill/>
            <a:miter lim="800000"/>
            <a:headEnd/>
            <a:tailEnd/>
          </a:ln>
        </p:spPr>
        <p:txBody>
          <a:bodyPr/>
          <a:lstStyle/>
          <a:p>
            <a:r>
              <a:rPr lang="en-US" sz="1050" dirty="0" err="1">
                <a:noFill/>
              </a:rPr>
              <a:t>Oshiro</a:t>
            </a:r>
            <a:r>
              <a:rPr lang="en-US" sz="1050" dirty="0">
                <a:noFill/>
              </a:rPr>
              <a:t>, B. et </a:t>
            </a:r>
            <a:r>
              <a:rPr lang="en-US" sz="1050" dirty="0" smtClean="0">
                <a:noFill/>
              </a:rPr>
              <a:t>al. </a:t>
            </a:r>
            <a:r>
              <a:rPr lang="en-US" sz="1050" dirty="0" err="1" smtClean="0">
                <a:noFill/>
              </a:rPr>
              <a:t>Obstet</a:t>
            </a:r>
            <a:r>
              <a:rPr lang="en-US" sz="1050" dirty="0" smtClean="0">
                <a:noFill/>
              </a:rPr>
              <a:t> </a:t>
            </a:r>
            <a:r>
              <a:rPr lang="en-US" sz="1050" dirty="0" err="1" smtClean="0">
                <a:noFill/>
              </a:rPr>
              <a:t>Gynecol</a:t>
            </a:r>
            <a:r>
              <a:rPr lang="en-US" sz="1050" dirty="0" smtClean="0">
                <a:noFill/>
              </a:rPr>
              <a:t> </a:t>
            </a:r>
            <a:r>
              <a:rPr lang="en-US" sz="1050" dirty="0">
                <a:noFill/>
              </a:rPr>
              <a:t>2009;113:804-811</a:t>
            </a:r>
            <a:r>
              <a:rPr lang="en-US" sz="1050" dirty="0">
                <a:noFill/>
                <a:cs typeface="Times New Roman" pitchFamily="18" charset="0"/>
              </a:rPr>
              <a:t>.</a:t>
            </a:r>
          </a:p>
          <a:p>
            <a:endParaRPr lang="en-US" sz="1050" dirty="0">
              <a:noFill/>
              <a:latin typeface="Times New Roman" pitchFamily="18" charset="0"/>
              <a:cs typeface="Times New Roman" pitchFamily="18" charset="0"/>
            </a:endParaRPr>
          </a:p>
        </p:txBody>
      </p:sp>
      <p:pic>
        <p:nvPicPr>
          <p:cNvPr id="11" name="Picture 5" descr="HLTH_H_2CPT.jpg"/>
          <p:cNvPicPr>
            <a:picLocks noChangeAspect="1" noChangeArrowheads="1"/>
          </p:cNvPicPr>
          <p:nvPr/>
        </p:nvPicPr>
        <p:blipFill>
          <a:blip r:embed="rId4"/>
          <a:srcRect/>
          <a:stretch>
            <a:fillRect/>
          </a:stretch>
        </p:blipFill>
        <p:spPr bwMode="auto">
          <a:xfrm>
            <a:off x="376763" y="5486401"/>
            <a:ext cx="1311377" cy="419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0" y="220133"/>
            <a:ext cx="9144000" cy="1139825"/>
          </a:xfrm>
        </p:spPr>
        <p:txBody>
          <a:bodyPr wrap="none"/>
          <a:lstStyle/>
          <a:p>
            <a:pPr eaLnBrk="1" hangingPunct="1">
              <a:defRPr/>
            </a:pPr>
            <a:r>
              <a:rPr lang="en-US" sz="2800" b="0" dirty="0">
                <a:solidFill>
                  <a:srgbClr val="9C5FB5"/>
                </a:solidFill>
                <a:ea typeface="+mj-ea"/>
                <a:cs typeface="+mj-cs"/>
              </a:rPr>
              <a:t>Common </a:t>
            </a:r>
            <a:r>
              <a:rPr lang="en-US" sz="2800" b="0" dirty="0" smtClean="0">
                <a:solidFill>
                  <a:srgbClr val="9C5FB5"/>
                </a:solidFill>
                <a:ea typeface="+mj-ea"/>
                <a:cs typeface="+mj-cs"/>
              </a:rPr>
              <a:t>Themes Noted in </a:t>
            </a:r>
            <a:br>
              <a:rPr lang="en-US" sz="2800" b="0" dirty="0" smtClean="0">
                <a:solidFill>
                  <a:srgbClr val="9C5FB5"/>
                </a:solidFill>
                <a:ea typeface="+mj-ea"/>
                <a:cs typeface="+mj-cs"/>
              </a:rPr>
            </a:br>
            <a:r>
              <a:rPr lang="en-US" sz="2800" b="0" dirty="0" smtClean="0">
                <a:solidFill>
                  <a:srgbClr val="9C5FB5"/>
                </a:solidFill>
                <a:ea typeface="+mj-ea"/>
                <a:cs typeface="+mj-cs"/>
              </a:rPr>
              <a:t>Intermountain Healthcare’s Experience</a:t>
            </a:r>
            <a:endParaRPr lang="en-US" sz="2800" b="0" dirty="0">
              <a:solidFill>
                <a:srgbClr val="9C5FB5"/>
              </a:solidFill>
              <a:ea typeface="+mj-ea"/>
              <a:cs typeface="+mj-cs"/>
            </a:endParaRPr>
          </a:p>
        </p:txBody>
      </p:sp>
      <p:sp>
        <p:nvSpPr>
          <p:cNvPr id="140291" name="Rectangle 3"/>
          <p:cNvSpPr>
            <a:spLocks noGrp="1" noChangeArrowheads="1"/>
          </p:cNvSpPr>
          <p:nvPr>
            <p:ph type="body" idx="1"/>
          </p:nvPr>
        </p:nvSpPr>
        <p:spPr>
          <a:xfrm>
            <a:off x="457200" y="1430866"/>
            <a:ext cx="8229600" cy="4530725"/>
          </a:xfrm>
        </p:spPr>
        <p:txBody>
          <a:bodyPr/>
          <a:lstStyle/>
          <a:p>
            <a:pPr eaLnBrk="1" hangingPunct="1">
              <a:spcBef>
                <a:spcPts val="576"/>
              </a:spcBef>
              <a:buClr>
                <a:srgbClr val="E98300"/>
              </a:buClr>
              <a:buSzPct val="100000"/>
              <a:buFont typeface="Arial"/>
              <a:buChar char="•"/>
              <a:defRPr/>
            </a:pPr>
            <a:r>
              <a:rPr lang="en-US" sz="2400" dirty="0">
                <a:ea typeface="+mn-ea"/>
                <a:cs typeface="+mn-cs"/>
              </a:rPr>
              <a:t>Education provided to obstetricians regarding ACOG guidelines, best practice.</a:t>
            </a:r>
          </a:p>
          <a:p>
            <a:pPr eaLnBrk="1" hangingPunct="1">
              <a:spcBef>
                <a:spcPts val="576"/>
              </a:spcBef>
              <a:buClr>
                <a:srgbClr val="E98300"/>
              </a:buClr>
              <a:buSzPct val="100000"/>
              <a:buFont typeface="Arial"/>
              <a:buChar char="•"/>
              <a:defRPr/>
            </a:pPr>
            <a:r>
              <a:rPr lang="en-US" sz="2400" dirty="0">
                <a:ea typeface="+mn-ea"/>
                <a:cs typeface="+mn-cs"/>
              </a:rPr>
              <a:t>Little change until </a:t>
            </a:r>
            <a:r>
              <a:rPr lang="en-US" sz="2400" dirty="0" smtClean="0">
                <a:ea typeface="+mn-ea"/>
                <a:cs typeface="+mn-cs"/>
              </a:rPr>
              <a:t>physicians were held accountable, nurses were empowered, and guidelines </a:t>
            </a:r>
            <a:r>
              <a:rPr lang="en-US" sz="2400" dirty="0">
                <a:ea typeface="+mn-ea"/>
                <a:cs typeface="+mn-cs"/>
              </a:rPr>
              <a:t>were enforced.</a:t>
            </a:r>
          </a:p>
          <a:p>
            <a:pPr eaLnBrk="1" hangingPunct="1">
              <a:spcBef>
                <a:spcPts val="576"/>
              </a:spcBef>
              <a:buClr>
                <a:srgbClr val="E98300"/>
              </a:buClr>
              <a:buSzPct val="100000"/>
              <a:buFont typeface="Arial"/>
              <a:buChar char="•"/>
              <a:defRPr/>
            </a:pPr>
            <a:r>
              <a:rPr lang="en-US" sz="2400" dirty="0">
                <a:ea typeface="+mn-ea"/>
                <a:cs typeface="+mn-cs"/>
              </a:rPr>
              <a:t>Medical leadership important.</a:t>
            </a:r>
          </a:p>
        </p:txBody>
      </p:sp>
      <p:pic>
        <p:nvPicPr>
          <p:cNvPr id="5" name="Picture 5" descr="HLTH_H_2CPT.jpg"/>
          <p:cNvPicPr>
            <a:picLocks noChangeAspect="1" noChangeArrowheads="1"/>
          </p:cNvPicPr>
          <p:nvPr/>
        </p:nvPicPr>
        <p:blipFill>
          <a:blip r:embed="rId3"/>
          <a:srcRect/>
          <a:stretch>
            <a:fillRect/>
          </a:stretch>
        </p:blipFill>
        <p:spPr bwMode="auto">
          <a:xfrm>
            <a:off x="376763" y="5486401"/>
            <a:ext cx="1311377" cy="419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ounded Rectangle 6"/>
          <p:cNvSpPr/>
          <p:nvPr/>
        </p:nvSpPr>
        <p:spPr bwMode="auto">
          <a:xfrm>
            <a:off x="6705600" y="4749801"/>
            <a:ext cx="2057400" cy="533400"/>
          </a:xfrm>
          <a:prstGeom prst="roundRect">
            <a:avLst/>
          </a:prstGeom>
          <a:solidFill>
            <a:srgbClr val="D2EBE4"/>
          </a:solidFill>
          <a:ln w="38100" cap="flat" cmpd="sng" algn="ctr">
            <a:solidFill>
              <a:srgbClr val="00B58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8" charset="0"/>
            </a:endParaRPr>
          </a:p>
        </p:txBody>
      </p:sp>
      <p:sp>
        <p:nvSpPr>
          <p:cNvPr id="59394" name="Title 1"/>
          <p:cNvSpPr>
            <a:spLocks noGrp="1"/>
          </p:cNvSpPr>
          <p:nvPr>
            <p:ph type="title"/>
          </p:nvPr>
        </p:nvSpPr>
        <p:spPr>
          <a:xfrm>
            <a:off x="457200" y="6773"/>
            <a:ext cx="8229600" cy="1139825"/>
          </a:xfrm>
        </p:spPr>
        <p:txBody>
          <a:bodyPr/>
          <a:lstStyle/>
          <a:p>
            <a:r>
              <a:rPr lang="en-US" sz="2800" b="0" dirty="0" smtClean="0">
                <a:solidFill>
                  <a:srgbClr val="9C5FB5"/>
                </a:solidFill>
                <a:ea typeface="ＭＳ Ｐゴシック"/>
                <a:cs typeface="ＭＳ Ｐゴシック"/>
              </a:rPr>
              <a:t>Ohio </a:t>
            </a:r>
            <a:r>
              <a:rPr lang="en-US" sz="2800" b="0" dirty="0" err="1" smtClean="0">
                <a:solidFill>
                  <a:srgbClr val="9C5FB5"/>
                </a:solidFill>
                <a:ea typeface="ＭＳ Ｐゴシック"/>
                <a:cs typeface="ＭＳ Ｐゴシック"/>
              </a:rPr>
              <a:t>Perinatal</a:t>
            </a:r>
            <a:r>
              <a:rPr lang="en-US" sz="2800" b="0" dirty="0" smtClean="0">
                <a:solidFill>
                  <a:srgbClr val="9C5FB5"/>
                </a:solidFill>
                <a:ea typeface="ＭＳ Ｐゴシック"/>
                <a:cs typeface="ＭＳ Ｐゴシック"/>
              </a:rPr>
              <a:t> Quality Collaborative</a:t>
            </a:r>
          </a:p>
        </p:txBody>
      </p:sp>
      <p:sp>
        <p:nvSpPr>
          <p:cNvPr id="59395" name="Content Placeholder 2"/>
          <p:cNvSpPr>
            <a:spLocks noGrp="1"/>
          </p:cNvSpPr>
          <p:nvPr>
            <p:ph idx="1"/>
          </p:nvPr>
        </p:nvSpPr>
        <p:spPr>
          <a:xfrm>
            <a:off x="447040" y="1432560"/>
            <a:ext cx="8382000" cy="3505200"/>
          </a:xfrm>
        </p:spPr>
        <p:txBody>
          <a:bodyPr/>
          <a:lstStyle/>
          <a:p>
            <a:pPr>
              <a:spcBef>
                <a:spcPts val="576"/>
              </a:spcBef>
              <a:buClr>
                <a:srgbClr val="E98300"/>
              </a:buClr>
              <a:buSzPct val="100000"/>
              <a:buFont typeface="Arial"/>
              <a:buChar char="•"/>
            </a:pPr>
            <a:r>
              <a:rPr lang="en-US" sz="2400" dirty="0" smtClean="0">
                <a:ea typeface="ＭＳ Ｐゴシック"/>
                <a:cs typeface="ＭＳ Ｐゴシック"/>
              </a:rPr>
              <a:t>Reduce inappropriate scheduled deliveries at </a:t>
            </a:r>
            <a:br>
              <a:rPr lang="en-US" sz="2400" dirty="0" smtClean="0">
                <a:ea typeface="ＭＳ Ｐゴシック"/>
                <a:cs typeface="ＭＳ Ｐゴシック"/>
              </a:rPr>
            </a:br>
            <a:r>
              <a:rPr lang="en-US" sz="2400" dirty="0" smtClean="0">
                <a:ea typeface="ＭＳ Ｐゴシック"/>
                <a:cs typeface="ＭＳ Ｐゴシック"/>
              </a:rPr>
              <a:t>36</a:t>
            </a:r>
            <a:r>
              <a:rPr lang="en-US" sz="2400" baseline="30000" dirty="0" smtClean="0">
                <a:ea typeface="ＭＳ Ｐゴシック"/>
                <a:cs typeface="ＭＳ Ｐゴシック"/>
              </a:rPr>
              <a:t>0/7 </a:t>
            </a:r>
            <a:r>
              <a:rPr lang="en-US" sz="2400" dirty="0" smtClean="0">
                <a:ea typeface="ＭＳ Ｐゴシック"/>
                <a:cs typeface="ＭＳ Ｐゴシック"/>
              </a:rPr>
              <a:t>to 38</a:t>
            </a:r>
            <a:r>
              <a:rPr lang="en-US" sz="2400" baseline="30000" dirty="0" smtClean="0">
                <a:ea typeface="ＭＳ Ｐゴシック"/>
                <a:cs typeface="ＭＳ Ｐゴシック"/>
              </a:rPr>
              <a:t>6/7 </a:t>
            </a:r>
            <a:r>
              <a:rPr lang="en-US" sz="2400" dirty="0" smtClean="0">
                <a:ea typeface="ＭＳ Ｐゴシック"/>
                <a:cs typeface="ＭＳ Ｐゴシック"/>
              </a:rPr>
              <a:t> weeks</a:t>
            </a:r>
          </a:p>
          <a:p>
            <a:pPr>
              <a:spcBef>
                <a:spcPts val="576"/>
              </a:spcBef>
              <a:buClr>
                <a:srgbClr val="E98300"/>
              </a:buClr>
              <a:buSzPct val="100000"/>
              <a:buFont typeface="Arial"/>
              <a:buChar char="•"/>
            </a:pPr>
            <a:r>
              <a:rPr lang="en-US" sz="2400" dirty="0" smtClean="0">
                <a:ea typeface="ＭＳ Ｐゴシック"/>
                <a:cs typeface="ＭＳ Ｐゴシック"/>
              </a:rPr>
              <a:t>20 maternity hospitals</a:t>
            </a:r>
          </a:p>
          <a:p>
            <a:pPr>
              <a:spcBef>
                <a:spcPts val="576"/>
              </a:spcBef>
              <a:buClr>
                <a:srgbClr val="E98300"/>
              </a:buClr>
              <a:buSzPct val="100000"/>
              <a:buFont typeface="Arial"/>
              <a:buChar char="•"/>
            </a:pPr>
            <a:r>
              <a:rPr lang="en-US" sz="2400" dirty="0" smtClean="0">
                <a:ea typeface="ＭＳ Ｐゴシック"/>
                <a:cs typeface="ＭＳ Ｐゴシック"/>
              </a:rPr>
              <a:t>18,384 births in this gestational window in the 14-month study period</a:t>
            </a:r>
          </a:p>
          <a:p>
            <a:pPr>
              <a:spcBef>
                <a:spcPts val="576"/>
              </a:spcBef>
              <a:buClr>
                <a:srgbClr val="E98300"/>
              </a:buClr>
              <a:buSzPct val="100000"/>
              <a:buFont typeface="Arial"/>
              <a:buChar char="•"/>
            </a:pPr>
            <a:r>
              <a:rPr lang="en-US" sz="2400" dirty="0" smtClean="0">
                <a:ea typeface="ＭＳ Ｐゴシック"/>
                <a:cs typeface="ＭＳ Ｐゴシック"/>
              </a:rPr>
              <a:t>Of these, 4,780 were scheduled deliveries (26% of the 36</a:t>
            </a:r>
            <a:r>
              <a:rPr lang="en-US" sz="2400" baseline="30000" dirty="0" smtClean="0">
                <a:ea typeface="ＭＳ Ｐゴシック"/>
                <a:cs typeface="ＭＳ Ｐゴシック"/>
              </a:rPr>
              <a:t>0/7 </a:t>
            </a:r>
            <a:r>
              <a:rPr lang="en-US" sz="2400" dirty="0" smtClean="0">
                <a:ea typeface="ＭＳ Ｐゴシック"/>
                <a:cs typeface="ＭＳ Ｐゴシック"/>
              </a:rPr>
              <a:t>to 38</a:t>
            </a:r>
            <a:r>
              <a:rPr lang="en-US" sz="2400" baseline="30000" dirty="0" smtClean="0">
                <a:ea typeface="ＭＳ Ｐゴシック"/>
                <a:cs typeface="ＭＳ Ｐゴシック"/>
              </a:rPr>
              <a:t>6/7 </a:t>
            </a:r>
            <a:r>
              <a:rPr lang="en-US" sz="2400" dirty="0" smtClean="0">
                <a:ea typeface="ＭＳ Ｐゴシック"/>
                <a:cs typeface="ＭＳ Ｐゴシック"/>
              </a:rPr>
              <a:t>week population)</a:t>
            </a:r>
          </a:p>
          <a:p>
            <a:pPr>
              <a:spcBef>
                <a:spcPts val="576"/>
              </a:spcBef>
              <a:buClr>
                <a:srgbClr val="E98300"/>
              </a:buClr>
              <a:buSzPct val="100000"/>
              <a:buFont typeface="Arial"/>
              <a:buChar char="•"/>
            </a:pPr>
            <a:r>
              <a:rPr lang="en-US" sz="2400" dirty="0" err="1" smtClean="0">
                <a:ea typeface="ＭＳ Ｐゴシック"/>
                <a:cs typeface="ＭＳ Ｐゴシック"/>
              </a:rPr>
              <a:t>www.OPQC.net</a:t>
            </a:r>
            <a:endParaRPr lang="en-US" sz="2400" dirty="0" smtClean="0">
              <a:ea typeface="ＭＳ Ｐゴシック"/>
              <a:cs typeface="ＭＳ Ｐゴシック"/>
            </a:endParaRPr>
          </a:p>
        </p:txBody>
      </p:sp>
      <p:sp>
        <p:nvSpPr>
          <p:cNvPr id="59396" name="TextBox 3"/>
          <p:cNvSpPr txBox="1">
            <a:spLocks noChangeArrowheads="1"/>
          </p:cNvSpPr>
          <p:nvPr/>
        </p:nvSpPr>
        <p:spPr bwMode="auto">
          <a:xfrm>
            <a:off x="294640" y="5886957"/>
            <a:ext cx="6172200" cy="253916"/>
          </a:xfrm>
          <a:prstGeom prst="rect">
            <a:avLst/>
          </a:prstGeom>
          <a:noFill/>
          <a:ln w="9525">
            <a:noFill/>
            <a:miter lim="800000"/>
            <a:headEnd/>
            <a:tailEnd/>
          </a:ln>
        </p:spPr>
        <p:txBody>
          <a:bodyPr>
            <a:spAutoFit/>
          </a:bodyPr>
          <a:lstStyle/>
          <a:p>
            <a:r>
              <a:rPr lang="en-US" sz="1050" dirty="0">
                <a:solidFill>
                  <a:srgbClr val="161616"/>
                </a:solidFill>
              </a:rPr>
              <a:t>Am J </a:t>
            </a:r>
            <a:r>
              <a:rPr lang="en-US" sz="1050" dirty="0" err="1">
                <a:solidFill>
                  <a:srgbClr val="161616"/>
                </a:solidFill>
              </a:rPr>
              <a:t>Obstet</a:t>
            </a:r>
            <a:r>
              <a:rPr lang="en-US" sz="1050" dirty="0">
                <a:solidFill>
                  <a:srgbClr val="161616"/>
                </a:solidFill>
              </a:rPr>
              <a:t> </a:t>
            </a:r>
            <a:r>
              <a:rPr lang="en-US" sz="1050" dirty="0" err="1">
                <a:solidFill>
                  <a:srgbClr val="161616"/>
                </a:solidFill>
              </a:rPr>
              <a:t>Gynecol</a:t>
            </a:r>
            <a:r>
              <a:rPr lang="en-US" sz="1050" dirty="0">
                <a:solidFill>
                  <a:srgbClr val="161616"/>
                </a:solidFill>
              </a:rPr>
              <a:t> 2010; 202:243.e1-243.e8 </a:t>
            </a:r>
          </a:p>
        </p:txBody>
      </p:sp>
      <p:sp>
        <p:nvSpPr>
          <p:cNvPr id="15" name="Rectangle 14"/>
          <p:cNvSpPr/>
          <p:nvPr/>
        </p:nvSpPr>
        <p:spPr bwMode="auto">
          <a:xfrm>
            <a:off x="6794500" y="4838148"/>
            <a:ext cx="1884680" cy="330200"/>
          </a:xfrm>
          <a:prstGeom prst="rect">
            <a:avLst/>
          </a:prstGeom>
          <a:noFill/>
          <a:ln w="9525" cap="flat" cmpd="sng" algn="ctr">
            <a:noFill/>
            <a:prstDash val="solid"/>
            <a:round/>
            <a:headEnd type="none" w="med" len="med"/>
            <a:tailEnd type="none" w="med" len="med"/>
          </a:ln>
          <a:effectLst/>
        </p:spPr>
        <p:txBody>
          <a:bodyPr/>
          <a:lstStyle/>
          <a:p>
            <a:pPr algn="ctr" eaLnBrk="0" hangingPunct="0">
              <a:defRPr/>
            </a:pPr>
            <a:r>
              <a:rPr lang="en-US" sz="1800" dirty="0">
                <a:solidFill>
                  <a:schemeClr val="accent4">
                    <a:lumMod val="10000"/>
                  </a:schemeClr>
                </a:solidFill>
                <a:ea typeface="ＭＳ Ｐゴシック" pitchFamily="34" charset="-128"/>
                <a:cs typeface="+mn-cs"/>
              </a:rPr>
              <a:t>OPQC Project</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 name="Rectangle 14"/>
          <p:cNvSpPr/>
          <p:nvPr/>
        </p:nvSpPr>
        <p:spPr bwMode="auto">
          <a:xfrm rot="5400000">
            <a:off x="2514600" y="426720"/>
            <a:ext cx="4114800" cy="6400800"/>
          </a:xfrm>
          <a:prstGeom prst="rect">
            <a:avLst/>
          </a:prstGeom>
          <a:solidFill>
            <a:srgbClr val="CDADD9">
              <a:alpha val="33000"/>
            </a:srgbClr>
          </a:solidFill>
          <a:ln w="9525" cap="flat" cmpd="sng" algn="ctr">
            <a:solidFill>
              <a:srgbClr val="CDADD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8" charset="0"/>
            </a:endParaRPr>
          </a:p>
        </p:txBody>
      </p:sp>
      <p:sp>
        <p:nvSpPr>
          <p:cNvPr id="60418" name="Rectangle 3"/>
          <p:cNvSpPr>
            <a:spLocks noChangeArrowheads="1"/>
          </p:cNvSpPr>
          <p:nvPr/>
        </p:nvSpPr>
        <p:spPr bwMode="auto">
          <a:xfrm>
            <a:off x="0" y="0"/>
            <a:ext cx="8985250" cy="158750"/>
          </a:xfrm>
          <a:prstGeom prst="rect">
            <a:avLst/>
          </a:prstGeom>
          <a:noFill/>
          <a:ln w="9525">
            <a:noFill/>
            <a:miter lim="800000"/>
            <a:headEnd/>
            <a:tailEnd/>
          </a:ln>
        </p:spPr>
        <p:txBody>
          <a:bodyPr wrap="none" anchor="ctr"/>
          <a:lstStyle/>
          <a:p>
            <a:pPr algn="ctr">
              <a:spcAft>
                <a:spcPct val="150000"/>
              </a:spcAft>
              <a:buClr>
                <a:srgbClr val="000000"/>
              </a:buClr>
              <a:buSzPct val="100000"/>
            </a:pPr>
            <a:endParaRPr lang="en-US" sz="1700" b="1">
              <a:solidFill>
                <a:srgbClr val="FFFFFF"/>
              </a:solidFill>
              <a:sym typeface="Arial" pitchFamily="34" charset="0"/>
            </a:endParaRPr>
          </a:p>
        </p:txBody>
      </p:sp>
      <p:sp>
        <p:nvSpPr>
          <p:cNvPr id="60419" name="Rectangle 7"/>
          <p:cNvSpPr>
            <a:spLocks noGrp="1" noChangeArrowheads="1"/>
          </p:cNvSpPr>
          <p:nvPr>
            <p:ph type="title" idx="4294967295"/>
          </p:nvPr>
        </p:nvSpPr>
        <p:spPr>
          <a:xfrm>
            <a:off x="0" y="194733"/>
            <a:ext cx="9144000" cy="1139825"/>
          </a:xfrm>
        </p:spPr>
        <p:txBody>
          <a:bodyPr/>
          <a:lstStyle/>
          <a:p>
            <a:r>
              <a:rPr lang="en-US" sz="2600" b="0" dirty="0" smtClean="0">
                <a:solidFill>
                  <a:srgbClr val="9C5FB5"/>
                </a:solidFill>
                <a:ea typeface="ＭＳ Ｐゴシック"/>
                <a:cs typeface="ＭＳ Ｐゴシック"/>
              </a:rPr>
              <a:t>Results (1): Fewer Births at 36</a:t>
            </a:r>
            <a:r>
              <a:rPr lang="en-US" sz="2600" b="0" baseline="30000" dirty="0" smtClean="0">
                <a:solidFill>
                  <a:srgbClr val="9C5FB5"/>
                </a:solidFill>
                <a:ea typeface="ＭＳ Ｐゴシック"/>
                <a:cs typeface="ＭＳ Ｐゴシック"/>
              </a:rPr>
              <a:t>0/7</a:t>
            </a:r>
            <a:r>
              <a:rPr lang="en-US" sz="2600" b="0" dirty="0" smtClean="0">
                <a:solidFill>
                  <a:srgbClr val="9C5FB5"/>
                </a:solidFill>
                <a:ea typeface="ＭＳ Ｐゴシック"/>
                <a:cs typeface="ＭＳ Ｐゴシック"/>
              </a:rPr>
              <a:t>-38</a:t>
            </a:r>
            <a:r>
              <a:rPr lang="en-US" sz="2600" b="0" baseline="30000" dirty="0" smtClean="0">
                <a:solidFill>
                  <a:srgbClr val="9C5FB5"/>
                </a:solidFill>
                <a:ea typeface="ＭＳ Ｐゴシック"/>
                <a:cs typeface="ＭＳ Ｐゴシック"/>
              </a:rPr>
              <a:t>6/7</a:t>
            </a:r>
            <a:r>
              <a:rPr lang="en-US" sz="2600" b="0" dirty="0" smtClean="0">
                <a:solidFill>
                  <a:srgbClr val="9C5FB5"/>
                </a:solidFill>
                <a:ea typeface="ＭＳ Ｐゴシック"/>
                <a:cs typeface="ＭＳ Ｐゴシック"/>
              </a:rPr>
              <a:t> Weeks Without </a:t>
            </a:r>
            <a:r>
              <a:rPr lang="en-US" sz="2600" b="0" u="sng" dirty="0" smtClean="0">
                <a:solidFill>
                  <a:srgbClr val="9C5FB5"/>
                </a:solidFill>
                <a:ea typeface="ＭＳ Ｐゴシック"/>
                <a:cs typeface="ＭＳ Ｐゴシック"/>
              </a:rPr>
              <a:t>Documented</a:t>
            </a:r>
            <a:r>
              <a:rPr lang="en-US" sz="2600" b="0" dirty="0" smtClean="0">
                <a:solidFill>
                  <a:srgbClr val="9C5FB5"/>
                </a:solidFill>
                <a:ea typeface="ＭＳ Ｐゴシック"/>
                <a:cs typeface="ＭＳ Ｐゴシック"/>
              </a:rPr>
              <a:t> Medical or Obstetrical Indications</a:t>
            </a:r>
          </a:p>
        </p:txBody>
      </p:sp>
      <p:sp>
        <p:nvSpPr>
          <p:cNvPr id="60420" name="TextBox 5"/>
          <p:cNvSpPr txBox="1">
            <a:spLocks noChangeArrowheads="1"/>
          </p:cNvSpPr>
          <p:nvPr/>
        </p:nvSpPr>
        <p:spPr bwMode="auto">
          <a:xfrm>
            <a:off x="294640" y="5886026"/>
            <a:ext cx="6172200" cy="253916"/>
          </a:xfrm>
          <a:prstGeom prst="rect">
            <a:avLst/>
          </a:prstGeom>
          <a:noFill/>
          <a:ln w="9525">
            <a:noFill/>
            <a:miter lim="800000"/>
            <a:headEnd/>
            <a:tailEnd/>
          </a:ln>
        </p:spPr>
        <p:txBody>
          <a:bodyPr>
            <a:spAutoFit/>
          </a:bodyPr>
          <a:lstStyle/>
          <a:p>
            <a:r>
              <a:rPr lang="en-US" sz="1050" dirty="0">
                <a:solidFill>
                  <a:srgbClr val="161616"/>
                </a:solidFill>
              </a:rPr>
              <a:t>Am J </a:t>
            </a:r>
            <a:r>
              <a:rPr lang="en-US" sz="1050" dirty="0" err="1">
                <a:solidFill>
                  <a:srgbClr val="161616"/>
                </a:solidFill>
              </a:rPr>
              <a:t>Obstet</a:t>
            </a:r>
            <a:r>
              <a:rPr lang="en-US" sz="1050" dirty="0">
                <a:solidFill>
                  <a:srgbClr val="161616"/>
                </a:solidFill>
              </a:rPr>
              <a:t> </a:t>
            </a:r>
            <a:r>
              <a:rPr lang="en-US" sz="1050" dirty="0" err="1">
                <a:solidFill>
                  <a:srgbClr val="161616"/>
                </a:solidFill>
              </a:rPr>
              <a:t>Gynecol</a:t>
            </a:r>
            <a:r>
              <a:rPr lang="en-US" sz="1050" dirty="0">
                <a:solidFill>
                  <a:srgbClr val="161616"/>
                </a:solidFill>
              </a:rPr>
              <a:t> 2010; 202:243.e1-243.e8 </a:t>
            </a:r>
          </a:p>
        </p:txBody>
      </p:sp>
      <p:pic>
        <p:nvPicPr>
          <p:cNvPr id="60421" name="Picture 6" descr="OPQC aggregate report.tiff"/>
          <p:cNvPicPr>
            <a:picLocks noChangeAspect="1"/>
          </p:cNvPicPr>
          <p:nvPr/>
        </p:nvPicPr>
        <p:blipFill>
          <a:blip r:embed="rId3"/>
          <a:srcRect/>
          <a:stretch>
            <a:fillRect/>
          </a:stretch>
        </p:blipFill>
        <p:spPr bwMode="auto">
          <a:xfrm>
            <a:off x="1488440" y="1671320"/>
            <a:ext cx="6160838" cy="3912755"/>
          </a:xfrm>
          <a:prstGeom prst="rect">
            <a:avLst/>
          </a:prstGeom>
          <a:noFill/>
          <a:ln w="9525">
            <a:noFill/>
            <a:miter lim="800000"/>
            <a:headEnd/>
            <a:tailEnd/>
          </a:ln>
        </p:spPr>
      </p:pic>
      <p:sp>
        <p:nvSpPr>
          <p:cNvPr id="10" name="Rounded Rectangle 9"/>
          <p:cNvSpPr/>
          <p:nvPr/>
        </p:nvSpPr>
        <p:spPr bwMode="auto">
          <a:xfrm>
            <a:off x="6705600" y="5410200"/>
            <a:ext cx="2057400" cy="533400"/>
          </a:xfrm>
          <a:prstGeom prst="roundRect">
            <a:avLst/>
          </a:prstGeom>
          <a:solidFill>
            <a:srgbClr val="D2EBE4"/>
          </a:solidFill>
          <a:ln w="38100" cap="flat" cmpd="sng" algn="ctr">
            <a:solidFill>
              <a:srgbClr val="00B58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8" charset="0"/>
            </a:endParaRPr>
          </a:p>
        </p:txBody>
      </p:sp>
      <p:sp>
        <p:nvSpPr>
          <p:cNvPr id="13" name="Rectangle 12"/>
          <p:cNvSpPr/>
          <p:nvPr/>
        </p:nvSpPr>
        <p:spPr bwMode="auto">
          <a:xfrm>
            <a:off x="6794500" y="5498547"/>
            <a:ext cx="1884680" cy="330200"/>
          </a:xfrm>
          <a:prstGeom prst="rect">
            <a:avLst/>
          </a:prstGeom>
          <a:noFill/>
          <a:ln w="9525" cap="flat" cmpd="sng" algn="ctr">
            <a:noFill/>
            <a:prstDash val="solid"/>
            <a:round/>
            <a:headEnd type="none" w="med" len="med"/>
            <a:tailEnd type="none" w="med" len="med"/>
          </a:ln>
          <a:effectLst/>
        </p:spPr>
        <p:txBody>
          <a:bodyPr/>
          <a:lstStyle/>
          <a:p>
            <a:pPr algn="ctr" eaLnBrk="0" hangingPunct="0">
              <a:defRPr/>
            </a:pPr>
            <a:r>
              <a:rPr lang="en-US" sz="1800" dirty="0">
                <a:solidFill>
                  <a:schemeClr val="accent4">
                    <a:lumMod val="10000"/>
                  </a:schemeClr>
                </a:solidFill>
                <a:ea typeface="ＭＳ Ｐゴシック" pitchFamily="34" charset="-128"/>
                <a:cs typeface="+mn-cs"/>
              </a:rPr>
              <a:t>OPQC Project</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Rectangle 12"/>
          <p:cNvSpPr/>
          <p:nvPr/>
        </p:nvSpPr>
        <p:spPr bwMode="auto">
          <a:xfrm rot="5400000">
            <a:off x="2578100" y="444500"/>
            <a:ext cx="3987800" cy="6248400"/>
          </a:xfrm>
          <a:prstGeom prst="rect">
            <a:avLst/>
          </a:prstGeom>
          <a:solidFill>
            <a:srgbClr val="CDADD9">
              <a:alpha val="33000"/>
            </a:srgbClr>
          </a:solidFill>
          <a:ln w="9525" cap="flat" cmpd="sng" algn="ctr">
            <a:solidFill>
              <a:srgbClr val="CDADD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8" charset="0"/>
            </a:endParaRPr>
          </a:p>
        </p:txBody>
      </p:sp>
      <p:sp>
        <p:nvSpPr>
          <p:cNvPr id="61442" name="Rectangle 7"/>
          <p:cNvSpPr>
            <a:spLocks noGrp="1" noChangeArrowheads="1"/>
          </p:cNvSpPr>
          <p:nvPr>
            <p:ph type="title" idx="4294967295"/>
          </p:nvPr>
        </p:nvSpPr>
        <p:spPr>
          <a:xfrm>
            <a:off x="457200" y="187960"/>
            <a:ext cx="8229600" cy="1139825"/>
          </a:xfrm>
        </p:spPr>
        <p:txBody>
          <a:bodyPr/>
          <a:lstStyle/>
          <a:p>
            <a:r>
              <a:rPr lang="en-US" sz="2600" b="0" dirty="0" smtClean="0">
                <a:solidFill>
                  <a:srgbClr val="9C5FB5"/>
                </a:solidFill>
                <a:ea typeface="ＭＳ Ｐゴシック"/>
                <a:cs typeface="ＭＳ Ｐゴシック"/>
              </a:rPr>
              <a:t>Results (2): Fewer Births at 36</a:t>
            </a:r>
            <a:r>
              <a:rPr lang="en-US" sz="2600" b="0" baseline="30000" dirty="0" smtClean="0">
                <a:solidFill>
                  <a:srgbClr val="9C5FB5"/>
                </a:solidFill>
                <a:ea typeface="ＭＳ Ｐゴシック"/>
                <a:cs typeface="ＭＳ Ｐゴシック"/>
              </a:rPr>
              <a:t>0/7</a:t>
            </a:r>
            <a:r>
              <a:rPr lang="en-US" sz="2600" b="0" dirty="0" smtClean="0">
                <a:solidFill>
                  <a:srgbClr val="9C5FB5"/>
                </a:solidFill>
                <a:ea typeface="ＭＳ Ｐゴシック"/>
                <a:cs typeface="ＭＳ Ｐゴシック"/>
              </a:rPr>
              <a:t>-38</a:t>
            </a:r>
            <a:r>
              <a:rPr lang="en-US" sz="2600" b="0" baseline="30000" dirty="0" smtClean="0">
                <a:solidFill>
                  <a:srgbClr val="9C5FB5"/>
                </a:solidFill>
                <a:ea typeface="ＭＳ Ｐゴシック"/>
                <a:cs typeface="ＭＳ Ｐゴシック"/>
              </a:rPr>
              <a:t>6/7</a:t>
            </a:r>
            <a:r>
              <a:rPr lang="en-US" sz="2600" b="0" dirty="0" smtClean="0">
                <a:solidFill>
                  <a:srgbClr val="9C5FB5"/>
                </a:solidFill>
                <a:ea typeface="ＭＳ Ｐゴシック"/>
                <a:cs typeface="ＭＳ Ｐゴシック"/>
              </a:rPr>
              <a:t> Weeks I</a:t>
            </a:r>
            <a:r>
              <a:rPr lang="en-US" sz="2600" b="0" u="sng" dirty="0" smtClean="0">
                <a:solidFill>
                  <a:srgbClr val="9C5FB5"/>
                </a:solidFill>
                <a:ea typeface="ＭＳ Ｐゴシック"/>
                <a:cs typeface="ＭＳ Ｐゴシック"/>
              </a:rPr>
              <a:t>nduced </a:t>
            </a:r>
            <a:r>
              <a:rPr lang="en-US" sz="2600" b="0" dirty="0" smtClean="0">
                <a:solidFill>
                  <a:srgbClr val="9C5FB5"/>
                </a:solidFill>
                <a:ea typeface="ＭＳ Ｐゴシック"/>
                <a:cs typeface="ＭＳ Ｐゴシック"/>
              </a:rPr>
              <a:t>Without Medical or Obstetric Indication  </a:t>
            </a:r>
          </a:p>
        </p:txBody>
      </p:sp>
      <p:sp>
        <p:nvSpPr>
          <p:cNvPr id="61443" name="TextBox 4"/>
          <p:cNvSpPr txBox="1">
            <a:spLocks noChangeArrowheads="1"/>
          </p:cNvSpPr>
          <p:nvPr/>
        </p:nvSpPr>
        <p:spPr bwMode="auto">
          <a:xfrm>
            <a:off x="294640" y="5886026"/>
            <a:ext cx="6172200" cy="253916"/>
          </a:xfrm>
          <a:prstGeom prst="rect">
            <a:avLst/>
          </a:prstGeom>
          <a:noFill/>
          <a:ln w="9525">
            <a:noFill/>
            <a:miter lim="800000"/>
            <a:headEnd/>
            <a:tailEnd/>
          </a:ln>
        </p:spPr>
        <p:txBody>
          <a:bodyPr>
            <a:spAutoFit/>
          </a:bodyPr>
          <a:lstStyle/>
          <a:p>
            <a:r>
              <a:rPr lang="en-US" sz="1050" dirty="0">
                <a:solidFill>
                  <a:schemeClr val="accent4">
                    <a:lumMod val="10000"/>
                  </a:schemeClr>
                </a:solidFill>
              </a:rPr>
              <a:t>Am J </a:t>
            </a:r>
            <a:r>
              <a:rPr lang="en-US" sz="1050" dirty="0" err="1">
                <a:solidFill>
                  <a:schemeClr val="accent4">
                    <a:lumMod val="10000"/>
                  </a:schemeClr>
                </a:solidFill>
              </a:rPr>
              <a:t>Obstet</a:t>
            </a:r>
            <a:r>
              <a:rPr lang="en-US" sz="1050" dirty="0">
                <a:solidFill>
                  <a:schemeClr val="accent4">
                    <a:lumMod val="10000"/>
                  </a:schemeClr>
                </a:solidFill>
              </a:rPr>
              <a:t> </a:t>
            </a:r>
            <a:r>
              <a:rPr lang="en-US" sz="1050" dirty="0" err="1">
                <a:solidFill>
                  <a:schemeClr val="accent4">
                    <a:lumMod val="10000"/>
                  </a:schemeClr>
                </a:solidFill>
              </a:rPr>
              <a:t>Gynecol</a:t>
            </a:r>
            <a:r>
              <a:rPr lang="en-US" sz="1050" dirty="0">
                <a:solidFill>
                  <a:schemeClr val="accent4">
                    <a:lumMod val="10000"/>
                  </a:schemeClr>
                </a:solidFill>
              </a:rPr>
              <a:t> 2010; 202:243.e1-243.e8 </a:t>
            </a:r>
          </a:p>
        </p:txBody>
      </p:sp>
      <p:pic>
        <p:nvPicPr>
          <p:cNvPr id="61444" name="Picture 5" descr="OPQC without indication.tiff"/>
          <p:cNvPicPr>
            <a:picLocks noChangeAspect="1"/>
          </p:cNvPicPr>
          <p:nvPr/>
        </p:nvPicPr>
        <p:blipFill>
          <a:blip r:embed="rId3"/>
          <a:srcRect/>
          <a:stretch>
            <a:fillRect/>
          </a:stretch>
        </p:blipFill>
        <p:spPr bwMode="auto">
          <a:xfrm>
            <a:off x="1589166" y="1663700"/>
            <a:ext cx="5974954" cy="3786523"/>
          </a:xfrm>
          <a:prstGeom prst="rect">
            <a:avLst/>
          </a:prstGeom>
          <a:noFill/>
          <a:ln w="9525">
            <a:noFill/>
            <a:miter lim="800000"/>
            <a:headEnd/>
            <a:tailEnd/>
          </a:ln>
        </p:spPr>
      </p:pic>
      <p:sp>
        <p:nvSpPr>
          <p:cNvPr id="61446" name="TextBox 8"/>
          <p:cNvSpPr txBox="1">
            <a:spLocks noChangeArrowheads="1"/>
          </p:cNvSpPr>
          <p:nvPr/>
        </p:nvSpPr>
        <p:spPr bwMode="auto">
          <a:xfrm>
            <a:off x="3429000" y="3873500"/>
            <a:ext cx="3429000" cy="253916"/>
          </a:xfrm>
          <a:prstGeom prst="rect">
            <a:avLst/>
          </a:prstGeom>
          <a:noFill/>
          <a:ln w="9525">
            <a:noFill/>
            <a:miter lim="800000"/>
            <a:headEnd/>
            <a:tailEnd/>
          </a:ln>
        </p:spPr>
        <p:txBody>
          <a:bodyPr>
            <a:spAutoFit/>
          </a:bodyPr>
          <a:lstStyle/>
          <a:p>
            <a:r>
              <a:rPr lang="en-US" sz="1050" i="1" dirty="0">
                <a:solidFill>
                  <a:schemeClr val="accent4">
                    <a:lumMod val="10000"/>
                  </a:schemeClr>
                </a:solidFill>
              </a:rPr>
              <a:t>(arrow indicates OPQC startup)</a:t>
            </a:r>
          </a:p>
        </p:txBody>
      </p:sp>
      <p:pic>
        <p:nvPicPr>
          <p:cNvPr id="15" name="Picture 14" descr="DH orange arrow.png"/>
          <p:cNvPicPr>
            <a:picLocks noChangeAspect="1"/>
          </p:cNvPicPr>
          <p:nvPr/>
        </p:nvPicPr>
        <p:blipFill>
          <a:blip r:embed="rId4"/>
          <a:stretch>
            <a:fillRect/>
          </a:stretch>
        </p:blipFill>
        <p:spPr>
          <a:xfrm>
            <a:off x="5562600" y="3149600"/>
            <a:ext cx="431800" cy="1409700"/>
          </a:xfrm>
          <a:prstGeom prst="rect">
            <a:avLst/>
          </a:prstGeom>
        </p:spPr>
      </p:pic>
      <p:sp>
        <p:nvSpPr>
          <p:cNvPr id="10" name="Rounded Rectangle 9"/>
          <p:cNvSpPr/>
          <p:nvPr/>
        </p:nvSpPr>
        <p:spPr bwMode="auto">
          <a:xfrm>
            <a:off x="6705600" y="5410200"/>
            <a:ext cx="2057400" cy="533400"/>
          </a:xfrm>
          <a:prstGeom prst="roundRect">
            <a:avLst/>
          </a:prstGeom>
          <a:solidFill>
            <a:srgbClr val="D2EBE4"/>
          </a:solidFill>
          <a:ln w="38100" cap="flat" cmpd="sng" algn="ctr">
            <a:solidFill>
              <a:srgbClr val="00B58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8" charset="0"/>
            </a:endParaRPr>
          </a:p>
        </p:txBody>
      </p:sp>
      <p:sp>
        <p:nvSpPr>
          <p:cNvPr id="11" name="Rectangle 10"/>
          <p:cNvSpPr/>
          <p:nvPr/>
        </p:nvSpPr>
        <p:spPr bwMode="auto">
          <a:xfrm>
            <a:off x="6794500" y="5498547"/>
            <a:ext cx="1884680" cy="330200"/>
          </a:xfrm>
          <a:prstGeom prst="rect">
            <a:avLst/>
          </a:prstGeom>
          <a:noFill/>
          <a:ln w="9525" cap="flat" cmpd="sng" algn="ctr">
            <a:noFill/>
            <a:prstDash val="solid"/>
            <a:round/>
            <a:headEnd type="none" w="med" len="med"/>
            <a:tailEnd type="none" w="med" len="med"/>
          </a:ln>
          <a:effectLst/>
        </p:spPr>
        <p:txBody>
          <a:bodyPr/>
          <a:lstStyle/>
          <a:p>
            <a:pPr algn="ctr" eaLnBrk="0" hangingPunct="0">
              <a:defRPr/>
            </a:pPr>
            <a:r>
              <a:rPr lang="en-US" sz="1800" dirty="0">
                <a:solidFill>
                  <a:schemeClr val="accent4">
                    <a:lumMod val="10000"/>
                  </a:schemeClr>
                </a:solidFill>
                <a:ea typeface="ＭＳ Ｐゴシック" pitchFamily="34" charset="-128"/>
                <a:cs typeface="+mn-cs"/>
              </a:rPr>
              <a:t>OPQC Project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1"/>
          <p:cNvSpPr txBox="1">
            <a:spLocks/>
          </p:cNvSpPr>
          <p:nvPr/>
        </p:nvSpPr>
        <p:spPr bwMode="auto">
          <a:xfrm>
            <a:off x="457200" y="143934"/>
            <a:ext cx="8229600" cy="865187"/>
          </a:xfrm>
          <a:prstGeom prst="rect">
            <a:avLst/>
          </a:prstGeom>
          <a:noFill/>
          <a:ln w="9525">
            <a:noFill/>
            <a:miter lim="800000"/>
            <a:headEnd/>
            <a:tailEnd/>
          </a:ln>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i="0" u="none" strike="noStrike" kern="0" cap="none" spc="0" normalizeH="0" baseline="0" noProof="0" dirty="0" smtClean="0">
                <a:ln>
                  <a:noFill/>
                </a:ln>
                <a:solidFill>
                  <a:srgbClr val="9C5FB5"/>
                </a:solidFill>
                <a:effectLst/>
                <a:uLnTx/>
                <a:uFillTx/>
                <a:latin typeface="+mj-lt"/>
                <a:ea typeface="ＭＳ Ｐゴシック"/>
                <a:cs typeface="ＭＳ Ｐゴシック"/>
              </a:rPr>
              <a:t>Review</a:t>
            </a:r>
            <a:r>
              <a:rPr kumimoji="0" lang="en-US" sz="2800" i="0" u="none" strike="noStrike" kern="0" cap="none" spc="0" normalizeH="0" noProof="0" dirty="0" smtClean="0">
                <a:ln>
                  <a:noFill/>
                </a:ln>
                <a:solidFill>
                  <a:srgbClr val="9C5FB5"/>
                </a:solidFill>
                <a:effectLst/>
                <a:uLnTx/>
                <a:uFillTx/>
                <a:latin typeface="+mj-lt"/>
                <a:ea typeface="ＭＳ Ｐゴシック"/>
                <a:cs typeface="ＭＳ Ｐゴシック"/>
              </a:rPr>
              <a:t> Committee</a:t>
            </a:r>
            <a:endParaRPr kumimoji="0" lang="en-US" sz="2800" i="0" u="none" strike="noStrike" kern="0" cap="none" spc="0" normalizeH="0" baseline="0" noProof="0" dirty="0" smtClean="0">
              <a:ln>
                <a:noFill/>
              </a:ln>
              <a:solidFill>
                <a:srgbClr val="9C5FB5"/>
              </a:solidFill>
              <a:effectLst/>
              <a:uLnTx/>
              <a:uFillTx/>
              <a:latin typeface="+mj-lt"/>
              <a:ea typeface="ＭＳ Ｐゴシック"/>
              <a:cs typeface="ＭＳ Ｐゴシック"/>
            </a:endParaRPr>
          </a:p>
        </p:txBody>
      </p:sp>
      <p:sp>
        <p:nvSpPr>
          <p:cNvPr id="7" name="TextBox 6"/>
          <p:cNvSpPr txBox="1"/>
          <p:nvPr/>
        </p:nvSpPr>
        <p:spPr>
          <a:xfrm>
            <a:off x="762000" y="5678269"/>
            <a:ext cx="7620000" cy="646331"/>
          </a:xfrm>
          <a:prstGeom prst="rect">
            <a:avLst/>
          </a:prstGeom>
          <a:noFill/>
        </p:spPr>
        <p:txBody>
          <a:bodyPr wrap="square" rtlCol="0">
            <a:spAutoFit/>
          </a:bodyPr>
          <a:lstStyle/>
          <a:p>
            <a:pPr algn="r"/>
            <a:r>
              <a:rPr lang="en-US" sz="1800" dirty="0" smtClean="0">
                <a:solidFill>
                  <a:srgbClr val="E98300"/>
                </a:solidFill>
                <a:latin typeface="Arial"/>
                <a:cs typeface="Arial"/>
              </a:rPr>
              <a:t>Also a BIG Thank You to All the March of Dimes Big 5 State Reviewers</a:t>
            </a:r>
          </a:p>
          <a:p>
            <a:pPr algn="r"/>
            <a:endParaRPr lang="en-US" sz="1800" dirty="0">
              <a:solidFill>
                <a:srgbClr val="E98300"/>
              </a:solidFill>
              <a:latin typeface="Arial"/>
              <a:cs typeface="Arial"/>
            </a:endParaRPr>
          </a:p>
        </p:txBody>
      </p:sp>
      <p:sp>
        <p:nvSpPr>
          <p:cNvPr id="5" name="TextBox 4"/>
          <p:cNvSpPr txBox="1"/>
          <p:nvPr/>
        </p:nvSpPr>
        <p:spPr>
          <a:xfrm>
            <a:off x="609600" y="1264431"/>
            <a:ext cx="7924800" cy="4602969"/>
          </a:xfrm>
          <a:prstGeom prst="rect">
            <a:avLst/>
          </a:prstGeom>
          <a:noFill/>
        </p:spPr>
        <p:txBody>
          <a:bodyPr wrap="square" rtlCol="0">
            <a:spAutoFit/>
          </a:bodyPr>
          <a:lstStyle/>
          <a:p>
            <a:pPr>
              <a:lnSpc>
                <a:spcPts val="1600"/>
              </a:lnSpc>
              <a:spcAft>
                <a:spcPts val="0"/>
              </a:spcAft>
            </a:pPr>
            <a:r>
              <a:rPr lang="en-US" sz="1200" b="1" dirty="0" smtClean="0">
                <a:solidFill>
                  <a:srgbClr val="161616"/>
                </a:solidFill>
              </a:rPr>
              <a:t>Diane Ashton</a:t>
            </a:r>
            <a:r>
              <a:rPr lang="en-US" sz="1200" dirty="0" smtClean="0">
                <a:solidFill>
                  <a:srgbClr val="161616"/>
                </a:solidFill>
              </a:rPr>
              <a:t>, MD, MPH, FACOG; March of Dimes, Deputy Medical Director (White Plains, NY)</a:t>
            </a:r>
          </a:p>
          <a:p>
            <a:pPr>
              <a:lnSpc>
                <a:spcPts val="1600"/>
              </a:lnSpc>
              <a:spcAft>
                <a:spcPts val="0"/>
              </a:spcAft>
            </a:pPr>
            <a:r>
              <a:rPr lang="en-US" sz="1200" b="1" dirty="0" smtClean="0">
                <a:solidFill>
                  <a:srgbClr val="161616"/>
                </a:solidFill>
              </a:rPr>
              <a:t>Jennifer </a:t>
            </a:r>
            <a:r>
              <a:rPr lang="en-US" sz="1200" b="1" dirty="0" err="1" smtClean="0">
                <a:solidFill>
                  <a:srgbClr val="161616"/>
                </a:solidFill>
              </a:rPr>
              <a:t>Baptiste</a:t>
            </a:r>
            <a:r>
              <a:rPr lang="en-US" sz="1200" b="1" dirty="0" smtClean="0">
                <a:solidFill>
                  <a:srgbClr val="161616"/>
                </a:solidFill>
              </a:rPr>
              <a:t>-Smith</a:t>
            </a:r>
            <a:r>
              <a:rPr lang="en-US" sz="1200" dirty="0" smtClean="0">
                <a:solidFill>
                  <a:srgbClr val="161616"/>
                </a:solidFill>
              </a:rPr>
              <a:t>, MPH; San Bernardino Public Health Department (San Bernardino)</a:t>
            </a:r>
          </a:p>
          <a:p>
            <a:pPr>
              <a:lnSpc>
                <a:spcPts val="1600"/>
              </a:lnSpc>
              <a:spcAft>
                <a:spcPts val="0"/>
              </a:spcAft>
            </a:pPr>
            <a:r>
              <a:rPr lang="en-US" sz="1200" b="1" dirty="0" smtClean="0">
                <a:solidFill>
                  <a:srgbClr val="161616"/>
                </a:solidFill>
              </a:rPr>
              <a:t>Scott </a:t>
            </a:r>
            <a:r>
              <a:rPr lang="en-US" sz="1200" b="1" dirty="0" err="1" smtClean="0">
                <a:solidFill>
                  <a:srgbClr val="161616"/>
                </a:solidFill>
              </a:rPr>
              <a:t>Berns</a:t>
            </a:r>
            <a:r>
              <a:rPr lang="en-US" sz="1200" dirty="0" smtClean="0">
                <a:solidFill>
                  <a:srgbClr val="161616"/>
                </a:solidFill>
              </a:rPr>
              <a:t>, MD, MPH, FAAP; March of Dimes, Senior VP Chapter Program Support (White Plains, NY)</a:t>
            </a:r>
          </a:p>
          <a:p>
            <a:pPr>
              <a:lnSpc>
                <a:spcPts val="1600"/>
              </a:lnSpc>
              <a:spcAft>
                <a:spcPts val="0"/>
              </a:spcAft>
            </a:pPr>
            <a:r>
              <a:rPr lang="en-US" sz="1200" b="1" dirty="0" smtClean="0">
                <a:solidFill>
                  <a:srgbClr val="161616"/>
                </a:solidFill>
              </a:rPr>
              <a:t>James Byrne</a:t>
            </a:r>
            <a:r>
              <a:rPr lang="en-US" sz="1200" dirty="0" smtClean="0">
                <a:solidFill>
                  <a:srgbClr val="161616"/>
                </a:solidFill>
              </a:rPr>
              <a:t>, MD; Santa Clara Valley Medical Center, Chief, Obstetrics and MFM (San Jose)</a:t>
            </a:r>
          </a:p>
          <a:p>
            <a:pPr>
              <a:lnSpc>
                <a:spcPts val="1600"/>
              </a:lnSpc>
              <a:spcAft>
                <a:spcPts val="0"/>
              </a:spcAft>
            </a:pPr>
            <a:r>
              <a:rPr lang="en-US" sz="1200" b="1" dirty="0" smtClean="0">
                <a:solidFill>
                  <a:srgbClr val="161616"/>
                </a:solidFill>
              </a:rPr>
              <a:t>William Gilbert</a:t>
            </a:r>
            <a:r>
              <a:rPr lang="en-US" sz="1200" dirty="0" smtClean="0">
                <a:solidFill>
                  <a:srgbClr val="161616"/>
                </a:solidFill>
              </a:rPr>
              <a:t>, MD; Sutter Health Sacramento, CMQCC Executive Committee (Sacramento)</a:t>
            </a:r>
          </a:p>
          <a:p>
            <a:pPr>
              <a:lnSpc>
                <a:spcPts val="1600"/>
              </a:lnSpc>
              <a:spcAft>
                <a:spcPts val="0"/>
              </a:spcAft>
            </a:pPr>
            <a:r>
              <a:rPr lang="en-US" sz="1200" b="1" dirty="0" smtClean="0">
                <a:solidFill>
                  <a:srgbClr val="161616"/>
                </a:solidFill>
              </a:rPr>
              <a:t>Jeffrey B. Gould</a:t>
            </a:r>
            <a:r>
              <a:rPr lang="en-US" sz="1200" dirty="0" smtClean="0">
                <a:solidFill>
                  <a:srgbClr val="161616"/>
                </a:solidFill>
              </a:rPr>
              <a:t>, MD, MPH, PI CPQCC; CMQCC Executive Committee (Stanford)</a:t>
            </a:r>
          </a:p>
          <a:p>
            <a:pPr>
              <a:lnSpc>
                <a:spcPts val="1600"/>
              </a:lnSpc>
              <a:spcAft>
                <a:spcPts val="0"/>
              </a:spcAft>
            </a:pPr>
            <a:r>
              <a:rPr lang="en-US" sz="1200" b="1" dirty="0" smtClean="0">
                <a:solidFill>
                  <a:srgbClr val="161616"/>
                </a:solidFill>
              </a:rPr>
              <a:t>Rory Jaffe</a:t>
            </a:r>
            <a:r>
              <a:rPr lang="en-US" sz="1200" dirty="0" smtClean="0">
                <a:solidFill>
                  <a:srgbClr val="161616"/>
                </a:solidFill>
              </a:rPr>
              <a:t>, MD, MBA; Executive Director, California Hospital Patient Safety Organization (Sacramento)</a:t>
            </a:r>
          </a:p>
          <a:p>
            <a:pPr>
              <a:lnSpc>
                <a:spcPts val="1600"/>
              </a:lnSpc>
              <a:spcAft>
                <a:spcPts val="0"/>
              </a:spcAft>
            </a:pPr>
            <a:r>
              <a:rPr lang="en-US" sz="1200" b="1" dirty="0" smtClean="0">
                <a:solidFill>
                  <a:srgbClr val="161616"/>
                </a:solidFill>
              </a:rPr>
              <a:t>Peyton Mason-Marti</a:t>
            </a:r>
            <a:r>
              <a:rPr lang="en-US" sz="1200" dirty="0" smtClean="0">
                <a:solidFill>
                  <a:srgbClr val="161616"/>
                </a:solidFill>
              </a:rPr>
              <a:t>, MPH; March of Dimes, State Director of Programs California Chapter (San Francisco)</a:t>
            </a:r>
          </a:p>
          <a:p>
            <a:pPr>
              <a:lnSpc>
                <a:spcPts val="1600"/>
              </a:lnSpc>
              <a:spcAft>
                <a:spcPts val="0"/>
              </a:spcAft>
            </a:pPr>
            <a:r>
              <a:rPr lang="en-US" sz="1200" b="1" dirty="0" smtClean="0">
                <a:solidFill>
                  <a:srgbClr val="161616"/>
                </a:solidFill>
              </a:rPr>
              <a:t>Connie Mitchell</a:t>
            </a:r>
            <a:r>
              <a:rPr lang="en-US" sz="1200" dirty="0" smtClean="0">
                <a:solidFill>
                  <a:srgbClr val="161616"/>
                </a:solidFill>
              </a:rPr>
              <a:t>, MD, MPH; CDPH, California Maternal, Child and Adolescent Health Division (Sacramento)</a:t>
            </a:r>
          </a:p>
          <a:p>
            <a:pPr>
              <a:lnSpc>
                <a:spcPts val="1600"/>
              </a:lnSpc>
              <a:spcAft>
                <a:spcPts val="0"/>
              </a:spcAft>
            </a:pPr>
            <a:r>
              <a:rPr lang="en-US" sz="1200" b="1" dirty="0" smtClean="0">
                <a:solidFill>
                  <a:srgbClr val="161616"/>
                </a:solidFill>
              </a:rPr>
              <a:t>Barbara Murphy</a:t>
            </a:r>
            <a:r>
              <a:rPr lang="en-US" sz="1200" dirty="0" smtClean="0">
                <a:solidFill>
                  <a:srgbClr val="161616"/>
                </a:solidFill>
              </a:rPr>
              <a:t>, MS, RN; Director of </a:t>
            </a:r>
            <a:r>
              <a:rPr lang="en-US" sz="1200" dirty="0" err="1" smtClean="0">
                <a:solidFill>
                  <a:srgbClr val="161616"/>
                </a:solidFill>
              </a:rPr>
              <a:t>Perinatal</a:t>
            </a:r>
            <a:r>
              <a:rPr lang="en-US" sz="1200" dirty="0" smtClean="0">
                <a:solidFill>
                  <a:srgbClr val="161616"/>
                </a:solidFill>
              </a:rPr>
              <a:t> Programs, CMQCC Executive Committee (Palo Alto)</a:t>
            </a:r>
          </a:p>
          <a:p>
            <a:pPr>
              <a:lnSpc>
                <a:spcPts val="1600"/>
              </a:lnSpc>
              <a:spcAft>
                <a:spcPts val="0"/>
              </a:spcAft>
            </a:pPr>
            <a:r>
              <a:rPr lang="en-US" sz="1200" b="1" dirty="0" smtClean="0">
                <a:solidFill>
                  <a:srgbClr val="161616"/>
                </a:solidFill>
              </a:rPr>
              <a:t>Gretchen Page</a:t>
            </a:r>
            <a:r>
              <a:rPr lang="en-US" sz="1200" dirty="0" smtClean="0">
                <a:solidFill>
                  <a:srgbClr val="161616"/>
                </a:solidFill>
              </a:rPr>
              <a:t>, MPH CNM; Manager, Community Grants, LLUMC/Children’s Hospital (Loma Linda)</a:t>
            </a:r>
          </a:p>
          <a:p>
            <a:pPr>
              <a:lnSpc>
                <a:spcPts val="1600"/>
              </a:lnSpc>
              <a:spcAft>
                <a:spcPts val="0"/>
              </a:spcAft>
            </a:pPr>
            <a:r>
              <a:rPr lang="en-US" sz="1200" b="1" dirty="0" smtClean="0">
                <a:solidFill>
                  <a:srgbClr val="161616"/>
                </a:solidFill>
              </a:rPr>
              <a:t>Steven Parry</a:t>
            </a:r>
            <a:r>
              <a:rPr lang="en-US" sz="1200" dirty="0" smtClean="0">
                <a:solidFill>
                  <a:srgbClr val="161616"/>
                </a:solidFill>
              </a:rPr>
              <a:t>, MD; FACOG, MCBWARD, </a:t>
            </a:r>
            <a:r>
              <a:rPr lang="en-US" sz="1200" dirty="0" err="1" smtClean="0">
                <a:solidFill>
                  <a:srgbClr val="161616"/>
                </a:solidFill>
              </a:rPr>
              <a:t>Medi</a:t>
            </a:r>
            <a:r>
              <a:rPr lang="en-US" sz="1200" dirty="0" smtClean="0">
                <a:solidFill>
                  <a:srgbClr val="161616"/>
                </a:solidFill>
              </a:rPr>
              <a:t>-Cal Benefits Branch, Medical Consultant II (Sacramento)</a:t>
            </a:r>
          </a:p>
          <a:p>
            <a:pPr marL="111125" indent="-111125">
              <a:lnSpc>
                <a:spcPts val="1600"/>
              </a:lnSpc>
              <a:spcAft>
                <a:spcPts val="0"/>
              </a:spcAft>
            </a:pPr>
            <a:r>
              <a:rPr lang="en-US" sz="1200" b="1" dirty="0" smtClean="0">
                <a:solidFill>
                  <a:srgbClr val="161616"/>
                </a:solidFill>
              </a:rPr>
              <a:t>Karen </a:t>
            </a:r>
            <a:r>
              <a:rPr lang="en-US" sz="1200" b="1" dirty="0" err="1" smtClean="0">
                <a:solidFill>
                  <a:srgbClr val="161616"/>
                </a:solidFill>
              </a:rPr>
              <a:t>Ramstrom</a:t>
            </a:r>
            <a:r>
              <a:rPr lang="en-US" sz="1200" dirty="0" smtClean="0">
                <a:solidFill>
                  <a:srgbClr val="161616"/>
                </a:solidFill>
              </a:rPr>
              <a:t>, DO, MSPH; CDPH, Maternal, Child, Adolescent Health Division Policy Branch Chief</a:t>
            </a:r>
            <a:br>
              <a:rPr lang="en-US" sz="1200" dirty="0" smtClean="0">
                <a:solidFill>
                  <a:srgbClr val="161616"/>
                </a:solidFill>
              </a:rPr>
            </a:br>
            <a:r>
              <a:rPr lang="en-US" sz="1200" dirty="0" smtClean="0">
                <a:solidFill>
                  <a:srgbClr val="161616"/>
                </a:solidFill>
              </a:rPr>
              <a:t>(Sacramento)</a:t>
            </a:r>
          </a:p>
          <a:p>
            <a:pPr marL="111125" indent="-111125">
              <a:lnSpc>
                <a:spcPts val="1600"/>
              </a:lnSpc>
              <a:spcAft>
                <a:spcPts val="0"/>
              </a:spcAft>
            </a:pPr>
            <a:r>
              <a:rPr lang="en-US" sz="1200" b="1" dirty="0" smtClean="0">
                <a:solidFill>
                  <a:srgbClr val="161616"/>
                </a:solidFill>
              </a:rPr>
              <a:t>Leona Shields</a:t>
            </a:r>
            <a:r>
              <a:rPr lang="en-US" sz="1200" dirty="0" smtClean="0">
                <a:solidFill>
                  <a:srgbClr val="161616"/>
                </a:solidFill>
              </a:rPr>
              <a:t>, PHN, RN, NP, MFT; Nurse Consultant Specialist, Maternal, Child and Adolescent Health Division</a:t>
            </a:r>
            <a:br>
              <a:rPr lang="en-US" sz="1200" dirty="0" smtClean="0">
                <a:solidFill>
                  <a:srgbClr val="161616"/>
                </a:solidFill>
              </a:rPr>
            </a:br>
            <a:r>
              <a:rPr lang="en-US" sz="1200" dirty="0" smtClean="0">
                <a:solidFill>
                  <a:srgbClr val="161616"/>
                </a:solidFill>
              </a:rPr>
              <a:t>(Sacramento)</a:t>
            </a:r>
          </a:p>
          <a:p>
            <a:pPr>
              <a:lnSpc>
                <a:spcPts val="1600"/>
              </a:lnSpc>
              <a:spcAft>
                <a:spcPts val="0"/>
              </a:spcAft>
            </a:pPr>
            <a:r>
              <a:rPr lang="en-US" sz="1200" b="1" dirty="0" smtClean="0">
                <a:solidFill>
                  <a:srgbClr val="161616"/>
                </a:solidFill>
              </a:rPr>
              <a:t>Stephanie Turner</a:t>
            </a:r>
            <a:r>
              <a:rPr lang="en-US" sz="1200" dirty="0" smtClean="0">
                <a:solidFill>
                  <a:srgbClr val="161616"/>
                </a:solidFill>
              </a:rPr>
              <a:t>, </a:t>
            </a:r>
            <a:r>
              <a:rPr lang="en-US" sz="1200" dirty="0" err="1" smtClean="0">
                <a:solidFill>
                  <a:srgbClr val="161616"/>
                </a:solidFill>
              </a:rPr>
              <a:t>Sr</a:t>
            </a:r>
            <a:r>
              <a:rPr lang="en-US" sz="1200" dirty="0" smtClean="0">
                <a:solidFill>
                  <a:srgbClr val="161616"/>
                </a:solidFill>
              </a:rPr>
              <a:t> VP, RM; Optima Healthcare Insurance Services (Roseville)</a:t>
            </a:r>
          </a:p>
          <a:p>
            <a:pPr>
              <a:lnSpc>
                <a:spcPts val="1600"/>
              </a:lnSpc>
              <a:spcAft>
                <a:spcPts val="0"/>
              </a:spcAft>
            </a:pPr>
            <a:r>
              <a:rPr lang="en-US" sz="1200" b="1" dirty="0" smtClean="0">
                <a:solidFill>
                  <a:srgbClr val="161616"/>
                </a:solidFill>
              </a:rPr>
              <a:t>Lucy Van </a:t>
            </a:r>
            <a:r>
              <a:rPr lang="en-US" sz="1200" b="1" dirty="0" err="1" smtClean="0">
                <a:solidFill>
                  <a:srgbClr val="161616"/>
                </a:solidFill>
              </a:rPr>
              <a:t>Otterloo</a:t>
            </a:r>
            <a:r>
              <a:rPr lang="en-US" sz="1200" dirty="0" smtClean="0">
                <a:solidFill>
                  <a:srgbClr val="161616"/>
                </a:solidFill>
              </a:rPr>
              <a:t>, RN, MSN; Community </a:t>
            </a:r>
            <a:r>
              <a:rPr lang="en-US" sz="1200" dirty="0" err="1" smtClean="0">
                <a:solidFill>
                  <a:srgbClr val="161616"/>
                </a:solidFill>
              </a:rPr>
              <a:t>Perinatal</a:t>
            </a:r>
            <a:r>
              <a:rPr lang="en-US" sz="1200" dirty="0" smtClean="0">
                <a:solidFill>
                  <a:srgbClr val="161616"/>
                </a:solidFill>
              </a:rPr>
              <a:t> Network, CMQCC (Whittier)</a:t>
            </a:r>
          </a:p>
          <a:p>
            <a:pPr marL="111125" indent="-111125">
              <a:lnSpc>
                <a:spcPts val="1600"/>
              </a:lnSpc>
              <a:spcAft>
                <a:spcPts val="0"/>
              </a:spcAft>
            </a:pPr>
            <a:r>
              <a:rPr lang="en-US" sz="1200" b="1" dirty="0" smtClean="0">
                <a:solidFill>
                  <a:srgbClr val="161616"/>
                </a:solidFill>
              </a:rPr>
              <a:t>John </a:t>
            </a:r>
            <a:r>
              <a:rPr lang="en-US" sz="1200" b="1" dirty="0" err="1" smtClean="0">
                <a:solidFill>
                  <a:srgbClr val="161616"/>
                </a:solidFill>
              </a:rPr>
              <a:t>Wachtel</a:t>
            </a:r>
            <a:r>
              <a:rPr lang="en-US" sz="1200" dirty="0" smtClean="0">
                <a:solidFill>
                  <a:srgbClr val="161616"/>
                </a:solidFill>
              </a:rPr>
              <a:t>, MD, FACOG; Adjunct Clinical Professor Department of OB/GYN at Stanford Medical School,</a:t>
            </a:r>
            <a:br>
              <a:rPr lang="en-US" sz="1200" dirty="0" smtClean="0">
                <a:solidFill>
                  <a:srgbClr val="161616"/>
                </a:solidFill>
              </a:rPr>
            </a:br>
            <a:r>
              <a:rPr lang="en-US" sz="1200" dirty="0" smtClean="0">
                <a:solidFill>
                  <a:srgbClr val="161616"/>
                </a:solidFill>
              </a:rPr>
              <a:t>ACOG District IX Patient Safety Officer and Chair, Patient Safety and Quality Improvement Committee</a:t>
            </a:r>
            <a:br>
              <a:rPr lang="en-US" sz="1200" dirty="0" smtClean="0">
                <a:solidFill>
                  <a:srgbClr val="161616"/>
                </a:solidFill>
              </a:rPr>
            </a:br>
            <a:r>
              <a:rPr lang="en-US" sz="1200" dirty="0" smtClean="0">
                <a:solidFill>
                  <a:srgbClr val="161616"/>
                </a:solidFill>
              </a:rPr>
              <a:t>(Menlo Park)</a:t>
            </a:r>
          </a:p>
          <a:p>
            <a:pPr>
              <a:lnSpc>
                <a:spcPts val="1600"/>
              </a:lnSpc>
              <a:spcAft>
                <a:spcPts val="0"/>
              </a:spcAft>
            </a:pPr>
            <a:endParaRPr lang="en-US" sz="1200" dirty="0" smtClean="0">
              <a:solidFill>
                <a:srgbClr val="161616"/>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Rectangle 8"/>
          <p:cNvSpPr/>
          <p:nvPr/>
        </p:nvSpPr>
        <p:spPr bwMode="auto">
          <a:xfrm rot="5400000">
            <a:off x="2819400" y="-197361"/>
            <a:ext cx="3505200" cy="7051040"/>
          </a:xfrm>
          <a:prstGeom prst="rect">
            <a:avLst/>
          </a:prstGeom>
          <a:solidFill>
            <a:srgbClr val="CDADD9">
              <a:alpha val="33000"/>
            </a:srgbClr>
          </a:solidFill>
          <a:ln w="9525" cap="flat" cmpd="sng" algn="ctr">
            <a:solidFill>
              <a:srgbClr val="CDADD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8" charset="0"/>
            </a:endParaRPr>
          </a:p>
        </p:txBody>
      </p:sp>
      <p:sp>
        <p:nvSpPr>
          <p:cNvPr id="62466" name="Title 1"/>
          <p:cNvSpPr>
            <a:spLocks noGrp="1"/>
          </p:cNvSpPr>
          <p:nvPr>
            <p:ph type="title"/>
          </p:nvPr>
        </p:nvSpPr>
        <p:spPr>
          <a:xfrm>
            <a:off x="457200" y="196427"/>
            <a:ext cx="8229600" cy="1139825"/>
          </a:xfrm>
        </p:spPr>
        <p:txBody>
          <a:bodyPr/>
          <a:lstStyle/>
          <a:p>
            <a:r>
              <a:rPr lang="en-US" sz="2600" b="0" dirty="0" smtClean="0">
                <a:solidFill>
                  <a:srgbClr val="9C5FB5"/>
                </a:solidFill>
                <a:ea typeface="ＭＳ Ｐゴシック"/>
                <a:cs typeface="ＭＳ Ｐゴシック"/>
              </a:rPr>
              <a:t>Results (3): Fewer </a:t>
            </a:r>
            <a:r>
              <a:rPr lang="en-US" sz="2600" b="0" u="sng" dirty="0" smtClean="0">
                <a:solidFill>
                  <a:srgbClr val="9C5FB5"/>
                </a:solidFill>
                <a:ea typeface="ＭＳ Ｐゴシック"/>
                <a:cs typeface="ＭＳ Ｐゴシック"/>
              </a:rPr>
              <a:t>Total</a:t>
            </a:r>
            <a:r>
              <a:rPr lang="en-US" sz="2600" b="0" dirty="0" smtClean="0">
                <a:solidFill>
                  <a:srgbClr val="9C5FB5"/>
                </a:solidFill>
                <a:ea typeface="ＭＳ Ｐゴシック"/>
                <a:cs typeface="ＭＳ Ｐゴシック"/>
              </a:rPr>
              <a:t> Births at 36-38 Weeks </a:t>
            </a:r>
            <a:br>
              <a:rPr lang="en-US" sz="2600" b="0" dirty="0" smtClean="0">
                <a:solidFill>
                  <a:srgbClr val="9C5FB5"/>
                </a:solidFill>
                <a:ea typeface="ＭＳ Ｐゴシック"/>
                <a:cs typeface="ＭＳ Ｐゴシック"/>
              </a:rPr>
            </a:br>
            <a:r>
              <a:rPr lang="en-US" sz="2600" b="0" dirty="0" smtClean="0">
                <a:solidFill>
                  <a:srgbClr val="9C5FB5"/>
                </a:solidFill>
                <a:ea typeface="ＭＳ Ｐゴシック"/>
                <a:cs typeface="ＭＳ Ｐゴシック"/>
              </a:rPr>
              <a:t>(and More Births at 39-41 Weeks)</a:t>
            </a:r>
          </a:p>
        </p:txBody>
      </p:sp>
      <p:pic>
        <p:nvPicPr>
          <p:cNvPr id="62467" name="Content Placeholder 3" descr="OPQC reduction 39wk.tiff"/>
          <p:cNvPicPr>
            <a:picLocks noGrp="1" noChangeAspect="1"/>
          </p:cNvPicPr>
          <p:nvPr>
            <p:ph idx="1"/>
          </p:nvPr>
        </p:nvPicPr>
        <p:blipFill>
          <a:blip r:embed="rId3"/>
          <a:srcRect t="-13887" b="-13887"/>
          <a:stretch>
            <a:fillRect/>
          </a:stretch>
        </p:blipFill>
        <p:spPr>
          <a:xfrm>
            <a:off x="1163320" y="1295400"/>
            <a:ext cx="6801425" cy="3744719"/>
          </a:xfrm>
        </p:spPr>
      </p:pic>
      <p:sp>
        <p:nvSpPr>
          <p:cNvPr id="62468" name="TextBox 4"/>
          <p:cNvSpPr txBox="1">
            <a:spLocks noChangeArrowheads="1"/>
          </p:cNvSpPr>
          <p:nvPr/>
        </p:nvSpPr>
        <p:spPr bwMode="auto">
          <a:xfrm>
            <a:off x="1066800" y="4633719"/>
            <a:ext cx="5638800" cy="646331"/>
          </a:xfrm>
          <a:prstGeom prst="rect">
            <a:avLst/>
          </a:prstGeom>
          <a:noFill/>
          <a:ln w="9525">
            <a:noFill/>
            <a:miter lim="800000"/>
            <a:headEnd/>
            <a:tailEnd/>
          </a:ln>
        </p:spPr>
        <p:txBody>
          <a:bodyPr wrap="square">
            <a:spAutoFit/>
          </a:bodyPr>
          <a:lstStyle/>
          <a:p>
            <a:r>
              <a:rPr lang="en-US" sz="1200" dirty="0">
                <a:solidFill>
                  <a:schemeClr val="accent4">
                    <a:lumMod val="10000"/>
                  </a:schemeClr>
                </a:solidFill>
              </a:rPr>
              <a:t>2% decrease in births 36-38 weeks and </a:t>
            </a:r>
          </a:p>
          <a:p>
            <a:r>
              <a:rPr lang="en-US" sz="1200" dirty="0">
                <a:solidFill>
                  <a:schemeClr val="accent4">
                    <a:lumMod val="10000"/>
                  </a:schemeClr>
                </a:solidFill>
              </a:rPr>
              <a:t>2% increase in births 39-41 weeks; Approximately </a:t>
            </a:r>
            <a:r>
              <a:rPr lang="en-US" sz="1200" dirty="0" smtClean="0">
                <a:solidFill>
                  <a:schemeClr val="accent4">
                    <a:lumMod val="10000"/>
                  </a:schemeClr>
                </a:solidFill>
              </a:rPr>
              <a:t>1,000 </a:t>
            </a:r>
            <a:r>
              <a:rPr lang="en-US" sz="1200" dirty="0">
                <a:solidFill>
                  <a:schemeClr val="accent4">
                    <a:lumMod val="10000"/>
                  </a:schemeClr>
                </a:solidFill>
              </a:rPr>
              <a:t>births moved to &gt;39</a:t>
            </a:r>
            <a:r>
              <a:rPr lang="en-US" sz="1200" baseline="30000" dirty="0">
                <a:solidFill>
                  <a:schemeClr val="accent4">
                    <a:lumMod val="10000"/>
                  </a:schemeClr>
                </a:solidFill>
              </a:rPr>
              <a:t>0/7</a:t>
            </a:r>
            <a:endParaRPr lang="en-US" sz="1200" dirty="0">
              <a:solidFill>
                <a:schemeClr val="accent4">
                  <a:lumMod val="10000"/>
                </a:schemeClr>
              </a:solidFill>
            </a:endParaRPr>
          </a:p>
          <a:p>
            <a:endParaRPr lang="en-US" sz="1200" dirty="0">
              <a:solidFill>
                <a:schemeClr val="accent4">
                  <a:lumMod val="10000"/>
                </a:schemeClr>
              </a:solidFill>
            </a:endParaRPr>
          </a:p>
        </p:txBody>
      </p:sp>
      <p:sp>
        <p:nvSpPr>
          <p:cNvPr id="62471" name="TextBox 7"/>
          <p:cNvSpPr txBox="1">
            <a:spLocks noChangeArrowheads="1"/>
          </p:cNvSpPr>
          <p:nvPr/>
        </p:nvSpPr>
        <p:spPr bwMode="auto">
          <a:xfrm>
            <a:off x="294640" y="5886026"/>
            <a:ext cx="4505960" cy="253916"/>
          </a:xfrm>
          <a:prstGeom prst="rect">
            <a:avLst/>
          </a:prstGeom>
          <a:noFill/>
          <a:ln w="9525">
            <a:noFill/>
            <a:miter lim="800000"/>
            <a:headEnd/>
            <a:tailEnd/>
          </a:ln>
        </p:spPr>
        <p:txBody>
          <a:bodyPr wrap="square">
            <a:spAutoFit/>
          </a:bodyPr>
          <a:lstStyle/>
          <a:p>
            <a:r>
              <a:rPr lang="en-US" sz="1050" dirty="0">
                <a:solidFill>
                  <a:srgbClr val="161616"/>
                </a:solidFill>
              </a:rPr>
              <a:t>Am J </a:t>
            </a:r>
            <a:r>
              <a:rPr lang="en-US" sz="1050" dirty="0" err="1">
                <a:solidFill>
                  <a:srgbClr val="161616"/>
                </a:solidFill>
              </a:rPr>
              <a:t>Obstet</a:t>
            </a:r>
            <a:r>
              <a:rPr lang="en-US" sz="1050" dirty="0">
                <a:solidFill>
                  <a:srgbClr val="161616"/>
                </a:solidFill>
              </a:rPr>
              <a:t> </a:t>
            </a:r>
            <a:r>
              <a:rPr lang="en-US" sz="1050" dirty="0" err="1">
                <a:solidFill>
                  <a:srgbClr val="161616"/>
                </a:solidFill>
              </a:rPr>
              <a:t>Gynecol</a:t>
            </a:r>
            <a:r>
              <a:rPr lang="en-US" sz="1050" dirty="0">
                <a:solidFill>
                  <a:srgbClr val="161616"/>
                </a:solidFill>
              </a:rPr>
              <a:t> 2010; 202:243.e1-243.e8 </a:t>
            </a:r>
          </a:p>
        </p:txBody>
      </p:sp>
      <p:pic>
        <p:nvPicPr>
          <p:cNvPr id="13" name="Picture 12" descr="DH orange arrow.png"/>
          <p:cNvPicPr>
            <a:picLocks noChangeAspect="1"/>
          </p:cNvPicPr>
          <p:nvPr/>
        </p:nvPicPr>
        <p:blipFill>
          <a:blip r:embed="rId4"/>
          <a:stretch>
            <a:fillRect/>
          </a:stretch>
        </p:blipFill>
        <p:spPr>
          <a:xfrm>
            <a:off x="5486400" y="2070859"/>
            <a:ext cx="431800" cy="1409700"/>
          </a:xfrm>
          <a:prstGeom prst="rect">
            <a:avLst/>
          </a:prstGeom>
        </p:spPr>
      </p:pic>
      <p:sp>
        <p:nvSpPr>
          <p:cNvPr id="14" name="TextBox 8"/>
          <p:cNvSpPr txBox="1">
            <a:spLocks noChangeArrowheads="1"/>
          </p:cNvSpPr>
          <p:nvPr/>
        </p:nvSpPr>
        <p:spPr bwMode="auto">
          <a:xfrm>
            <a:off x="3429000" y="2540759"/>
            <a:ext cx="3429000" cy="253916"/>
          </a:xfrm>
          <a:prstGeom prst="rect">
            <a:avLst/>
          </a:prstGeom>
          <a:noFill/>
          <a:ln w="9525">
            <a:noFill/>
            <a:miter lim="800000"/>
            <a:headEnd/>
            <a:tailEnd/>
          </a:ln>
        </p:spPr>
        <p:txBody>
          <a:bodyPr>
            <a:spAutoFit/>
          </a:bodyPr>
          <a:lstStyle/>
          <a:p>
            <a:r>
              <a:rPr lang="en-US" sz="1050" i="1" dirty="0">
                <a:solidFill>
                  <a:schemeClr val="accent4">
                    <a:lumMod val="10000"/>
                  </a:schemeClr>
                </a:solidFill>
              </a:rPr>
              <a:t>(arrow indicates OPQC startup)</a:t>
            </a:r>
          </a:p>
        </p:txBody>
      </p:sp>
      <p:sp>
        <p:nvSpPr>
          <p:cNvPr id="11" name="Rounded Rectangle 10"/>
          <p:cNvSpPr/>
          <p:nvPr/>
        </p:nvSpPr>
        <p:spPr bwMode="auto">
          <a:xfrm>
            <a:off x="6705600" y="5410200"/>
            <a:ext cx="2057400" cy="533400"/>
          </a:xfrm>
          <a:prstGeom prst="roundRect">
            <a:avLst/>
          </a:prstGeom>
          <a:solidFill>
            <a:srgbClr val="D2EBE4"/>
          </a:solidFill>
          <a:ln w="38100" cap="flat" cmpd="sng" algn="ctr">
            <a:solidFill>
              <a:srgbClr val="00B58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8" charset="0"/>
            </a:endParaRPr>
          </a:p>
        </p:txBody>
      </p:sp>
      <p:sp>
        <p:nvSpPr>
          <p:cNvPr id="12" name="Rectangle 11"/>
          <p:cNvSpPr/>
          <p:nvPr/>
        </p:nvSpPr>
        <p:spPr bwMode="auto">
          <a:xfrm>
            <a:off x="6794500" y="5498547"/>
            <a:ext cx="1884680" cy="330200"/>
          </a:xfrm>
          <a:prstGeom prst="rect">
            <a:avLst/>
          </a:prstGeom>
          <a:noFill/>
          <a:ln w="9525" cap="flat" cmpd="sng" algn="ctr">
            <a:noFill/>
            <a:prstDash val="solid"/>
            <a:round/>
            <a:headEnd type="none" w="med" len="med"/>
            <a:tailEnd type="none" w="med" len="med"/>
          </a:ln>
          <a:effectLst/>
        </p:spPr>
        <p:txBody>
          <a:bodyPr/>
          <a:lstStyle/>
          <a:p>
            <a:pPr algn="ctr" eaLnBrk="0" hangingPunct="0">
              <a:defRPr/>
            </a:pPr>
            <a:r>
              <a:rPr lang="en-US" sz="1800" dirty="0">
                <a:solidFill>
                  <a:schemeClr val="accent4">
                    <a:lumMod val="10000"/>
                  </a:schemeClr>
                </a:solidFill>
                <a:ea typeface="ＭＳ Ｐゴシック" pitchFamily="34" charset="-128"/>
                <a:cs typeface="+mn-cs"/>
              </a:rPr>
              <a:t>OPQC Project</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457200" y="198120"/>
            <a:ext cx="8229600" cy="1139825"/>
          </a:xfrm>
        </p:spPr>
        <p:txBody>
          <a:bodyPr/>
          <a:lstStyle/>
          <a:p>
            <a:pPr eaLnBrk="1" hangingPunct="1">
              <a:defRPr/>
            </a:pPr>
            <a:r>
              <a:rPr lang="en-US" sz="2600" b="0" dirty="0" smtClean="0">
                <a:solidFill>
                  <a:srgbClr val="9C5FB5"/>
                </a:solidFill>
                <a:ea typeface="+mj-ea"/>
                <a:cs typeface="+mj-cs"/>
              </a:rPr>
              <a:t>Alleviating Obstetricians’ Fears About </a:t>
            </a:r>
            <a:br>
              <a:rPr lang="en-US" sz="2600" b="0" dirty="0" smtClean="0">
                <a:solidFill>
                  <a:srgbClr val="9C5FB5"/>
                </a:solidFill>
                <a:ea typeface="+mj-ea"/>
                <a:cs typeface="+mj-cs"/>
              </a:rPr>
            </a:br>
            <a:r>
              <a:rPr lang="en-US" sz="2600" b="0" dirty="0" smtClean="0">
                <a:solidFill>
                  <a:srgbClr val="9C5FB5"/>
                </a:solidFill>
                <a:ea typeface="+mj-ea"/>
                <a:cs typeface="+mj-cs"/>
              </a:rPr>
              <a:t>Delaying Delivery</a:t>
            </a:r>
            <a:endParaRPr lang="en-US" sz="2600" b="0" dirty="0">
              <a:solidFill>
                <a:srgbClr val="9C5FB5"/>
              </a:solidFill>
              <a:ea typeface="+mj-ea"/>
              <a:cs typeface="+mj-cs"/>
            </a:endParaRPr>
          </a:p>
        </p:txBody>
      </p:sp>
      <p:sp>
        <p:nvSpPr>
          <p:cNvPr id="63491" name="Rectangle 3"/>
          <p:cNvSpPr>
            <a:spLocks noGrp="1" noChangeArrowheads="1"/>
          </p:cNvSpPr>
          <p:nvPr>
            <p:ph type="body" idx="1"/>
          </p:nvPr>
        </p:nvSpPr>
        <p:spPr>
          <a:xfrm>
            <a:off x="447040" y="1430866"/>
            <a:ext cx="8229600" cy="2930525"/>
          </a:xfrm>
        </p:spPr>
        <p:txBody>
          <a:bodyPr/>
          <a:lstStyle/>
          <a:p>
            <a:pPr eaLnBrk="1" hangingPunct="1">
              <a:buClr>
                <a:srgbClr val="E98300"/>
              </a:buClr>
              <a:buSzPct val="100000"/>
              <a:buFont typeface="Arial"/>
              <a:buChar char="•"/>
            </a:pPr>
            <a:r>
              <a:rPr lang="en-US" sz="2400" dirty="0" smtClean="0">
                <a:ea typeface="ＭＳ Ｐゴシック"/>
                <a:cs typeface="ＭＳ Ｐゴシック"/>
              </a:rPr>
              <a:t>Obstetricians in several of these studies voiced concerns regarding a potential increase in perinatal mortality and maternal morbidity.</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ectangle 10"/>
          <p:cNvSpPr/>
          <p:nvPr/>
        </p:nvSpPr>
        <p:spPr bwMode="auto">
          <a:xfrm rot="5400000">
            <a:off x="2971800" y="-716280"/>
            <a:ext cx="3276600" cy="7848600"/>
          </a:xfrm>
          <a:prstGeom prst="rect">
            <a:avLst/>
          </a:prstGeom>
          <a:solidFill>
            <a:srgbClr val="FFE7CB">
              <a:alpha val="33000"/>
            </a:srgbClr>
          </a:solidFill>
          <a:ln w="9525" cap="flat" cmpd="sng" algn="ctr">
            <a:solidFill>
              <a:srgbClr val="FDC88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8" charset="0"/>
            </a:endParaRPr>
          </a:p>
        </p:txBody>
      </p:sp>
      <p:sp>
        <p:nvSpPr>
          <p:cNvPr id="64514" name="Rectangle 4"/>
          <p:cNvSpPr>
            <a:spLocks noGrp="1" noChangeArrowheads="1"/>
          </p:cNvSpPr>
          <p:nvPr>
            <p:ph type="title"/>
          </p:nvPr>
        </p:nvSpPr>
        <p:spPr>
          <a:xfrm>
            <a:off x="457200" y="203200"/>
            <a:ext cx="8229600" cy="1139825"/>
          </a:xfrm>
        </p:spPr>
        <p:txBody>
          <a:bodyPr/>
          <a:lstStyle/>
          <a:p>
            <a:pPr eaLnBrk="1" hangingPunct="1"/>
            <a:r>
              <a:rPr lang="en-US" sz="2600" b="0" dirty="0" smtClean="0">
                <a:solidFill>
                  <a:srgbClr val="9C5FB5"/>
                </a:solidFill>
                <a:ea typeface="ＭＳ Ｐゴシック"/>
                <a:cs typeface="ＭＳ Ｐゴシック"/>
              </a:rPr>
              <a:t>Stillbirths Before and After Implementation of Guidelines at Intermountain Healthcare</a:t>
            </a:r>
          </a:p>
        </p:txBody>
      </p:sp>
      <p:sp>
        <p:nvSpPr>
          <p:cNvPr id="64517" name="Text Box 5"/>
          <p:cNvSpPr txBox="1">
            <a:spLocks noChangeArrowheads="1"/>
          </p:cNvSpPr>
          <p:nvPr/>
        </p:nvSpPr>
        <p:spPr bwMode="auto">
          <a:xfrm>
            <a:off x="286174" y="5886026"/>
            <a:ext cx="6735763" cy="304800"/>
          </a:xfrm>
          <a:prstGeom prst="rect">
            <a:avLst/>
          </a:prstGeom>
          <a:noFill/>
          <a:ln w="9525">
            <a:noFill/>
            <a:miter lim="800000"/>
            <a:headEnd/>
            <a:tailEnd/>
          </a:ln>
        </p:spPr>
        <p:txBody>
          <a:bodyPr/>
          <a:lstStyle/>
          <a:p>
            <a:r>
              <a:rPr lang="en-US" sz="1050" dirty="0" err="1">
                <a:solidFill>
                  <a:schemeClr val="accent4">
                    <a:lumMod val="10000"/>
                  </a:schemeClr>
                </a:solidFill>
              </a:rPr>
              <a:t>Oshiro</a:t>
            </a:r>
            <a:r>
              <a:rPr lang="en-US" sz="1050" dirty="0">
                <a:solidFill>
                  <a:schemeClr val="accent4">
                    <a:lumMod val="10000"/>
                  </a:schemeClr>
                </a:solidFill>
              </a:rPr>
              <a:t>, B. et al</a:t>
            </a:r>
            <a:r>
              <a:rPr lang="en-US" sz="1050" dirty="0" smtClean="0">
                <a:solidFill>
                  <a:schemeClr val="accent4">
                    <a:lumMod val="10000"/>
                  </a:schemeClr>
                </a:solidFill>
              </a:rPr>
              <a:t>. </a:t>
            </a:r>
            <a:r>
              <a:rPr lang="en-US" sz="1050" dirty="0" err="1">
                <a:solidFill>
                  <a:schemeClr val="accent4">
                    <a:lumMod val="10000"/>
                  </a:schemeClr>
                </a:solidFill>
              </a:rPr>
              <a:t>Obstet</a:t>
            </a:r>
            <a:r>
              <a:rPr lang="en-US" sz="1050" dirty="0">
                <a:solidFill>
                  <a:schemeClr val="accent4">
                    <a:lumMod val="10000"/>
                  </a:schemeClr>
                </a:solidFill>
              </a:rPr>
              <a:t> </a:t>
            </a:r>
            <a:r>
              <a:rPr lang="en-US" sz="1050" dirty="0" err="1">
                <a:solidFill>
                  <a:schemeClr val="accent4">
                    <a:lumMod val="10000"/>
                  </a:schemeClr>
                </a:solidFill>
              </a:rPr>
              <a:t>Gynecol</a:t>
            </a:r>
            <a:r>
              <a:rPr lang="en-US" sz="1050" dirty="0">
                <a:solidFill>
                  <a:schemeClr val="accent4">
                    <a:lumMod val="10000"/>
                  </a:schemeClr>
                </a:solidFill>
              </a:rPr>
              <a:t> 2009;113:804-811</a:t>
            </a:r>
            <a:r>
              <a:rPr lang="en-US" sz="1050" dirty="0">
                <a:solidFill>
                  <a:schemeClr val="accent4">
                    <a:lumMod val="10000"/>
                  </a:schemeClr>
                </a:solidFill>
                <a:cs typeface="Times New Roman" pitchFamily="18" charset="0"/>
              </a:rPr>
              <a:t>.</a:t>
            </a:r>
          </a:p>
          <a:p>
            <a:endParaRPr lang="en-US" sz="1050" dirty="0">
              <a:solidFill>
                <a:schemeClr val="accent4">
                  <a:lumMod val="10000"/>
                </a:schemeClr>
              </a:solidFill>
              <a:latin typeface="Times New Roman" pitchFamily="18" charset="0"/>
              <a:cs typeface="Times New Roman" pitchFamily="18" charset="0"/>
            </a:endParaRPr>
          </a:p>
        </p:txBody>
      </p:sp>
      <p:graphicFrame>
        <p:nvGraphicFramePr>
          <p:cNvPr id="9" name="Table 8"/>
          <p:cNvGraphicFramePr>
            <a:graphicFrameLocks noGrp="1"/>
          </p:cNvGraphicFramePr>
          <p:nvPr/>
        </p:nvGraphicFramePr>
        <p:xfrm>
          <a:off x="838197" y="1729740"/>
          <a:ext cx="7543804" cy="2978969"/>
        </p:xfrm>
        <a:graphic>
          <a:graphicData uri="http://schemas.openxmlformats.org/drawingml/2006/table">
            <a:tbl>
              <a:tblPr firstRow="1" bandRow="1">
                <a:tableStyleId>{5C22544A-7EE6-4342-B048-85BDC9FD1C3A}</a:tableStyleId>
              </a:tblPr>
              <a:tblGrid>
                <a:gridCol w="952133"/>
                <a:gridCol w="800470"/>
                <a:gridCol w="838200"/>
                <a:gridCol w="558554"/>
                <a:gridCol w="805649"/>
                <a:gridCol w="878889"/>
                <a:gridCol w="732408"/>
                <a:gridCol w="805649"/>
                <a:gridCol w="1171852"/>
              </a:tblGrid>
              <a:tr h="364607">
                <a:tc gridSpan="4">
                  <a:txBody>
                    <a:bodyPr/>
                    <a:lstStyle/>
                    <a:p>
                      <a:pPr algn="ctr"/>
                      <a:r>
                        <a:rPr lang="en-US" sz="1200" b="0" dirty="0" smtClean="0"/>
                        <a:t>1999-2000</a:t>
                      </a:r>
                      <a:endParaRPr lang="en-US" sz="1200" b="0" dirty="0"/>
                    </a:p>
                  </a:txBody>
                  <a:tcPr anchor="ctr">
                    <a:lnL w="3175" cap="flat" cmpd="sng" algn="ctr">
                      <a:solidFill>
                        <a:srgbClr val="161616"/>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161616"/>
                      </a:solidFill>
                      <a:prstDash val="solid"/>
                      <a:round/>
                      <a:headEnd type="none" w="med" len="med"/>
                      <a:tailEnd type="none" w="med" len="med"/>
                    </a:lnT>
                    <a:lnB w="3175" cap="flat" cmpd="sng" algn="ctr">
                      <a:solidFill>
                        <a:srgbClr val="161616"/>
                      </a:solidFill>
                      <a:prstDash val="solid"/>
                      <a:round/>
                      <a:headEnd type="none" w="med" len="med"/>
                      <a:tailEnd type="none" w="med" len="med"/>
                    </a:lnB>
                    <a:solidFill>
                      <a:srgbClr val="E98300"/>
                    </a:solidFill>
                  </a:tcPr>
                </a:tc>
                <a:tc hMerge="1">
                  <a:txBody>
                    <a:bodyPr/>
                    <a:lstStyle/>
                    <a:p>
                      <a:endParaRPr lang="en-US" sz="1200" b="0" dirty="0"/>
                    </a:p>
                  </a:txBody>
                  <a:tcPr>
                    <a:solidFill>
                      <a:srgbClr val="E98300"/>
                    </a:solidFill>
                  </a:tcPr>
                </a:tc>
                <a:tc hMerge="1">
                  <a:txBody>
                    <a:bodyPr/>
                    <a:lstStyle/>
                    <a:p>
                      <a:endParaRPr lang="en-US" sz="1200" b="0" dirty="0"/>
                    </a:p>
                  </a:txBody>
                  <a:tcPr>
                    <a:solidFill>
                      <a:srgbClr val="E98300"/>
                    </a:solidFill>
                  </a:tcPr>
                </a:tc>
                <a:tc hMerge="1">
                  <a:txBody>
                    <a:bodyPr/>
                    <a:lstStyle/>
                    <a:p>
                      <a:endParaRPr lang="en-US" sz="1200" b="0" dirty="0"/>
                    </a:p>
                  </a:txBody>
                  <a:tcPr>
                    <a:lnB w="6350" cap="flat" cmpd="sng" algn="ctr">
                      <a:solidFill>
                        <a:srgbClr val="FF6600"/>
                      </a:solidFill>
                      <a:prstDash val="solid"/>
                      <a:round/>
                      <a:headEnd type="none" w="med" len="med"/>
                      <a:tailEnd type="none" w="med" len="med"/>
                    </a:lnB>
                    <a:solidFill>
                      <a:srgbClr val="E98300"/>
                    </a:solidFill>
                  </a:tcPr>
                </a:tc>
                <a:tc gridSpan="5">
                  <a:txBody>
                    <a:bodyPr/>
                    <a:lstStyle/>
                    <a:p>
                      <a:pPr algn="ctr"/>
                      <a:r>
                        <a:rPr lang="en-US" sz="1200" b="0" dirty="0" smtClean="0"/>
                        <a:t>July 2001 to</a:t>
                      </a:r>
                      <a:r>
                        <a:rPr lang="en-US" sz="1200" b="0" baseline="0" dirty="0" smtClean="0"/>
                        <a:t> June 2006</a:t>
                      </a:r>
                      <a:endParaRPr lang="en-US" sz="1200" b="0" dirty="0"/>
                    </a:p>
                  </a:txBody>
                  <a:tcPr anchor="ctr">
                    <a:lnL w="3175" cap="flat" cmpd="sng" algn="ctr">
                      <a:solidFill>
                        <a:srgbClr val="FFFFFF"/>
                      </a:solidFill>
                      <a:prstDash val="solid"/>
                      <a:round/>
                      <a:headEnd type="none" w="med" len="med"/>
                      <a:tailEnd type="none" w="med" len="med"/>
                    </a:lnL>
                    <a:lnR w="3175" cap="flat" cmpd="sng" algn="ctr">
                      <a:solidFill>
                        <a:srgbClr val="161616"/>
                      </a:solidFill>
                      <a:prstDash val="solid"/>
                      <a:round/>
                      <a:headEnd type="none" w="med" len="med"/>
                      <a:tailEnd type="none" w="med" len="med"/>
                    </a:lnR>
                    <a:lnT w="3175" cap="flat" cmpd="sng" algn="ctr">
                      <a:solidFill>
                        <a:srgbClr val="161616"/>
                      </a:solidFill>
                      <a:prstDash val="solid"/>
                      <a:round/>
                      <a:headEnd type="none" w="med" len="med"/>
                      <a:tailEnd type="none" w="med" len="med"/>
                    </a:lnT>
                    <a:lnB w="3175" cap="flat" cmpd="sng" algn="ctr">
                      <a:solidFill>
                        <a:srgbClr val="161616"/>
                      </a:solidFill>
                      <a:prstDash val="solid"/>
                      <a:round/>
                      <a:headEnd type="none" w="med" len="med"/>
                      <a:tailEnd type="none" w="med" len="med"/>
                    </a:lnB>
                    <a:solidFill>
                      <a:srgbClr val="E98300"/>
                    </a:solidFill>
                  </a:tcPr>
                </a:tc>
                <a:tc hMerge="1">
                  <a:txBody>
                    <a:bodyPr/>
                    <a:lstStyle/>
                    <a:p>
                      <a:endParaRPr lang="en-US" sz="1200" b="0" dirty="0">
                        <a:solidFill>
                          <a:schemeClr val="bg1"/>
                        </a:solidFill>
                      </a:endParaRPr>
                    </a:p>
                  </a:txBody>
                  <a:tcPr>
                    <a:solidFill>
                      <a:srgbClr val="E98300"/>
                    </a:solidFill>
                  </a:tcPr>
                </a:tc>
                <a:tc hMerge="1">
                  <a:txBody>
                    <a:bodyPr/>
                    <a:lstStyle/>
                    <a:p>
                      <a:endParaRPr lang="en-US" sz="1200" b="0" dirty="0">
                        <a:solidFill>
                          <a:schemeClr val="bg1"/>
                        </a:solidFill>
                      </a:endParaRPr>
                    </a:p>
                  </a:txBody>
                  <a:tcPr>
                    <a:solidFill>
                      <a:srgbClr val="E98300"/>
                    </a:solidFill>
                  </a:tcPr>
                </a:tc>
                <a:tc hMerge="1">
                  <a:txBody>
                    <a:bodyPr/>
                    <a:lstStyle/>
                    <a:p>
                      <a:endParaRPr lang="en-US" sz="1200" b="0" dirty="0">
                        <a:solidFill>
                          <a:schemeClr val="bg1"/>
                        </a:solidFill>
                      </a:endParaRPr>
                    </a:p>
                  </a:txBody>
                  <a:tcPr>
                    <a:solidFill>
                      <a:srgbClr val="E98300"/>
                    </a:solidFill>
                  </a:tcPr>
                </a:tc>
                <a:tc hMerge="1">
                  <a:txBody>
                    <a:bodyPr/>
                    <a:lstStyle/>
                    <a:p>
                      <a:endParaRPr lang="en-US" sz="1200" b="0" dirty="0">
                        <a:solidFill>
                          <a:schemeClr val="bg1"/>
                        </a:solidFill>
                      </a:endParaRPr>
                    </a:p>
                  </a:txBody>
                  <a:tcPr>
                    <a:solidFill>
                      <a:srgbClr val="E98300"/>
                    </a:solidFill>
                  </a:tcPr>
                </a:tc>
              </a:tr>
              <a:tr h="419548">
                <a:tc>
                  <a:txBody>
                    <a:bodyPr/>
                    <a:lstStyle/>
                    <a:p>
                      <a:pPr algn="ctr"/>
                      <a:r>
                        <a:rPr lang="en-US" sz="1100" b="0" dirty="0" smtClean="0">
                          <a:solidFill>
                            <a:schemeClr val="accent5">
                              <a:lumMod val="10000"/>
                            </a:schemeClr>
                          </a:solidFill>
                        </a:rPr>
                        <a:t>Weeks of Gestation</a:t>
                      </a:r>
                      <a:endParaRPr lang="en-US" sz="1100" b="0" dirty="0">
                        <a:solidFill>
                          <a:schemeClr val="accent5">
                            <a:lumMod val="10000"/>
                          </a:schemeClr>
                        </a:solidFill>
                      </a:endParaRPr>
                    </a:p>
                  </a:txBody>
                  <a:tcPr>
                    <a:lnL w="3175"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3175"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c>
                  <a:txBody>
                    <a:bodyPr/>
                    <a:lstStyle/>
                    <a:p>
                      <a:pPr algn="ctr"/>
                      <a:r>
                        <a:rPr lang="en-US" sz="1100" b="0" dirty="0" smtClean="0">
                          <a:solidFill>
                            <a:schemeClr val="accent5">
                              <a:lumMod val="10000"/>
                            </a:schemeClr>
                          </a:solidFill>
                        </a:rPr>
                        <a:t>Stillbirths</a:t>
                      </a:r>
                      <a:endParaRPr lang="en-US" sz="1100" b="0" dirty="0">
                        <a:solidFill>
                          <a:schemeClr val="accent5">
                            <a:lumMod val="10000"/>
                          </a:schemeClr>
                        </a:solidFill>
                      </a:endParaRPr>
                    </a:p>
                  </a:txBody>
                  <a:tcPr>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3175"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c>
                  <a:txBody>
                    <a:bodyPr/>
                    <a:lstStyle/>
                    <a:p>
                      <a:pPr algn="ctr"/>
                      <a:r>
                        <a:rPr lang="en-US" sz="1100" b="0" dirty="0" smtClean="0">
                          <a:solidFill>
                            <a:schemeClr val="accent5">
                              <a:lumMod val="10000"/>
                            </a:schemeClr>
                          </a:solidFill>
                        </a:rPr>
                        <a:t>Deliveries</a:t>
                      </a:r>
                      <a:endParaRPr lang="en-US" sz="1100" b="0" dirty="0">
                        <a:solidFill>
                          <a:schemeClr val="accent5">
                            <a:lumMod val="10000"/>
                          </a:schemeClr>
                        </a:solidFill>
                      </a:endParaRPr>
                    </a:p>
                  </a:txBody>
                  <a:tcPr>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3175"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c>
                  <a:txBody>
                    <a:bodyPr/>
                    <a:lstStyle/>
                    <a:p>
                      <a:pPr algn="ctr"/>
                      <a:r>
                        <a:rPr lang="en-US" sz="1100" b="0" dirty="0" smtClean="0">
                          <a:solidFill>
                            <a:schemeClr val="accent5">
                              <a:lumMod val="10000"/>
                            </a:schemeClr>
                          </a:solidFill>
                        </a:rPr>
                        <a:t>%</a:t>
                      </a:r>
                      <a:endParaRPr lang="en-US" sz="1100" b="0" dirty="0">
                        <a:solidFill>
                          <a:schemeClr val="accent5">
                            <a:lumMod val="10000"/>
                          </a:schemeClr>
                        </a:solidFill>
                      </a:endParaRPr>
                    </a:p>
                  </a:txBody>
                  <a:tcPr>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3175"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dirty="0" smtClean="0">
                          <a:solidFill>
                            <a:schemeClr val="accent5">
                              <a:lumMod val="10000"/>
                            </a:schemeClr>
                          </a:solidFill>
                        </a:rPr>
                        <a:t>Stillbirths</a:t>
                      </a:r>
                    </a:p>
                  </a:txBody>
                  <a:tcPr>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3175"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dirty="0" smtClean="0">
                          <a:solidFill>
                            <a:schemeClr val="accent5">
                              <a:lumMod val="10000"/>
                            </a:schemeClr>
                          </a:solidFill>
                        </a:rPr>
                        <a:t>Deliveries</a:t>
                      </a:r>
                    </a:p>
                  </a:txBody>
                  <a:tcPr>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3175"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c>
                  <a:txBody>
                    <a:bodyPr/>
                    <a:lstStyle/>
                    <a:p>
                      <a:pPr algn="ctr"/>
                      <a:r>
                        <a:rPr lang="en-US" sz="1100" b="0" dirty="0" smtClean="0">
                          <a:solidFill>
                            <a:schemeClr val="accent5">
                              <a:lumMod val="10000"/>
                            </a:schemeClr>
                          </a:solidFill>
                        </a:rPr>
                        <a:t>%</a:t>
                      </a:r>
                      <a:endParaRPr lang="en-US" sz="1100" b="0" dirty="0">
                        <a:solidFill>
                          <a:schemeClr val="accent5">
                            <a:lumMod val="10000"/>
                          </a:schemeClr>
                        </a:solidFill>
                      </a:endParaRPr>
                    </a:p>
                  </a:txBody>
                  <a:tcPr>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3175"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c>
                  <a:txBody>
                    <a:bodyPr/>
                    <a:lstStyle/>
                    <a:p>
                      <a:pPr algn="ctr"/>
                      <a:r>
                        <a:rPr lang="en-US" sz="1100" b="0" dirty="0" smtClean="0">
                          <a:solidFill>
                            <a:schemeClr val="accent4">
                              <a:lumMod val="10000"/>
                            </a:schemeClr>
                          </a:solidFill>
                        </a:rPr>
                        <a:t>Odds</a:t>
                      </a:r>
                      <a:r>
                        <a:rPr lang="en-US" sz="1100" b="0" baseline="0" dirty="0" smtClean="0">
                          <a:solidFill>
                            <a:schemeClr val="accent4">
                              <a:lumMod val="10000"/>
                            </a:schemeClr>
                          </a:solidFill>
                        </a:rPr>
                        <a:t> Ratio</a:t>
                      </a:r>
                      <a:endParaRPr lang="en-US" sz="1100" b="0" dirty="0">
                        <a:solidFill>
                          <a:schemeClr val="accent4">
                            <a:lumMod val="10000"/>
                          </a:schemeClr>
                        </a:solidFill>
                      </a:endParaRPr>
                    </a:p>
                  </a:txBody>
                  <a:tcPr>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3175"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E7CB"/>
                    </a:solidFill>
                  </a:tcPr>
                </a:tc>
                <a:tc>
                  <a:txBody>
                    <a:bodyPr/>
                    <a:lstStyle/>
                    <a:p>
                      <a:pPr algn="ctr"/>
                      <a:r>
                        <a:rPr lang="en-US" sz="1100" b="0" dirty="0" smtClean="0">
                          <a:solidFill>
                            <a:schemeClr val="accent5">
                              <a:lumMod val="10000"/>
                            </a:schemeClr>
                          </a:solidFill>
                        </a:rPr>
                        <a:t>95% CI</a:t>
                      </a:r>
                      <a:endParaRPr lang="en-US" sz="1100" b="0" dirty="0">
                        <a:solidFill>
                          <a:schemeClr val="accent5">
                            <a:lumMod val="10000"/>
                          </a:schemeClr>
                        </a:solidFill>
                      </a:endParaRPr>
                    </a:p>
                  </a:txBody>
                  <a:tcPr>
                    <a:lnL w="6350" cap="flat" cmpd="sng" algn="ctr">
                      <a:solidFill>
                        <a:srgbClr val="161616"/>
                      </a:solidFill>
                      <a:prstDash val="solid"/>
                      <a:round/>
                      <a:headEnd type="none" w="med" len="med"/>
                      <a:tailEnd type="none" w="med" len="med"/>
                    </a:lnL>
                    <a:lnR w="3175" cap="flat" cmpd="sng" algn="ctr">
                      <a:solidFill>
                        <a:srgbClr val="161616"/>
                      </a:solidFill>
                      <a:prstDash val="solid"/>
                      <a:round/>
                      <a:headEnd type="none" w="med" len="med"/>
                      <a:tailEnd type="none" w="med" len="med"/>
                    </a:lnR>
                    <a:lnT w="3175"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chemeClr val="bg1"/>
                    </a:solidFill>
                  </a:tcPr>
                </a:tc>
              </a:tr>
              <a:tr h="364607">
                <a:tc>
                  <a:txBody>
                    <a:bodyPr/>
                    <a:lstStyle/>
                    <a:p>
                      <a:pPr algn="ctr"/>
                      <a:r>
                        <a:rPr lang="en-US" sz="1100" b="0" dirty="0" smtClean="0">
                          <a:solidFill>
                            <a:schemeClr val="accent5">
                              <a:lumMod val="10000"/>
                            </a:schemeClr>
                          </a:solidFill>
                        </a:rPr>
                        <a:t>37</a:t>
                      </a:r>
                      <a:endParaRPr lang="en-US" sz="1100" b="0" dirty="0">
                        <a:solidFill>
                          <a:schemeClr val="accent5">
                            <a:lumMod val="10000"/>
                          </a:schemeClr>
                        </a:solidFill>
                      </a:endParaRPr>
                    </a:p>
                  </a:txBody>
                  <a:tcPr>
                    <a:lnL w="3175"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c>
                  <a:txBody>
                    <a:bodyPr/>
                    <a:lstStyle/>
                    <a:p>
                      <a:pPr algn="ctr"/>
                      <a:r>
                        <a:rPr lang="en-US" sz="1100" b="0" dirty="0" smtClean="0">
                          <a:solidFill>
                            <a:schemeClr val="accent5">
                              <a:lumMod val="10000"/>
                            </a:schemeClr>
                          </a:solidFill>
                        </a:rPr>
                        <a:t>17</a:t>
                      </a:r>
                      <a:endParaRPr lang="en-US" sz="1100" b="0" dirty="0">
                        <a:solidFill>
                          <a:schemeClr val="accent5">
                            <a:lumMod val="10000"/>
                          </a:schemeClr>
                        </a:solidFill>
                      </a:endParaRPr>
                    </a:p>
                  </a:txBody>
                  <a:tcPr>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c>
                  <a:txBody>
                    <a:bodyPr/>
                    <a:lstStyle/>
                    <a:p>
                      <a:pPr algn="ctr"/>
                      <a:r>
                        <a:rPr lang="en-US" sz="1100" b="0" dirty="0" smtClean="0">
                          <a:solidFill>
                            <a:schemeClr val="accent5">
                              <a:lumMod val="10000"/>
                            </a:schemeClr>
                          </a:solidFill>
                        </a:rPr>
                        <a:t>4,117</a:t>
                      </a:r>
                      <a:endParaRPr lang="en-US" sz="1100" b="0" dirty="0">
                        <a:solidFill>
                          <a:schemeClr val="accent5">
                            <a:lumMod val="10000"/>
                          </a:schemeClr>
                        </a:solidFill>
                      </a:endParaRPr>
                    </a:p>
                  </a:txBody>
                  <a:tcPr>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c>
                  <a:txBody>
                    <a:bodyPr/>
                    <a:lstStyle/>
                    <a:p>
                      <a:pPr algn="ctr"/>
                      <a:r>
                        <a:rPr lang="en-US" sz="1100" b="0" dirty="0" smtClean="0">
                          <a:solidFill>
                            <a:schemeClr val="accent5">
                              <a:lumMod val="10000"/>
                            </a:schemeClr>
                          </a:solidFill>
                        </a:rPr>
                        <a:t>0.41</a:t>
                      </a:r>
                      <a:endParaRPr lang="en-US" sz="1100" b="0" dirty="0">
                        <a:solidFill>
                          <a:schemeClr val="accent5">
                            <a:lumMod val="10000"/>
                          </a:schemeClr>
                        </a:solidFill>
                      </a:endParaRPr>
                    </a:p>
                  </a:txBody>
                  <a:tcPr>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c>
                  <a:txBody>
                    <a:bodyPr/>
                    <a:lstStyle/>
                    <a:p>
                      <a:pPr algn="ctr"/>
                      <a:r>
                        <a:rPr lang="en-US" sz="1100" b="0" dirty="0" smtClean="0">
                          <a:solidFill>
                            <a:schemeClr val="accent5">
                              <a:lumMod val="10000"/>
                            </a:schemeClr>
                          </a:solidFill>
                        </a:rPr>
                        <a:t>22</a:t>
                      </a:r>
                      <a:endParaRPr lang="en-US" sz="1100" b="0" dirty="0">
                        <a:solidFill>
                          <a:schemeClr val="accent5">
                            <a:lumMod val="10000"/>
                          </a:schemeClr>
                        </a:solidFill>
                      </a:endParaRPr>
                    </a:p>
                  </a:txBody>
                  <a:tcPr>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c>
                  <a:txBody>
                    <a:bodyPr/>
                    <a:lstStyle/>
                    <a:p>
                      <a:pPr algn="ctr"/>
                      <a:r>
                        <a:rPr lang="en-US" sz="1100" b="0" dirty="0" smtClean="0">
                          <a:solidFill>
                            <a:schemeClr val="accent5">
                              <a:lumMod val="10000"/>
                            </a:schemeClr>
                          </a:solidFill>
                        </a:rPr>
                        <a:t>13,077</a:t>
                      </a:r>
                      <a:endParaRPr lang="en-US" sz="1100" b="0" dirty="0">
                        <a:solidFill>
                          <a:schemeClr val="accent5">
                            <a:lumMod val="10000"/>
                          </a:schemeClr>
                        </a:solidFill>
                      </a:endParaRPr>
                    </a:p>
                  </a:txBody>
                  <a:tcPr>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c>
                  <a:txBody>
                    <a:bodyPr/>
                    <a:lstStyle/>
                    <a:p>
                      <a:pPr algn="ctr"/>
                      <a:r>
                        <a:rPr lang="en-US" sz="1100" b="0" dirty="0" smtClean="0">
                          <a:solidFill>
                            <a:schemeClr val="accent5">
                              <a:lumMod val="10000"/>
                            </a:schemeClr>
                          </a:solidFill>
                        </a:rPr>
                        <a:t>0.17</a:t>
                      </a:r>
                      <a:endParaRPr lang="en-US" sz="1100" b="0" dirty="0">
                        <a:solidFill>
                          <a:schemeClr val="accent5">
                            <a:lumMod val="10000"/>
                          </a:schemeClr>
                        </a:solidFill>
                      </a:endParaRPr>
                    </a:p>
                  </a:txBody>
                  <a:tcPr>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c>
                  <a:txBody>
                    <a:bodyPr/>
                    <a:lstStyle/>
                    <a:p>
                      <a:pPr algn="ctr"/>
                      <a:r>
                        <a:rPr lang="en-US" sz="1100" b="0" dirty="0" smtClean="0">
                          <a:solidFill>
                            <a:schemeClr val="accent4">
                              <a:lumMod val="10000"/>
                            </a:schemeClr>
                          </a:solidFill>
                        </a:rPr>
                        <a:t>0.406</a:t>
                      </a:r>
                      <a:endParaRPr lang="en-US" sz="1100" b="0" dirty="0">
                        <a:solidFill>
                          <a:schemeClr val="accent4">
                            <a:lumMod val="10000"/>
                          </a:schemeClr>
                        </a:solidFill>
                      </a:endParaRPr>
                    </a:p>
                  </a:txBody>
                  <a:tcPr>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E7CB"/>
                    </a:solidFill>
                  </a:tcPr>
                </a:tc>
                <a:tc>
                  <a:txBody>
                    <a:bodyPr/>
                    <a:lstStyle/>
                    <a:p>
                      <a:pPr algn="ctr"/>
                      <a:r>
                        <a:rPr lang="en-US" sz="1100" b="0" dirty="0" smtClean="0">
                          <a:solidFill>
                            <a:schemeClr val="accent5">
                              <a:lumMod val="10000"/>
                            </a:schemeClr>
                          </a:solidFill>
                        </a:rPr>
                        <a:t>0.22-0.77</a:t>
                      </a:r>
                      <a:endParaRPr lang="en-US" sz="1100" b="0" dirty="0">
                        <a:solidFill>
                          <a:schemeClr val="accent5">
                            <a:lumMod val="10000"/>
                          </a:schemeClr>
                        </a:solidFill>
                      </a:endParaRPr>
                    </a:p>
                  </a:txBody>
                  <a:tcPr>
                    <a:lnL w="6350" cap="flat" cmpd="sng" algn="ctr">
                      <a:solidFill>
                        <a:srgbClr val="161616"/>
                      </a:solidFill>
                      <a:prstDash val="solid"/>
                      <a:round/>
                      <a:headEnd type="none" w="med" len="med"/>
                      <a:tailEnd type="none" w="med" len="med"/>
                    </a:lnL>
                    <a:lnR w="3175"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chemeClr val="bg1"/>
                    </a:solidFill>
                  </a:tcPr>
                </a:tc>
              </a:tr>
              <a:tr h="364607">
                <a:tc>
                  <a:txBody>
                    <a:bodyPr/>
                    <a:lstStyle/>
                    <a:p>
                      <a:pPr algn="ctr"/>
                      <a:r>
                        <a:rPr lang="en-US" sz="1100" b="0" dirty="0" smtClean="0">
                          <a:solidFill>
                            <a:schemeClr val="accent5">
                              <a:lumMod val="10000"/>
                            </a:schemeClr>
                          </a:solidFill>
                        </a:rPr>
                        <a:t>38</a:t>
                      </a:r>
                      <a:endParaRPr lang="en-US" sz="1100" b="0" dirty="0">
                        <a:solidFill>
                          <a:schemeClr val="accent5">
                            <a:lumMod val="10000"/>
                          </a:schemeClr>
                        </a:solidFill>
                      </a:endParaRPr>
                    </a:p>
                  </a:txBody>
                  <a:tcPr>
                    <a:lnL w="3175"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c>
                  <a:txBody>
                    <a:bodyPr/>
                    <a:lstStyle/>
                    <a:p>
                      <a:pPr algn="ctr"/>
                      <a:r>
                        <a:rPr lang="en-US" sz="1100" b="0" dirty="0" smtClean="0">
                          <a:solidFill>
                            <a:schemeClr val="accent5">
                              <a:lumMod val="10000"/>
                            </a:schemeClr>
                          </a:solidFill>
                        </a:rPr>
                        <a:t>19</a:t>
                      </a:r>
                      <a:endParaRPr lang="en-US" sz="1100" b="0" dirty="0">
                        <a:solidFill>
                          <a:schemeClr val="accent5">
                            <a:lumMod val="10000"/>
                          </a:schemeClr>
                        </a:solidFill>
                      </a:endParaRPr>
                    </a:p>
                  </a:txBody>
                  <a:tcPr>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c>
                  <a:txBody>
                    <a:bodyPr/>
                    <a:lstStyle/>
                    <a:p>
                      <a:pPr algn="ctr"/>
                      <a:r>
                        <a:rPr lang="en-US" sz="1100" b="0" dirty="0" smtClean="0">
                          <a:solidFill>
                            <a:schemeClr val="accent5">
                              <a:lumMod val="10000"/>
                            </a:schemeClr>
                          </a:solidFill>
                        </a:rPr>
                        <a:t>9,954</a:t>
                      </a:r>
                      <a:endParaRPr lang="en-US" sz="1100" b="0" dirty="0">
                        <a:solidFill>
                          <a:schemeClr val="accent5">
                            <a:lumMod val="10000"/>
                          </a:schemeClr>
                        </a:solidFill>
                      </a:endParaRPr>
                    </a:p>
                  </a:txBody>
                  <a:tcPr>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c>
                  <a:txBody>
                    <a:bodyPr/>
                    <a:lstStyle/>
                    <a:p>
                      <a:pPr algn="ctr"/>
                      <a:r>
                        <a:rPr lang="en-US" sz="1100" b="0" dirty="0" smtClean="0">
                          <a:solidFill>
                            <a:schemeClr val="accent5">
                              <a:lumMod val="10000"/>
                            </a:schemeClr>
                          </a:solidFill>
                        </a:rPr>
                        <a:t>0.19</a:t>
                      </a:r>
                      <a:endParaRPr lang="en-US" sz="1100" b="0" dirty="0">
                        <a:solidFill>
                          <a:schemeClr val="accent5">
                            <a:lumMod val="10000"/>
                          </a:schemeClr>
                        </a:solidFill>
                      </a:endParaRPr>
                    </a:p>
                  </a:txBody>
                  <a:tcPr>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c>
                  <a:txBody>
                    <a:bodyPr/>
                    <a:lstStyle/>
                    <a:p>
                      <a:pPr algn="ctr"/>
                      <a:r>
                        <a:rPr lang="en-US" sz="1100" b="0" dirty="0" smtClean="0">
                          <a:solidFill>
                            <a:schemeClr val="accent5">
                              <a:lumMod val="10000"/>
                            </a:schemeClr>
                          </a:solidFill>
                        </a:rPr>
                        <a:t>21</a:t>
                      </a:r>
                      <a:endParaRPr lang="en-US" sz="1100" b="0" dirty="0">
                        <a:solidFill>
                          <a:schemeClr val="accent5">
                            <a:lumMod val="10000"/>
                          </a:schemeClr>
                        </a:solidFill>
                      </a:endParaRPr>
                    </a:p>
                  </a:txBody>
                  <a:tcPr>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c>
                  <a:txBody>
                    <a:bodyPr/>
                    <a:lstStyle/>
                    <a:p>
                      <a:pPr algn="ctr"/>
                      <a:r>
                        <a:rPr lang="en-US" sz="1100" b="0" dirty="0" smtClean="0">
                          <a:solidFill>
                            <a:schemeClr val="accent5">
                              <a:lumMod val="10000"/>
                            </a:schemeClr>
                          </a:solidFill>
                        </a:rPr>
                        <a:t>28,209</a:t>
                      </a:r>
                      <a:endParaRPr lang="en-US" sz="1100" b="0" dirty="0">
                        <a:solidFill>
                          <a:schemeClr val="accent5">
                            <a:lumMod val="10000"/>
                          </a:schemeClr>
                        </a:solidFill>
                      </a:endParaRPr>
                    </a:p>
                  </a:txBody>
                  <a:tcPr>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c>
                  <a:txBody>
                    <a:bodyPr/>
                    <a:lstStyle/>
                    <a:p>
                      <a:pPr algn="ctr"/>
                      <a:r>
                        <a:rPr lang="en-US" sz="1100" b="0" dirty="0" smtClean="0">
                          <a:solidFill>
                            <a:schemeClr val="accent5">
                              <a:lumMod val="10000"/>
                            </a:schemeClr>
                          </a:solidFill>
                        </a:rPr>
                        <a:t>0.07</a:t>
                      </a:r>
                      <a:endParaRPr lang="en-US" sz="1100" b="0" dirty="0">
                        <a:solidFill>
                          <a:schemeClr val="accent5">
                            <a:lumMod val="10000"/>
                          </a:schemeClr>
                        </a:solidFill>
                      </a:endParaRPr>
                    </a:p>
                  </a:txBody>
                  <a:tcPr>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c>
                  <a:txBody>
                    <a:bodyPr/>
                    <a:lstStyle/>
                    <a:p>
                      <a:pPr algn="ctr"/>
                      <a:r>
                        <a:rPr lang="en-US" sz="1100" b="0" dirty="0" smtClean="0">
                          <a:solidFill>
                            <a:schemeClr val="accent4">
                              <a:lumMod val="10000"/>
                            </a:schemeClr>
                          </a:solidFill>
                        </a:rPr>
                        <a:t>0.390</a:t>
                      </a:r>
                      <a:endParaRPr lang="en-US" sz="1100" b="0" dirty="0">
                        <a:solidFill>
                          <a:schemeClr val="accent4">
                            <a:lumMod val="10000"/>
                          </a:schemeClr>
                        </a:solidFill>
                      </a:endParaRPr>
                    </a:p>
                  </a:txBody>
                  <a:tcPr>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E7CB"/>
                    </a:solidFill>
                  </a:tcPr>
                </a:tc>
                <a:tc>
                  <a:txBody>
                    <a:bodyPr/>
                    <a:lstStyle/>
                    <a:p>
                      <a:pPr algn="ctr"/>
                      <a:r>
                        <a:rPr lang="en-US" sz="1100" b="0" dirty="0" smtClean="0">
                          <a:solidFill>
                            <a:schemeClr val="accent5">
                              <a:lumMod val="10000"/>
                            </a:schemeClr>
                          </a:solidFill>
                        </a:rPr>
                        <a:t>0.21-0.72</a:t>
                      </a:r>
                      <a:endParaRPr lang="en-US" sz="1100" b="0" dirty="0">
                        <a:solidFill>
                          <a:schemeClr val="accent5">
                            <a:lumMod val="10000"/>
                          </a:schemeClr>
                        </a:solidFill>
                      </a:endParaRPr>
                    </a:p>
                  </a:txBody>
                  <a:tcPr>
                    <a:lnL w="6350" cap="flat" cmpd="sng" algn="ctr">
                      <a:solidFill>
                        <a:srgbClr val="161616"/>
                      </a:solidFill>
                      <a:prstDash val="solid"/>
                      <a:round/>
                      <a:headEnd type="none" w="med" len="med"/>
                      <a:tailEnd type="none" w="med" len="med"/>
                    </a:lnL>
                    <a:lnR w="3175"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chemeClr val="bg1"/>
                    </a:solidFill>
                  </a:tcPr>
                </a:tc>
              </a:tr>
              <a:tr h="364607">
                <a:tc>
                  <a:txBody>
                    <a:bodyPr/>
                    <a:lstStyle/>
                    <a:p>
                      <a:pPr algn="ctr"/>
                      <a:r>
                        <a:rPr lang="en-US" sz="1100" b="0" dirty="0" smtClean="0">
                          <a:solidFill>
                            <a:schemeClr val="accent5">
                              <a:lumMod val="10000"/>
                            </a:schemeClr>
                          </a:solidFill>
                        </a:rPr>
                        <a:t>39</a:t>
                      </a:r>
                      <a:endParaRPr lang="en-US" sz="1100" b="0" dirty="0">
                        <a:solidFill>
                          <a:schemeClr val="accent5">
                            <a:lumMod val="10000"/>
                          </a:schemeClr>
                        </a:solidFill>
                      </a:endParaRPr>
                    </a:p>
                  </a:txBody>
                  <a:tcPr>
                    <a:lnL w="3175"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c>
                  <a:txBody>
                    <a:bodyPr/>
                    <a:lstStyle/>
                    <a:p>
                      <a:pPr algn="ctr"/>
                      <a:r>
                        <a:rPr lang="en-US" sz="1100" b="0" dirty="0" smtClean="0">
                          <a:solidFill>
                            <a:schemeClr val="accent5">
                              <a:lumMod val="10000"/>
                            </a:schemeClr>
                          </a:solidFill>
                        </a:rPr>
                        <a:t>10</a:t>
                      </a:r>
                      <a:endParaRPr lang="en-US" sz="1100" b="0" dirty="0">
                        <a:solidFill>
                          <a:schemeClr val="accent5">
                            <a:lumMod val="10000"/>
                          </a:schemeClr>
                        </a:solidFill>
                      </a:endParaRPr>
                    </a:p>
                  </a:txBody>
                  <a:tcPr>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c>
                  <a:txBody>
                    <a:bodyPr/>
                    <a:lstStyle/>
                    <a:p>
                      <a:pPr algn="ctr"/>
                      <a:r>
                        <a:rPr lang="en-US" sz="1100" b="0" dirty="0" smtClean="0">
                          <a:solidFill>
                            <a:schemeClr val="accent5">
                              <a:lumMod val="10000"/>
                            </a:schemeClr>
                          </a:solidFill>
                        </a:rPr>
                        <a:t>13,752</a:t>
                      </a:r>
                      <a:endParaRPr lang="en-US" sz="1100" b="0" dirty="0">
                        <a:solidFill>
                          <a:schemeClr val="accent5">
                            <a:lumMod val="10000"/>
                          </a:schemeClr>
                        </a:solidFill>
                      </a:endParaRPr>
                    </a:p>
                  </a:txBody>
                  <a:tcPr>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c>
                  <a:txBody>
                    <a:bodyPr/>
                    <a:lstStyle/>
                    <a:p>
                      <a:pPr algn="ctr"/>
                      <a:r>
                        <a:rPr lang="en-US" sz="1100" b="0" dirty="0" smtClean="0">
                          <a:solidFill>
                            <a:schemeClr val="accent5">
                              <a:lumMod val="10000"/>
                            </a:schemeClr>
                          </a:solidFill>
                        </a:rPr>
                        <a:t>0.07</a:t>
                      </a:r>
                      <a:endParaRPr lang="en-US" sz="1100" b="0" dirty="0">
                        <a:solidFill>
                          <a:schemeClr val="accent5">
                            <a:lumMod val="10000"/>
                          </a:schemeClr>
                        </a:solidFill>
                      </a:endParaRPr>
                    </a:p>
                  </a:txBody>
                  <a:tcPr>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c>
                  <a:txBody>
                    <a:bodyPr/>
                    <a:lstStyle/>
                    <a:p>
                      <a:pPr algn="ctr"/>
                      <a:r>
                        <a:rPr lang="en-US" sz="1100" b="0" dirty="0" smtClean="0">
                          <a:solidFill>
                            <a:schemeClr val="accent5">
                              <a:lumMod val="10000"/>
                            </a:schemeClr>
                          </a:solidFill>
                        </a:rPr>
                        <a:t>28</a:t>
                      </a:r>
                      <a:endParaRPr lang="en-US" sz="1100" b="0" dirty="0">
                        <a:solidFill>
                          <a:schemeClr val="accent5">
                            <a:lumMod val="10000"/>
                          </a:schemeClr>
                        </a:solidFill>
                      </a:endParaRPr>
                    </a:p>
                  </a:txBody>
                  <a:tcPr>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c>
                  <a:txBody>
                    <a:bodyPr/>
                    <a:lstStyle/>
                    <a:p>
                      <a:pPr algn="ctr"/>
                      <a:r>
                        <a:rPr lang="en-US" sz="1100" b="0" dirty="0" smtClean="0">
                          <a:solidFill>
                            <a:schemeClr val="accent5">
                              <a:lumMod val="10000"/>
                            </a:schemeClr>
                          </a:solidFill>
                        </a:rPr>
                        <a:t>51,721</a:t>
                      </a:r>
                      <a:endParaRPr lang="en-US" sz="1100" b="0" dirty="0">
                        <a:solidFill>
                          <a:schemeClr val="accent5">
                            <a:lumMod val="10000"/>
                          </a:schemeClr>
                        </a:solidFill>
                      </a:endParaRPr>
                    </a:p>
                  </a:txBody>
                  <a:tcPr>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c>
                  <a:txBody>
                    <a:bodyPr/>
                    <a:lstStyle/>
                    <a:p>
                      <a:pPr algn="ctr"/>
                      <a:r>
                        <a:rPr lang="en-US" sz="1100" b="0" dirty="0" smtClean="0">
                          <a:solidFill>
                            <a:schemeClr val="accent5">
                              <a:lumMod val="10000"/>
                            </a:schemeClr>
                          </a:solidFill>
                        </a:rPr>
                        <a:t>0.05</a:t>
                      </a:r>
                      <a:endParaRPr lang="en-US" sz="1100" b="0" dirty="0">
                        <a:solidFill>
                          <a:schemeClr val="accent5">
                            <a:lumMod val="10000"/>
                          </a:schemeClr>
                        </a:solidFill>
                      </a:endParaRPr>
                    </a:p>
                  </a:txBody>
                  <a:tcPr>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c>
                  <a:txBody>
                    <a:bodyPr/>
                    <a:lstStyle/>
                    <a:p>
                      <a:pPr algn="ctr"/>
                      <a:r>
                        <a:rPr lang="en-US" sz="1100" b="0" dirty="0" smtClean="0">
                          <a:solidFill>
                            <a:schemeClr val="accent4">
                              <a:lumMod val="10000"/>
                            </a:schemeClr>
                          </a:solidFill>
                        </a:rPr>
                        <a:t>0.744</a:t>
                      </a:r>
                      <a:endParaRPr lang="en-US" sz="1100" b="0" dirty="0">
                        <a:solidFill>
                          <a:schemeClr val="accent4">
                            <a:lumMod val="10000"/>
                          </a:schemeClr>
                        </a:solidFill>
                      </a:endParaRPr>
                    </a:p>
                  </a:txBody>
                  <a:tcPr>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E7CB"/>
                    </a:solidFill>
                  </a:tcPr>
                </a:tc>
                <a:tc>
                  <a:txBody>
                    <a:bodyPr/>
                    <a:lstStyle/>
                    <a:p>
                      <a:pPr algn="ctr"/>
                      <a:r>
                        <a:rPr lang="en-US" sz="1100" b="0" dirty="0" smtClean="0">
                          <a:solidFill>
                            <a:schemeClr val="accent5">
                              <a:lumMod val="10000"/>
                            </a:schemeClr>
                          </a:solidFill>
                        </a:rPr>
                        <a:t>0.36-1.53</a:t>
                      </a:r>
                      <a:endParaRPr lang="en-US" sz="1100" b="0" dirty="0">
                        <a:solidFill>
                          <a:schemeClr val="accent5">
                            <a:lumMod val="10000"/>
                          </a:schemeClr>
                        </a:solidFill>
                      </a:endParaRPr>
                    </a:p>
                  </a:txBody>
                  <a:tcPr>
                    <a:lnL w="6350" cap="flat" cmpd="sng" algn="ctr">
                      <a:solidFill>
                        <a:srgbClr val="161616"/>
                      </a:solidFill>
                      <a:prstDash val="solid"/>
                      <a:round/>
                      <a:headEnd type="none" w="med" len="med"/>
                      <a:tailEnd type="none" w="med" len="med"/>
                    </a:lnL>
                    <a:lnR w="3175"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chemeClr val="bg1"/>
                    </a:solidFill>
                  </a:tcPr>
                </a:tc>
              </a:tr>
              <a:tr h="364607">
                <a:tc>
                  <a:txBody>
                    <a:bodyPr/>
                    <a:lstStyle/>
                    <a:p>
                      <a:pPr algn="ctr"/>
                      <a:r>
                        <a:rPr lang="en-US" sz="1100" b="0" dirty="0" smtClean="0">
                          <a:solidFill>
                            <a:schemeClr val="accent5">
                              <a:lumMod val="10000"/>
                            </a:schemeClr>
                          </a:solidFill>
                        </a:rPr>
                        <a:t>40</a:t>
                      </a:r>
                      <a:endParaRPr lang="en-US" sz="1100" b="0" dirty="0">
                        <a:solidFill>
                          <a:schemeClr val="accent5">
                            <a:lumMod val="10000"/>
                          </a:schemeClr>
                        </a:solidFill>
                      </a:endParaRPr>
                    </a:p>
                  </a:txBody>
                  <a:tcPr>
                    <a:lnL w="3175"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c>
                  <a:txBody>
                    <a:bodyPr/>
                    <a:lstStyle/>
                    <a:p>
                      <a:pPr algn="ctr"/>
                      <a:r>
                        <a:rPr lang="en-US" sz="1100" b="0" dirty="0" smtClean="0">
                          <a:solidFill>
                            <a:schemeClr val="accent5">
                              <a:lumMod val="10000"/>
                            </a:schemeClr>
                          </a:solidFill>
                        </a:rPr>
                        <a:t>10</a:t>
                      </a:r>
                      <a:endParaRPr lang="en-US" sz="1100" b="0" dirty="0">
                        <a:solidFill>
                          <a:schemeClr val="accent5">
                            <a:lumMod val="10000"/>
                          </a:schemeClr>
                        </a:solidFill>
                      </a:endParaRPr>
                    </a:p>
                  </a:txBody>
                  <a:tcPr>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c>
                  <a:txBody>
                    <a:bodyPr/>
                    <a:lstStyle/>
                    <a:p>
                      <a:pPr algn="ctr"/>
                      <a:r>
                        <a:rPr lang="en-US" sz="1100" b="0" dirty="0" smtClean="0">
                          <a:solidFill>
                            <a:schemeClr val="accent5">
                              <a:lumMod val="10000"/>
                            </a:schemeClr>
                          </a:solidFill>
                        </a:rPr>
                        <a:t>7,925</a:t>
                      </a:r>
                      <a:endParaRPr lang="en-US" sz="1100" b="0" dirty="0">
                        <a:solidFill>
                          <a:schemeClr val="accent5">
                            <a:lumMod val="10000"/>
                          </a:schemeClr>
                        </a:solidFill>
                      </a:endParaRPr>
                    </a:p>
                  </a:txBody>
                  <a:tcPr>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c>
                  <a:txBody>
                    <a:bodyPr/>
                    <a:lstStyle/>
                    <a:p>
                      <a:pPr algn="ctr"/>
                      <a:r>
                        <a:rPr lang="en-US" sz="1100" b="0" dirty="0" smtClean="0">
                          <a:solidFill>
                            <a:schemeClr val="accent5">
                              <a:lumMod val="10000"/>
                            </a:schemeClr>
                          </a:solidFill>
                        </a:rPr>
                        <a:t>0.13</a:t>
                      </a:r>
                      <a:endParaRPr lang="en-US" sz="1100" b="0" dirty="0">
                        <a:solidFill>
                          <a:schemeClr val="accent5">
                            <a:lumMod val="10000"/>
                          </a:schemeClr>
                        </a:solidFill>
                      </a:endParaRPr>
                    </a:p>
                  </a:txBody>
                  <a:tcPr>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c>
                  <a:txBody>
                    <a:bodyPr/>
                    <a:lstStyle/>
                    <a:p>
                      <a:pPr algn="ctr"/>
                      <a:r>
                        <a:rPr lang="en-US" sz="1100" b="0" dirty="0" smtClean="0">
                          <a:solidFill>
                            <a:schemeClr val="accent5">
                              <a:lumMod val="10000"/>
                            </a:schemeClr>
                          </a:solidFill>
                        </a:rPr>
                        <a:t>14</a:t>
                      </a:r>
                      <a:endParaRPr lang="en-US" sz="1100" b="0" dirty="0">
                        <a:solidFill>
                          <a:schemeClr val="accent5">
                            <a:lumMod val="10000"/>
                          </a:schemeClr>
                        </a:solidFill>
                      </a:endParaRPr>
                    </a:p>
                  </a:txBody>
                  <a:tcPr>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c>
                  <a:txBody>
                    <a:bodyPr/>
                    <a:lstStyle/>
                    <a:p>
                      <a:pPr algn="ctr"/>
                      <a:r>
                        <a:rPr lang="en-US" sz="1100" b="0" dirty="0" smtClean="0">
                          <a:solidFill>
                            <a:schemeClr val="accent5">
                              <a:lumMod val="10000"/>
                            </a:schemeClr>
                          </a:solidFill>
                        </a:rPr>
                        <a:t>24,140</a:t>
                      </a:r>
                      <a:endParaRPr lang="en-US" sz="1100" b="0" dirty="0">
                        <a:solidFill>
                          <a:schemeClr val="accent5">
                            <a:lumMod val="10000"/>
                          </a:schemeClr>
                        </a:solidFill>
                      </a:endParaRPr>
                    </a:p>
                  </a:txBody>
                  <a:tcPr>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c>
                  <a:txBody>
                    <a:bodyPr/>
                    <a:lstStyle/>
                    <a:p>
                      <a:pPr algn="ctr"/>
                      <a:r>
                        <a:rPr lang="en-US" sz="1100" b="0" dirty="0" smtClean="0">
                          <a:solidFill>
                            <a:schemeClr val="accent5">
                              <a:lumMod val="10000"/>
                            </a:schemeClr>
                          </a:solidFill>
                        </a:rPr>
                        <a:t>0.06</a:t>
                      </a:r>
                      <a:endParaRPr lang="en-US" sz="1100" b="0" dirty="0">
                        <a:solidFill>
                          <a:schemeClr val="accent5">
                            <a:lumMod val="10000"/>
                          </a:schemeClr>
                        </a:solidFill>
                      </a:endParaRPr>
                    </a:p>
                  </a:txBody>
                  <a:tcPr>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c>
                  <a:txBody>
                    <a:bodyPr/>
                    <a:lstStyle/>
                    <a:p>
                      <a:pPr algn="ctr"/>
                      <a:r>
                        <a:rPr lang="en-US" sz="1100" b="0" dirty="0" smtClean="0">
                          <a:solidFill>
                            <a:schemeClr val="accent4">
                              <a:lumMod val="10000"/>
                            </a:schemeClr>
                          </a:solidFill>
                        </a:rPr>
                        <a:t>0.459</a:t>
                      </a:r>
                      <a:endParaRPr lang="en-US" sz="1100" b="0" dirty="0">
                        <a:solidFill>
                          <a:schemeClr val="accent4">
                            <a:lumMod val="10000"/>
                          </a:schemeClr>
                        </a:solidFill>
                      </a:endParaRPr>
                    </a:p>
                  </a:txBody>
                  <a:tcPr>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E7CB"/>
                    </a:solidFill>
                  </a:tcPr>
                </a:tc>
                <a:tc>
                  <a:txBody>
                    <a:bodyPr/>
                    <a:lstStyle/>
                    <a:p>
                      <a:pPr algn="ctr"/>
                      <a:r>
                        <a:rPr lang="en-US" sz="1100" b="0" dirty="0" smtClean="0">
                          <a:solidFill>
                            <a:schemeClr val="accent5">
                              <a:lumMod val="10000"/>
                            </a:schemeClr>
                          </a:solidFill>
                        </a:rPr>
                        <a:t>0.20-1.03</a:t>
                      </a:r>
                      <a:endParaRPr lang="en-US" sz="1100" b="0" dirty="0">
                        <a:solidFill>
                          <a:schemeClr val="accent5">
                            <a:lumMod val="10000"/>
                          </a:schemeClr>
                        </a:solidFill>
                      </a:endParaRPr>
                    </a:p>
                  </a:txBody>
                  <a:tcPr>
                    <a:lnL w="6350" cap="flat" cmpd="sng" algn="ctr">
                      <a:solidFill>
                        <a:srgbClr val="161616"/>
                      </a:solidFill>
                      <a:prstDash val="solid"/>
                      <a:round/>
                      <a:headEnd type="none" w="med" len="med"/>
                      <a:tailEnd type="none" w="med" len="med"/>
                    </a:lnL>
                    <a:lnR w="3175"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chemeClr val="bg1"/>
                    </a:solidFill>
                  </a:tcPr>
                </a:tc>
              </a:tr>
              <a:tr h="364607">
                <a:tc>
                  <a:txBody>
                    <a:bodyPr/>
                    <a:lstStyle/>
                    <a:p>
                      <a:pPr algn="ctr"/>
                      <a:r>
                        <a:rPr lang="en-US" sz="1100" b="0" dirty="0" smtClean="0">
                          <a:solidFill>
                            <a:schemeClr val="accent5">
                              <a:lumMod val="10000"/>
                            </a:schemeClr>
                          </a:solidFill>
                        </a:rPr>
                        <a:t>41</a:t>
                      </a:r>
                      <a:endParaRPr lang="en-US" sz="1100" b="0" dirty="0">
                        <a:solidFill>
                          <a:schemeClr val="accent5">
                            <a:lumMod val="10000"/>
                          </a:schemeClr>
                        </a:solidFill>
                      </a:endParaRPr>
                    </a:p>
                  </a:txBody>
                  <a:tcPr>
                    <a:lnL w="3175"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c>
                  <a:txBody>
                    <a:bodyPr/>
                    <a:lstStyle/>
                    <a:p>
                      <a:pPr algn="ctr"/>
                      <a:r>
                        <a:rPr lang="en-US" sz="1100" b="0" dirty="0" smtClean="0">
                          <a:solidFill>
                            <a:schemeClr val="accent5">
                              <a:lumMod val="10000"/>
                            </a:schemeClr>
                          </a:solidFill>
                        </a:rPr>
                        <a:t>2</a:t>
                      </a:r>
                      <a:endParaRPr lang="en-US" sz="1100" b="0" dirty="0">
                        <a:solidFill>
                          <a:schemeClr val="accent5">
                            <a:lumMod val="10000"/>
                          </a:schemeClr>
                        </a:solidFill>
                      </a:endParaRPr>
                    </a:p>
                  </a:txBody>
                  <a:tcPr>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c>
                  <a:txBody>
                    <a:bodyPr/>
                    <a:lstStyle/>
                    <a:p>
                      <a:pPr algn="ctr"/>
                      <a:r>
                        <a:rPr lang="en-US" sz="1100" b="0" dirty="0" smtClean="0">
                          <a:solidFill>
                            <a:schemeClr val="accent5">
                              <a:lumMod val="10000"/>
                            </a:schemeClr>
                          </a:solidFill>
                        </a:rPr>
                        <a:t>1,938</a:t>
                      </a:r>
                      <a:endParaRPr lang="en-US" sz="1100" b="0" dirty="0">
                        <a:solidFill>
                          <a:schemeClr val="accent5">
                            <a:lumMod val="10000"/>
                          </a:schemeClr>
                        </a:solidFill>
                      </a:endParaRPr>
                    </a:p>
                  </a:txBody>
                  <a:tcPr>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c>
                  <a:txBody>
                    <a:bodyPr/>
                    <a:lstStyle/>
                    <a:p>
                      <a:pPr algn="ctr"/>
                      <a:r>
                        <a:rPr lang="en-US" sz="1100" b="0" dirty="0" smtClean="0">
                          <a:solidFill>
                            <a:schemeClr val="accent5">
                              <a:lumMod val="10000"/>
                            </a:schemeClr>
                          </a:solidFill>
                        </a:rPr>
                        <a:t>0.10</a:t>
                      </a:r>
                      <a:endParaRPr lang="en-US" sz="1100" b="0" dirty="0">
                        <a:solidFill>
                          <a:schemeClr val="accent5">
                            <a:lumMod val="10000"/>
                          </a:schemeClr>
                        </a:solidFill>
                      </a:endParaRPr>
                    </a:p>
                  </a:txBody>
                  <a:tcPr>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c>
                  <a:txBody>
                    <a:bodyPr/>
                    <a:lstStyle/>
                    <a:p>
                      <a:pPr algn="ctr"/>
                      <a:r>
                        <a:rPr lang="en-US" sz="1100" b="0" dirty="0" smtClean="0">
                          <a:solidFill>
                            <a:schemeClr val="accent5">
                              <a:lumMod val="10000"/>
                            </a:schemeClr>
                          </a:solidFill>
                        </a:rPr>
                        <a:t>3</a:t>
                      </a:r>
                      <a:endParaRPr lang="en-US" sz="1100" b="0" dirty="0">
                        <a:solidFill>
                          <a:schemeClr val="accent5">
                            <a:lumMod val="10000"/>
                          </a:schemeClr>
                        </a:solidFill>
                      </a:endParaRPr>
                    </a:p>
                  </a:txBody>
                  <a:tcPr>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c>
                  <a:txBody>
                    <a:bodyPr/>
                    <a:lstStyle/>
                    <a:p>
                      <a:pPr algn="ctr"/>
                      <a:r>
                        <a:rPr lang="en-US" sz="1100" b="0" dirty="0" smtClean="0">
                          <a:solidFill>
                            <a:schemeClr val="accent5">
                              <a:lumMod val="10000"/>
                            </a:schemeClr>
                          </a:solidFill>
                        </a:rPr>
                        <a:t>5,571</a:t>
                      </a:r>
                      <a:endParaRPr lang="en-US" sz="1100" b="0" dirty="0">
                        <a:solidFill>
                          <a:schemeClr val="accent5">
                            <a:lumMod val="10000"/>
                          </a:schemeClr>
                        </a:solidFill>
                      </a:endParaRPr>
                    </a:p>
                  </a:txBody>
                  <a:tcPr>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c>
                  <a:txBody>
                    <a:bodyPr/>
                    <a:lstStyle/>
                    <a:p>
                      <a:pPr algn="ctr"/>
                      <a:r>
                        <a:rPr lang="en-US" sz="1100" b="0" dirty="0" smtClean="0">
                          <a:solidFill>
                            <a:schemeClr val="accent5">
                              <a:lumMod val="10000"/>
                            </a:schemeClr>
                          </a:solidFill>
                        </a:rPr>
                        <a:t>0.05</a:t>
                      </a:r>
                      <a:endParaRPr lang="en-US" sz="1100" b="0" dirty="0">
                        <a:solidFill>
                          <a:schemeClr val="accent5">
                            <a:lumMod val="10000"/>
                          </a:schemeClr>
                        </a:solidFill>
                      </a:endParaRPr>
                    </a:p>
                  </a:txBody>
                  <a:tcPr>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c>
                  <a:txBody>
                    <a:bodyPr/>
                    <a:lstStyle/>
                    <a:p>
                      <a:pPr algn="ctr"/>
                      <a:r>
                        <a:rPr lang="en-US" sz="1100" b="0" dirty="0" smtClean="0">
                          <a:solidFill>
                            <a:schemeClr val="accent4">
                              <a:lumMod val="10000"/>
                            </a:schemeClr>
                          </a:solidFill>
                        </a:rPr>
                        <a:t>0.522</a:t>
                      </a:r>
                      <a:endParaRPr lang="en-US" sz="1100" b="0" dirty="0">
                        <a:solidFill>
                          <a:schemeClr val="accent4">
                            <a:lumMod val="10000"/>
                          </a:schemeClr>
                        </a:solidFill>
                      </a:endParaRPr>
                    </a:p>
                  </a:txBody>
                  <a:tcPr>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E7CB"/>
                    </a:solidFill>
                  </a:tcPr>
                </a:tc>
                <a:tc>
                  <a:txBody>
                    <a:bodyPr/>
                    <a:lstStyle/>
                    <a:p>
                      <a:pPr algn="ctr"/>
                      <a:r>
                        <a:rPr lang="en-US" sz="1100" b="0" dirty="0" smtClean="0">
                          <a:solidFill>
                            <a:schemeClr val="accent5">
                              <a:lumMod val="10000"/>
                            </a:schemeClr>
                          </a:solidFill>
                        </a:rPr>
                        <a:t>0.09-3.12</a:t>
                      </a:r>
                      <a:endParaRPr lang="en-US" sz="1100" b="0" dirty="0">
                        <a:solidFill>
                          <a:schemeClr val="accent5">
                            <a:lumMod val="10000"/>
                          </a:schemeClr>
                        </a:solidFill>
                      </a:endParaRPr>
                    </a:p>
                  </a:txBody>
                  <a:tcPr>
                    <a:lnL w="6350" cap="flat" cmpd="sng" algn="ctr">
                      <a:solidFill>
                        <a:srgbClr val="161616"/>
                      </a:solidFill>
                      <a:prstDash val="solid"/>
                      <a:round/>
                      <a:headEnd type="none" w="med" len="med"/>
                      <a:tailEnd type="none" w="med" len="med"/>
                    </a:lnL>
                    <a:lnR w="3175"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chemeClr val="bg1"/>
                    </a:solidFill>
                  </a:tcPr>
                </a:tc>
              </a:tr>
              <a:tr h="364607">
                <a:tc>
                  <a:txBody>
                    <a:bodyPr/>
                    <a:lstStyle/>
                    <a:p>
                      <a:pPr algn="ctr"/>
                      <a:r>
                        <a:rPr lang="en-US" sz="1100" b="0" dirty="0" smtClean="0">
                          <a:solidFill>
                            <a:schemeClr val="accent5">
                              <a:lumMod val="10000"/>
                            </a:schemeClr>
                          </a:solidFill>
                        </a:rPr>
                        <a:t>All</a:t>
                      </a:r>
                      <a:endParaRPr lang="en-US" sz="1100" b="0" dirty="0">
                        <a:solidFill>
                          <a:schemeClr val="accent5">
                            <a:lumMod val="10000"/>
                          </a:schemeClr>
                        </a:solidFill>
                      </a:endParaRPr>
                    </a:p>
                  </a:txBody>
                  <a:tcPr>
                    <a:lnL w="3175"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3175" cap="flat" cmpd="sng" algn="ctr">
                      <a:solidFill>
                        <a:srgbClr val="161616"/>
                      </a:solidFill>
                      <a:prstDash val="solid"/>
                      <a:round/>
                      <a:headEnd type="none" w="med" len="med"/>
                      <a:tailEnd type="none" w="med" len="med"/>
                    </a:lnB>
                    <a:solidFill>
                      <a:srgbClr val="FFFFFF"/>
                    </a:solidFill>
                  </a:tcPr>
                </a:tc>
                <a:tc>
                  <a:txBody>
                    <a:bodyPr/>
                    <a:lstStyle/>
                    <a:p>
                      <a:pPr algn="ctr"/>
                      <a:r>
                        <a:rPr lang="en-US" sz="1100" b="0" dirty="0" smtClean="0">
                          <a:solidFill>
                            <a:schemeClr val="accent5">
                              <a:lumMod val="10000"/>
                            </a:schemeClr>
                          </a:solidFill>
                        </a:rPr>
                        <a:t>58</a:t>
                      </a:r>
                      <a:endParaRPr lang="en-US" sz="1100" b="0" dirty="0">
                        <a:solidFill>
                          <a:schemeClr val="accent5">
                            <a:lumMod val="10000"/>
                          </a:schemeClr>
                        </a:solidFill>
                      </a:endParaRPr>
                    </a:p>
                  </a:txBody>
                  <a:tcPr>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3175" cap="flat" cmpd="sng" algn="ctr">
                      <a:solidFill>
                        <a:srgbClr val="161616"/>
                      </a:solidFill>
                      <a:prstDash val="solid"/>
                      <a:round/>
                      <a:headEnd type="none" w="med" len="med"/>
                      <a:tailEnd type="none" w="med" len="med"/>
                    </a:lnB>
                    <a:solidFill>
                      <a:srgbClr val="FFFFFF"/>
                    </a:solidFill>
                  </a:tcPr>
                </a:tc>
                <a:tc>
                  <a:txBody>
                    <a:bodyPr/>
                    <a:lstStyle/>
                    <a:p>
                      <a:pPr algn="ctr"/>
                      <a:r>
                        <a:rPr lang="en-US" sz="1100" b="0" dirty="0" smtClean="0">
                          <a:solidFill>
                            <a:schemeClr val="accent5">
                              <a:lumMod val="10000"/>
                            </a:schemeClr>
                          </a:solidFill>
                        </a:rPr>
                        <a:t>37,686</a:t>
                      </a:r>
                      <a:endParaRPr lang="en-US" sz="1100" b="0" dirty="0">
                        <a:solidFill>
                          <a:schemeClr val="accent5">
                            <a:lumMod val="10000"/>
                          </a:schemeClr>
                        </a:solidFill>
                      </a:endParaRPr>
                    </a:p>
                  </a:txBody>
                  <a:tcPr>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3175" cap="flat" cmpd="sng" algn="ctr">
                      <a:solidFill>
                        <a:srgbClr val="161616"/>
                      </a:solidFill>
                      <a:prstDash val="solid"/>
                      <a:round/>
                      <a:headEnd type="none" w="med" len="med"/>
                      <a:tailEnd type="none" w="med" len="med"/>
                    </a:lnB>
                    <a:solidFill>
                      <a:srgbClr val="FFFFFF"/>
                    </a:solidFill>
                  </a:tcPr>
                </a:tc>
                <a:tc>
                  <a:txBody>
                    <a:bodyPr/>
                    <a:lstStyle/>
                    <a:p>
                      <a:pPr algn="ctr"/>
                      <a:r>
                        <a:rPr lang="en-US" sz="1100" b="0" dirty="0" smtClean="0">
                          <a:solidFill>
                            <a:schemeClr val="accent5">
                              <a:lumMod val="10000"/>
                            </a:schemeClr>
                          </a:solidFill>
                        </a:rPr>
                        <a:t>0.15</a:t>
                      </a:r>
                      <a:endParaRPr lang="en-US" sz="1100" b="0" dirty="0">
                        <a:solidFill>
                          <a:schemeClr val="accent5">
                            <a:lumMod val="10000"/>
                          </a:schemeClr>
                        </a:solidFill>
                      </a:endParaRPr>
                    </a:p>
                  </a:txBody>
                  <a:tcPr>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3175" cap="flat" cmpd="sng" algn="ctr">
                      <a:solidFill>
                        <a:srgbClr val="161616"/>
                      </a:solidFill>
                      <a:prstDash val="solid"/>
                      <a:round/>
                      <a:headEnd type="none" w="med" len="med"/>
                      <a:tailEnd type="none" w="med" len="med"/>
                    </a:lnB>
                    <a:solidFill>
                      <a:srgbClr val="FFFFFF"/>
                    </a:solidFill>
                  </a:tcPr>
                </a:tc>
                <a:tc>
                  <a:txBody>
                    <a:bodyPr/>
                    <a:lstStyle/>
                    <a:p>
                      <a:pPr algn="ctr"/>
                      <a:r>
                        <a:rPr lang="en-US" sz="1100" b="0" dirty="0" smtClean="0">
                          <a:solidFill>
                            <a:schemeClr val="accent5">
                              <a:lumMod val="10000"/>
                            </a:schemeClr>
                          </a:solidFill>
                        </a:rPr>
                        <a:t>88</a:t>
                      </a:r>
                      <a:endParaRPr lang="en-US" sz="1100" b="0" dirty="0">
                        <a:solidFill>
                          <a:schemeClr val="accent5">
                            <a:lumMod val="10000"/>
                          </a:schemeClr>
                        </a:solidFill>
                      </a:endParaRPr>
                    </a:p>
                  </a:txBody>
                  <a:tcPr>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3175" cap="flat" cmpd="sng" algn="ctr">
                      <a:solidFill>
                        <a:srgbClr val="161616"/>
                      </a:solidFill>
                      <a:prstDash val="solid"/>
                      <a:round/>
                      <a:headEnd type="none" w="med" len="med"/>
                      <a:tailEnd type="none" w="med" len="med"/>
                    </a:lnB>
                    <a:solidFill>
                      <a:srgbClr val="FFFFFF"/>
                    </a:solidFill>
                  </a:tcPr>
                </a:tc>
                <a:tc>
                  <a:txBody>
                    <a:bodyPr/>
                    <a:lstStyle/>
                    <a:p>
                      <a:pPr algn="ctr"/>
                      <a:r>
                        <a:rPr lang="en-US" sz="1100" b="0" dirty="0" smtClean="0">
                          <a:solidFill>
                            <a:schemeClr val="accent5">
                              <a:lumMod val="10000"/>
                            </a:schemeClr>
                          </a:solidFill>
                        </a:rPr>
                        <a:t>122,718</a:t>
                      </a:r>
                      <a:endParaRPr lang="en-US" sz="1100" b="0" dirty="0">
                        <a:solidFill>
                          <a:schemeClr val="accent5">
                            <a:lumMod val="10000"/>
                          </a:schemeClr>
                        </a:solidFill>
                      </a:endParaRPr>
                    </a:p>
                  </a:txBody>
                  <a:tcPr>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3175" cap="flat" cmpd="sng" algn="ctr">
                      <a:solidFill>
                        <a:srgbClr val="161616"/>
                      </a:solidFill>
                      <a:prstDash val="solid"/>
                      <a:round/>
                      <a:headEnd type="none" w="med" len="med"/>
                      <a:tailEnd type="none" w="med" len="med"/>
                    </a:lnB>
                    <a:solidFill>
                      <a:srgbClr val="FFFFFF"/>
                    </a:solidFill>
                  </a:tcPr>
                </a:tc>
                <a:tc>
                  <a:txBody>
                    <a:bodyPr/>
                    <a:lstStyle/>
                    <a:p>
                      <a:pPr algn="ctr"/>
                      <a:r>
                        <a:rPr lang="en-US" sz="1100" b="0" dirty="0" smtClean="0">
                          <a:solidFill>
                            <a:schemeClr val="accent5">
                              <a:lumMod val="10000"/>
                            </a:schemeClr>
                          </a:solidFill>
                        </a:rPr>
                        <a:t>0.07</a:t>
                      </a:r>
                      <a:endParaRPr lang="en-US" sz="1100" b="0" dirty="0">
                        <a:solidFill>
                          <a:schemeClr val="accent5">
                            <a:lumMod val="10000"/>
                          </a:schemeClr>
                        </a:solidFill>
                      </a:endParaRPr>
                    </a:p>
                  </a:txBody>
                  <a:tcPr>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3175" cap="flat" cmpd="sng" algn="ctr">
                      <a:solidFill>
                        <a:srgbClr val="161616"/>
                      </a:solidFill>
                      <a:prstDash val="solid"/>
                      <a:round/>
                      <a:headEnd type="none" w="med" len="med"/>
                      <a:tailEnd type="none" w="med" len="med"/>
                    </a:lnB>
                    <a:solidFill>
                      <a:srgbClr val="FFFFFF"/>
                    </a:solidFill>
                  </a:tcPr>
                </a:tc>
                <a:tc>
                  <a:txBody>
                    <a:bodyPr/>
                    <a:lstStyle/>
                    <a:p>
                      <a:pPr algn="ctr"/>
                      <a:r>
                        <a:rPr lang="en-US" sz="1100" b="0" dirty="0" smtClean="0">
                          <a:solidFill>
                            <a:schemeClr val="accent4">
                              <a:lumMod val="10000"/>
                            </a:schemeClr>
                          </a:solidFill>
                        </a:rPr>
                        <a:t>0.466</a:t>
                      </a:r>
                      <a:endParaRPr lang="en-US" sz="1100" b="0" dirty="0">
                        <a:solidFill>
                          <a:schemeClr val="accent4">
                            <a:lumMod val="10000"/>
                          </a:schemeClr>
                        </a:solidFill>
                      </a:endParaRPr>
                    </a:p>
                  </a:txBody>
                  <a:tcPr>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3175" cap="flat" cmpd="sng" algn="ctr">
                      <a:solidFill>
                        <a:srgbClr val="161616"/>
                      </a:solidFill>
                      <a:prstDash val="solid"/>
                      <a:round/>
                      <a:headEnd type="none" w="med" len="med"/>
                      <a:tailEnd type="none" w="med" len="med"/>
                    </a:lnB>
                    <a:solidFill>
                      <a:srgbClr val="FFE7CB"/>
                    </a:solidFill>
                  </a:tcPr>
                </a:tc>
                <a:tc>
                  <a:txBody>
                    <a:bodyPr/>
                    <a:lstStyle/>
                    <a:p>
                      <a:pPr algn="ctr"/>
                      <a:r>
                        <a:rPr lang="en-US" sz="1100" b="0" dirty="0" smtClean="0">
                          <a:solidFill>
                            <a:schemeClr val="accent5">
                              <a:lumMod val="10000"/>
                            </a:schemeClr>
                          </a:solidFill>
                        </a:rPr>
                        <a:t>0.33-0.65</a:t>
                      </a:r>
                      <a:endParaRPr lang="en-US" sz="1100" b="0" dirty="0">
                        <a:solidFill>
                          <a:schemeClr val="accent5">
                            <a:lumMod val="10000"/>
                          </a:schemeClr>
                        </a:solidFill>
                      </a:endParaRPr>
                    </a:p>
                  </a:txBody>
                  <a:tcPr>
                    <a:lnL w="6350" cap="flat" cmpd="sng" algn="ctr">
                      <a:solidFill>
                        <a:srgbClr val="161616"/>
                      </a:solidFill>
                      <a:prstDash val="solid"/>
                      <a:round/>
                      <a:headEnd type="none" w="med" len="med"/>
                      <a:tailEnd type="none" w="med" len="med"/>
                    </a:lnL>
                    <a:lnR w="3175"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3175" cap="flat" cmpd="sng" algn="ctr">
                      <a:solidFill>
                        <a:srgbClr val="161616"/>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4"/>
          <p:cNvSpPr>
            <a:spLocks noGrp="1" noChangeArrowheads="1"/>
          </p:cNvSpPr>
          <p:nvPr>
            <p:ph type="title"/>
          </p:nvPr>
        </p:nvSpPr>
        <p:spPr>
          <a:xfrm>
            <a:off x="457200" y="189653"/>
            <a:ext cx="8229600" cy="1143000"/>
          </a:xfrm>
        </p:spPr>
        <p:txBody>
          <a:bodyPr/>
          <a:lstStyle/>
          <a:p>
            <a:pPr eaLnBrk="1" hangingPunct="1"/>
            <a:r>
              <a:rPr lang="en-US" sz="2600" b="0" dirty="0" smtClean="0">
                <a:solidFill>
                  <a:srgbClr val="9C5FB5"/>
                </a:solidFill>
                <a:ea typeface="ＭＳ Ｐゴシック"/>
                <a:cs typeface="ＭＳ Ｐゴシック"/>
              </a:rPr>
              <a:t>Wouldn’t Keeping Women Pregnant for Longer Increase Their Risk of Adverse Outcomes?</a:t>
            </a:r>
          </a:p>
        </p:txBody>
      </p:sp>
      <p:sp>
        <p:nvSpPr>
          <p:cNvPr id="72710" name="Rectangle 6"/>
          <p:cNvSpPr>
            <a:spLocks noGrp="1" noChangeArrowheads="1"/>
          </p:cNvSpPr>
          <p:nvPr>
            <p:ph type="body" idx="1"/>
          </p:nvPr>
        </p:nvSpPr>
        <p:spPr>
          <a:xfrm>
            <a:off x="447040" y="1430866"/>
            <a:ext cx="8382000" cy="3276600"/>
          </a:xfrm>
        </p:spPr>
        <p:txBody>
          <a:bodyPr/>
          <a:lstStyle/>
          <a:p>
            <a:pPr eaLnBrk="1" hangingPunct="1">
              <a:buClr>
                <a:srgbClr val="E98300"/>
              </a:buClr>
              <a:buSzPct val="100000"/>
              <a:buFont typeface="Arial"/>
              <a:buChar char="•"/>
              <a:defRPr/>
            </a:pPr>
            <a:r>
              <a:rPr lang="en-US" sz="2400" dirty="0">
                <a:ea typeface="+mn-ea"/>
                <a:cs typeface="+mn-cs"/>
              </a:rPr>
              <a:t>The experience in Ohio and Utah has shown that morbidity remained the same for </a:t>
            </a:r>
            <a:r>
              <a:rPr lang="en-US" sz="2400" dirty="0" err="1">
                <a:ea typeface="+mn-ea"/>
                <a:cs typeface="+mn-cs"/>
              </a:rPr>
              <a:t>macrosomia</a:t>
            </a:r>
            <a:r>
              <a:rPr lang="en-US" sz="2400" dirty="0">
                <a:ea typeface="+mn-ea"/>
                <a:cs typeface="+mn-cs"/>
              </a:rPr>
              <a:t>, preeclampsia, and maternal infections.</a:t>
            </a:r>
          </a:p>
          <a:p>
            <a:pPr eaLnBrk="1" hangingPunct="1">
              <a:buClr>
                <a:srgbClr val="E98300"/>
              </a:buClr>
              <a:buSzPct val="100000"/>
              <a:buFont typeface="Arial"/>
              <a:buChar char="•"/>
              <a:defRPr/>
            </a:pPr>
            <a:r>
              <a:rPr lang="en-US" sz="2400" dirty="0">
                <a:ea typeface="+mn-ea"/>
                <a:cs typeface="+mn-cs"/>
              </a:rPr>
              <a:t>Decreases were seen in stillbirth, low </a:t>
            </a:r>
            <a:r>
              <a:rPr lang="en-US" sz="2400" dirty="0" err="1" smtClean="0">
                <a:ea typeface="+mn-ea"/>
                <a:cs typeface="+mn-cs"/>
              </a:rPr>
              <a:t>apgar</a:t>
            </a:r>
            <a:r>
              <a:rPr lang="en-US" sz="2400" dirty="0" smtClean="0">
                <a:ea typeface="+mn-ea"/>
                <a:cs typeface="+mn-cs"/>
              </a:rPr>
              <a:t> </a:t>
            </a:r>
            <a:r>
              <a:rPr lang="en-US" sz="2400" dirty="0">
                <a:ea typeface="+mn-ea"/>
                <a:cs typeface="+mn-cs"/>
              </a:rPr>
              <a:t>scores, cesarean section for fetal distress, </a:t>
            </a:r>
            <a:r>
              <a:rPr lang="en-US" sz="2400" dirty="0" err="1">
                <a:ea typeface="+mn-ea"/>
                <a:cs typeface="+mn-cs"/>
              </a:rPr>
              <a:t>meconium</a:t>
            </a:r>
            <a:r>
              <a:rPr lang="en-US" sz="2400" dirty="0">
                <a:ea typeface="+mn-ea"/>
                <a:cs typeface="+mn-cs"/>
              </a:rPr>
              <a:t> aspiration and postpartum anemia.</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198120"/>
            <a:ext cx="8229600" cy="1139825"/>
          </a:xfrm>
        </p:spPr>
        <p:txBody>
          <a:bodyPr/>
          <a:lstStyle/>
          <a:p>
            <a:pPr eaLnBrk="1" hangingPunct="1"/>
            <a:r>
              <a:rPr lang="en-US" sz="2600" b="0" dirty="0" smtClean="0">
                <a:solidFill>
                  <a:srgbClr val="936FB1"/>
                </a:solidFill>
                <a:ea typeface="ＭＳ Ｐゴシック"/>
                <a:cs typeface="ＭＳ Ｐゴシック"/>
              </a:rPr>
              <a:t>Summary: Reasons to Eliminate Non-medically Indicated (Elective) Deliveries Before 39 Weeks</a:t>
            </a:r>
          </a:p>
        </p:txBody>
      </p:sp>
      <p:sp>
        <p:nvSpPr>
          <p:cNvPr id="66563" name="Rectangle 3"/>
          <p:cNvSpPr>
            <a:spLocks noGrp="1" noChangeArrowheads="1"/>
          </p:cNvSpPr>
          <p:nvPr>
            <p:ph type="body" idx="1"/>
          </p:nvPr>
        </p:nvSpPr>
        <p:spPr>
          <a:xfrm>
            <a:off x="447040" y="1430866"/>
            <a:ext cx="8229600" cy="4530725"/>
          </a:xfrm>
        </p:spPr>
        <p:txBody>
          <a:bodyPr/>
          <a:lstStyle/>
          <a:p>
            <a:pPr eaLnBrk="1" hangingPunct="1">
              <a:buClr>
                <a:srgbClr val="E98300"/>
              </a:buClr>
              <a:buSzPct val="100000"/>
              <a:buFont typeface="Arial"/>
              <a:buChar char="•"/>
            </a:pPr>
            <a:r>
              <a:rPr lang="en-US" sz="2400" dirty="0" smtClean="0">
                <a:ea typeface="ＭＳ Ｐゴシック"/>
                <a:cs typeface="ＭＳ Ｐゴシック"/>
              </a:rPr>
              <a:t>Reduction of neonatal complications</a:t>
            </a:r>
          </a:p>
          <a:p>
            <a:pPr eaLnBrk="1" hangingPunct="1">
              <a:buClr>
                <a:srgbClr val="E98300"/>
              </a:buClr>
              <a:buSzPct val="100000"/>
              <a:buFont typeface="Arial"/>
              <a:buChar char="•"/>
            </a:pPr>
            <a:r>
              <a:rPr lang="en-US" sz="2400" dirty="0" smtClean="0">
                <a:ea typeface="ＭＳ Ｐゴシック"/>
                <a:cs typeface="ＭＳ Ｐゴシック"/>
              </a:rPr>
              <a:t>No harm to mother if no medical or obstetrical indication for delivery</a:t>
            </a:r>
          </a:p>
          <a:p>
            <a:pPr eaLnBrk="1" hangingPunct="1">
              <a:buClr>
                <a:srgbClr val="E98300"/>
              </a:buClr>
              <a:buSzPct val="100000"/>
              <a:buFont typeface="Arial"/>
              <a:buChar char="•"/>
            </a:pPr>
            <a:r>
              <a:rPr lang="en-US" sz="2400" dirty="0" smtClean="0">
                <a:ea typeface="ＭＳ Ｐゴシック"/>
                <a:cs typeface="ＭＳ Ｐゴシック"/>
              </a:rPr>
              <a:t>Now a national quality measure:</a:t>
            </a:r>
          </a:p>
          <a:p>
            <a:pPr marL="571500" lvl="1" indent="-228600" eaLnBrk="1" hangingPunct="1">
              <a:buClr>
                <a:srgbClr val="AE85C3"/>
              </a:buClr>
              <a:buSzPct val="100000"/>
              <a:buFont typeface="Arial"/>
              <a:buChar char="•"/>
            </a:pPr>
            <a:r>
              <a:rPr lang="en-US" sz="2000" dirty="0" smtClean="0">
                <a:ea typeface="ＭＳ Ｐゴシック"/>
              </a:rPr>
              <a:t>National Quality Forum (NQF)</a:t>
            </a:r>
          </a:p>
          <a:p>
            <a:pPr marL="571500" lvl="1" indent="-228600" eaLnBrk="1" hangingPunct="1">
              <a:buClr>
                <a:srgbClr val="AE85C3"/>
              </a:buClr>
              <a:buSzPct val="100000"/>
              <a:buFont typeface="Arial"/>
              <a:buChar char="•"/>
            </a:pPr>
            <a:r>
              <a:rPr lang="en-US" sz="2000" dirty="0" smtClean="0">
                <a:ea typeface="ＭＳ Ｐゴシック"/>
              </a:rPr>
              <a:t>Leapfrog Group</a:t>
            </a:r>
          </a:p>
          <a:p>
            <a:pPr marL="571500" lvl="1" indent="-228600" eaLnBrk="1" hangingPunct="1">
              <a:buClr>
                <a:srgbClr val="AE85C3"/>
              </a:buClr>
              <a:buSzPct val="100000"/>
              <a:buFont typeface="Arial"/>
              <a:buChar char="•"/>
            </a:pPr>
            <a:r>
              <a:rPr lang="en-US" sz="2000" dirty="0" smtClean="0">
                <a:ea typeface="ＭＳ Ｐゴシック"/>
              </a:rPr>
              <a:t>The Joint Commission (TJC)</a:t>
            </a:r>
          </a:p>
          <a:p>
            <a:pPr eaLnBrk="1" hangingPunct="1">
              <a:buClr>
                <a:srgbClr val="E98300"/>
              </a:buClr>
              <a:buSzPct val="100000"/>
              <a:buFont typeface="Arial"/>
              <a:buChar char="•"/>
            </a:pPr>
            <a:endParaRPr lang="en-US" sz="2400" dirty="0" smtClean="0">
              <a:ea typeface="ＭＳ Ｐゴシック"/>
              <a:cs typeface="ＭＳ Ｐゴシック"/>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mc:AlternateContent>
          <mc:Choice xmlns:ma="http://schemas.microsoft.com/office/mac/drawingml/2008/main" Requires="ma">
            <p:blipFill>
              <a:blip r:embed="rId3"/>
              <a:srcRect l="7554" t="25256" r="-832" b="11520"/>
              <a:stretch>
                <a:fillRect/>
              </a:stretch>
            </p:blipFill>
          </mc:Choice>
          <mc:Fallback>
            <p:blipFill>
              <a:blip r:embed="rId4"/>
              <a:srcRect l="7554" t="25256" r="-832" b="11520"/>
              <a:stretch>
                <a:fillRect/>
              </a:stretch>
            </p:blipFill>
          </mc:Fallback>
        </mc:AlternateContent>
        <p:spPr>
          <a:xfrm>
            <a:off x="457200" y="139700"/>
            <a:ext cx="8534400" cy="5994415"/>
          </a:xfrm>
          <a:prstGeom prst="rect">
            <a:avLst/>
          </a:prstGeom>
        </p:spPr>
      </p:pic>
      <p:sp>
        <p:nvSpPr>
          <p:cNvPr id="67586" name="Title 1"/>
          <p:cNvSpPr>
            <a:spLocks noGrp="1"/>
          </p:cNvSpPr>
          <p:nvPr>
            <p:ph type="title"/>
          </p:nvPr>
        </p:nvSpPr>
        <p:spPr>
          <a:xfrm>
            <a:off x="193040" y="314960"/>
            <a:ext cx="8763000" cy="1132840"/>
          </a:xfrm>
        </p:spPr>
        <p:txBody>
          <a:bodyPr anchor="t"/>
          <a:lstStyle/>
          <a:p>
            <a:r>
              <a:rPr lang="en-US" sz="2800" b="0" dirty="0" smtClean="0">
                <a:solidFill>
                  <a:srgbClr val="9C5FB5"/>
                </a:solidFill>
                <a:ea typeface="ＭＳ Ｐゴシック"/>
                <a:cs typeface="ＭＳ Ｐゴシック"/>
              </a:rPr>
              <a:t>Eliminating Non-medically Indicated (Elective) Delivery Prior to 39 Weeks in Our Hospital:</a:t>
            </a:r>
            <a:endParaRPr lang="en-US" sz="2800" b="0" i="1" dirty="0" smtClean="0">
              <a:solidFill>
                <a:srgbClr val="9C5FB5"/>
              </a:solidFill>
              <a:ea typeface="ＭＳ Ｐゴシック"/>
              <a:cs typeface="ＭＳ Ｐゴシック"/>
            </a:endParaRPr>
          </a:p>
        </p:txBody>
      </p:sp>
      <p:sp>
        <p:nvSpPr>
          <p:cNvPr id="6" name="Rectangle 5"/>
          <p:cNvSpPr/>
          <p:nvPr/>
        </p:nvSpPr>
        <p:spPr>
          <a:xfrm>
            <a:off x="2286000" y="1447800"/>
            <a:ext cx="4572000" cy="830997"/>
          </a:xfrm>
          <a:prstGeom prst="rect">
            <a:avLst/>
          </a:prstGeom>
        </p:spPr>
        <p:txBody>
          <a:bodyPr>
            <a:spAutoFit/>
          </a:bodyPr>
          <a:lstStyle/>
          <a:p>
            <a:pPr algn="ctr"/>
            <a:r>
              <a:rPr lang="en-US" dirty="0" smtClean="0">
                <a:solidFill>
                  <a:srgbClr val="E98300"/>
                </a:solidFill>
              </a:rPr>
              <a:t>What are the steps to</a:t>
            </a:r>
            <a:br>
              <a:rPr lang="en-US" dirty="0" smtClean="0">
                <a:solidFill>
                  <a:srgbClr val="E98300"/>
                </a:solidFill>
              </a:rPr>
            </a:br>
            <a:r>
              <a:rPr lang="en-US" dirty="0" smtClean="0">
                <a:solidFill>
                  <a:srgbClr val="E98300"/>
                </a:solidFill>
              </a:rPr>
              <a:t> make this happen?</a:t>
            </a:r>
            <a:endParaRPr lang="en-US" dirty="0">
              <a:solidFill>
                <a:srgbClr val="E98300"/>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Title 1"/>
          <p:cNvSpPr>
            <a:spLocks noGrp="1"/>
          </p:cNvSpPr>
          <p:nvPr>
            <p:ph type="title"/>
          </p:nvPr>
        </p:nvSpPr>
        <p:spPr>
          <a:xfrm>
            <a:off x="457200" y="0"/>
            <a:ext cx="8229600" cy="1139825"/>
          </a:xfrm>
        </p:spPr>
        <p:txBody>
          <a:bodyPr/>
          <a:lstStyle/>
          <a:p>
            <a:r>
              <a:rPr lang="en-US" sz="2800" b="0" dirty="0" smtClean="0">
                <a:solidFill>
                  <a:srgbClr val="9C5FB5"/>
                </a:solidFill>
                <a:ea typeface="ＭＳ Ｐゴシック"/>
                <a:cs typeface="ＭＳ Ｐゴシック"/>
              </a:rPr>
              <a:t>First Steps (Fundamentals)</a:t>
            </a:r>
          </a:p>
        </p:txBody>
      </p:sp>
      <p:sp>
        <p:nvSpPr>
          <p:cNvPr id="68611" name="Content Placeholder 2"/>
          <p:cNvSpPr>
            <a:spLocks noGrp="1"/>
          </p:cNvSpPr>
          <p:nvPr>
            <p:ph idx="1"/>
          </p:nvPr>
        </p:nvSpPr>
        <p:spPr>
          <a:xfrm>
            <a:off x="457200" y="1430866"/>
            <a:ext cx="8229600" cy="4530725"/>
          </a:xfrm>
        </p:spPr>
        <p:txBody>
          <a:bodyPr/>
          <a:lstStyle/>
          <a:p>
            <a:pPr>
              <a:buClr>
                <a:srgbClr val="E98300"/>
              </a:buClr>
              <a:buSzPct val="100000"/>
              <a:buFont typeface="Arial"/>
              <a:buChar char="•"/>
            </a:pPr>
            <a:r>
              <a:rPr lang="en-US" sz="2400" dirty="0" smtClean="0">
                <a:ea typeface="ＭＳ Ｐゴシック"/>
                <a:cs typeface="ＭＳ Ｐゴシック"/>
              </a:rPr>
              <a:t>Implement list of “approved” indications</a:t>
            </a:r>
          </a:p>
          <a:p>
            <a:pPr marL="568325" lvl="1" indent="-222250">
              <a:buClr>
                <a:srgbClr val="AE85C3"/>
              </a:buClr>
              <a:buSzPct val="100000"/>
              <a:buFont typeface="Arial"/>
              <a:buChar char="•"/>
            </a:pPr>
            <a:r>
              <a:rPr lang="en-US" sz="2000" dirty="0" smtClean="0">
                <a:ea typeface="ＭＳ Ｐゴシック"/>
              </a:rPr>
              <a:t>Have departmental criteria for making certain diagnoses </a:t>
            </a:r>
            <a:br>
              <a:rPr lang="en-US" sz="2000" dirty="0" smtClean="0">
                <a:ea typeface="ＭＳ Ｐゴシック"/>
              </a:rPr>
            </a:br>
            <a:r>
              <a:rPr lang="en-US" sz="2000" dirty="0" smtClean="0">
                <a:ea typeface="ＭＳ Ｐゴシック"/>
              </a:rPr>
              <a:t>(e.g., hypertensive complications of pregnancy)</a:t>
            </a:r>
          </a:p>
          <a:p>
            <a:pPr marL="568325" lvl="1" indent="-222250">
              <a:buClr>
                <a:srgbClr val="AE85C3"/>
              </a:buClr>
              <a:buSzPct val="100000"/>
              <a:buFont typeface="Arial"/>
              <a:buChar char="•"/>
            </a:pPr>
            <a:r>
              <a:rPr lang="en-US" sz="2000" dirty="0" smtClean="0">
                <a:ea typeface="ＭＳ Ｐゴシック"/>
              </a:rPr>
              <a:t>Identify strong medical leadership and empower nurses to handle “appeals” for exceptions</a:t>
            </a:r>
          </a:p>
          <a:p>
            <a:pPr>
              <a:buClr>
                <a:srgbClr val="E98300"/>
              </a:buClr>
              <a:buSzPct val="100000"/>
              <a:buFont typeface="Arial"/>
              <a:buChar char="•"/>
            </a:pPr>
            <a:r>
              <a:rPr lang="en-US" sz="2400" dirty="0" smtClean="0">
                <a:ea typeface="ＭＳ Ｐゴシック"/>
                <a:cs typeface="ＭＳ Ｐゴシック"/>
              </a:rPr>
              <a:t>Implement criteria for establishing gestational age </a:t>
            </a:r>
            <a:br>
              <a:rPr lang="en-US" sz="2400" dirty="0" smtClean="0">
                <a:ea typeface="ＭＳ Ｐゴシック"/>
                <a:cs typeface="ＭＳ Ｐゴシック"/>
              </a:rPr>
            </a:br>
            <a:r>
              <a:rPr lang="en-US" sz="2400" dirty="0" smtClean="0">
                <a:ea typeface="ＭＳ Ｐゴシック"/>
                <a:cs typeface="ＭＳ Ｐゴシック"/>
              </a:rPr>
              <a:t>&gt;39 weeks</a:t>
            </a:r>
          </a:p>
          <a:p>
            <a:pPr>
              <a:buClr>
                <a:srgbClr val="E98300"/>
              </a:buClr>
              <a:buSzPct val="100000"/>
              <a:buFont typeface="Arial"/>
              <a:buChar char="•"/>
            </a:pPr>
            <a:r>
              <a:rPr lang="en-US" sz="2400" dirty="0" smtClean="0">
                <a:ea typeface="ＭＳ Ｐゴシック"/>
                <a:cs typeface="ＭＳ Ｐゴシック"/>
              </a:rPr>
              <a:t>Gather baseline data</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bwMode="auto">
          <a:xfrm rot="5400000">
            <a:off x="2029460" y="-1247140"/>
            <a:ext cx="4932680" cy="8229600"/>
          </a:xfrm>
          <a:prstGeom prst="rect">
            <a:avLst/>
          </a:prstGeom>
          <a:solidFill>
            <a:srgbClr val="FFE7CB">
              <a:alpha val="33000"/>
            </a:srgbClr>
          </a:solidFill>
          <a:ln w="9525" cap="flat" cmpd="sng" algn="ctr">
            <a:solidFill>
              <a:srgbClr val="FDC88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8" charset="0"/>
            </a:endParaRPr>
          </a:p>
        </p:txBody>
      </p:sp>
      <p:graphicFrame>
        <p:nvGraphicFramePr>
          <p:cNvPr id="6" name="Table 5"/>
          <p:cNvGraphicFramePr>
            <a:graphicFrameLocks noGrp="1"/>
          </p:cNvGraphicFramePr>
          <p:nvPr/>
        </p:nvGraphicFramePr>
        <p:xfrm>
          <a:off x="533400" y="538481"/>
          <a:ext cx="7950200" cy="4653279"/>
        </p:xfrm>
        <a:graphic>
          <a:graphicData uri="http://schemas.openxmlformats.org/drawingml/2006/table">
            <a:tbl>
              <a:tblPr firstRow="1" bandRow="1">
                <a:tableStyleId>{5C22544A-7EE6-4342-B048-85BDC9FD1C3A}</a:tableStyleId>
              </a:tblPr>
              <a:tblGrid>
                <a:gridCol w="3124200"/>
                <a:gridCol w="4826000"/>
              </a:tblGrid>
              <a:tr h="629896">
                <a:tc>
                  <a:txBody>
                    <a:bodyPr/>
                    <a:lstStyle/>
                    <a:p>
                      <a:pPr algn="ctr"/>
                      <a:r>
                        <a:rPr lang="en-US" sz="1200" b="0" dirty="0" smtClean="0"/>
                        <a:t>ACOG: “Examples</a:t>
                      </a:r>
                      <a:r>
                        <a:rPr lang="en-US" sz="1200" b="0" baseline="0" dirty="0" smtClean="0"/>
                        <a:t> of maternal or fetal conditions that may be indications for induction of labor”</a:t>
                      </a:r>
                      <a:endParaRPr lang="en-US" sz="1200" b="0" baseline="30000" dirty="0"/>
                    </a:p>
                  </a:txBody>
                  <a:tcPr anchor="ctr">
                    <a:lnL w="3175" cap="flat" cmpd="sng" algn="ctr">
                      <a:solidFill>
                        <a:srgbClr val="161616"/>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161616"/>
                      </a:solidFill>
                      <a:prstDash val="solid"/>
                      <a:round/>
                      <a:headEnd type="none" w="med" len="med"/>
                      <a:tailEnd type="none" w="med" len="med"/>
                    </a:lnT>
                    <a:lnB w="3175" cap="flat" cmpd="sng" algn="ctr">
                      <a:solidFill>
                        <a:srgbClr val="161616"/>
                      </a:solidFill>
                      <a:prstDash val="solid"/>
                      <a:round/>
                      <a:headEnd type="none" w="med" len="med"/>
                      <a:tailEnd type="none" w="med" len="med"/>
                    </a:lnB>
                    <a:solidFill>
                      <a:srgbClr val="E98300"/>
                    </a:solidFill>
                  </a:tcPr>
                </a:tc>
                <a:tc>
                  <a:txBody>
                    <a:bodyPr/>
                    <a:lstStyle/>
                    <a:p>
                      <a:pPr algn="ctr"/>
                      <a:r>
                        <a:rPr lang="en-US" sz="1200" b="0" dirty="0" smtClean="0"/>
                        <a:t>The</a:t>
                      </a:r>
                      <a:r>
                        <a:rPr lang="en-US" sz="1200" b="0" baseline="0" dirty="0" smtClean="0"/>
                        <a:t> Joint Commission: National Quality Core Measure </a:t>
                      </a:r>
                      <a:br>
                        <a:rPr lang="en-US" sz="1200" b="0" baseline="0" dirty="0" smtClean="0"/>
                      </a:br>
                      <a:r>
                        <a:rPr lang="en-US" sz="1200" b="0" baseline="0" dirty="0" smtClean="0"/>
                        <a:t>PC-01—Specifications for </a:t>
                      </a:r>
                      <a:br>
                        <a:rPr lang="en-US" sz="1200" b="0" baseline="0" dirty="0" smtClean="0"/>
                      </a:br>
                      <a:r>
                        <a:rPr lang="en-US" sz="1200" b="0" baseline="0" dirty="0" smtClean="0"/>
                        <a:t>“Conditions justifying delivery &lt;39 weeks”</a:t>
                      </a:r>
                      <a:endParaRPr lang="en-US" sz="1200" b="0" baseline="30000" dirty="0"/>
                    </a:p>
                  </a:txBody>
                  <a:tcPr anchor="ctr">
                    <a:lnL w="3175" cap="flat" cmpd="sng" algn="ctr">
                      <a:solidFill>
                        <a:srgbClr val="FFFFFF"/>
                      </a:solidFill>
                      <a:prstDash val="solid"/>
                      <a:round/>
                      <a:headEnd type="none" w="med" len="med"/>
                      <a:tailEnd type="none" w="med" len="med"/>
                    </a:lnL>
                    <a:lnR w="3175" cap="flat" cmpd="sng" algn="ctr">
                      <a:solidFill>
                        <a:srgbClr val="161616"/>
                      </a:solidFill>
                      <a:prstDash val="solid"/>
                      <a:round/>
                      <a:headEnd type="none" w="med" len="med"/>
                      <a:tailEnd type="none" w="med" len="med"/>
                    </a:lnR>
                    <a:lnT w="3175" cap="flat" cmpd="sng" algn="ctr">
                      <a:solidFill>
                        <a:srgbClr val="161616"/>
                      </a:solidFill>
                      <a:prstDash val="solid"/>
                      <a:round/>
                      <a:headEnd type="none" w="med" len="med"/>
                      <a:tailEnd type="none" w="med" len="med"/>
                    </a:lnT>
                    <a:lnB w="3175" cap="flat" cmpd="sng" algn="ctr">
                      <a:solidFill>
                        <a:srgbClr val="161616"/>
                      </a:solidFill>
                      <a:prstDash val="solid"/>
                      <a:round/>
                      <a:headEnd type="none" w="med" len="med"/>
                      <a:tailEnd type="none" w="med" len="med"/>
                    </a:lnB>
                    <a:solidFill>
                      <a:srgbClr val="E98300"/>
                    </a:solidFill>
                  </a:tcPr>
                </a:tc>
              </a:tr>
              <a:tr h="394870">
                <a:tc>
                  <a:txBody>
                    <a:bodyPr/>
                    <a:lstStyle/>
                    <a:p>
                      <a:pPr marL="114300" indent="-114300" algn="l"/>
                      <a:endParaRPr lang="en-US" sz="1100" b="0" dirty="0" smtClean="0">
                        <a:solidFill>
                          <a:schemeClr val="accent5">
                            <a:lumMod val="10000"/>
                          </a:schemeClr>
                        </a:solidFill>
                      </a:endParaRPr>
                    </a:p>
                  </a:txBody>
                  <a:tcPr anchor="ctr">
                    <a:lnL w="3175"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3175"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c>
                  <a:txBody>
                    <a:bodyPr/>
                    <a:lstStyle/>
                    <a:p>
                      <a:pPr marL="119063" marR="0" indent="-111125" algn="l" defTabSz="457200" rtl="0" eaLnBrk="1" fontAlgn="auto" latinLnBrk="0" hangingPunct="1">
                        <a:lnSpc>
                          <a:spcPct val="100000"/>
                        </a:lnSpc>
                        <a:spcBef>
                          <a:spcPts val="0"/>
                        </a:spcBef>
                        <a:spcAft>
                          <a:spcPts val="0"/>
                        </a:spcAft>
                        <a:buClrTx/>
                        <a:buSzTx/>
                        <a:buFontTx/>
                        <a:buNone/>
                        <a:tabLst/>
                        <a:defRPr/>
                      </a:pPr>
                      <a:r>
                        <a:rPr lang="en-US" sz="1100" b="0" dirty="0" smtClean="0">
                          <a:solidFill>
                            <a:schemeClr val="accent5">
                              <a:lumMod val="10000"/>
                            </a:schemeClr>
                          </a:solidFill>
                        </a:rPr>
                        <a:t>• Placental abruption,</a:t>
                      </a:r>
                      <a:r>
                        <a:rPr lang="en-US" sz="1100" b="0" baseline="0" dirty="0" smtClean="0">
                          <a:solidFill>
                            <a:schemeClr val="accent5">
                              <a:lumMod val="10000"/>
                            </a:schemeClr>
                          </a:solidFill>
                        </a:rPr>
                        <a:t> placenta </a:t>
                      </a:r>
                      <a:r>
                        <a:rPr lang="en-US" sz="1100" b="0" baseline="0" dirty="0" err="1" smtClean="0">
                          <a:solidFill>
                            <a:schemeClr val="accent5">
                              <a:lumMod val="10000"/>
                            </a:schemeClr>
                          </a:solidFill>
                        </a:rPr>
                        <a:t>previa</a:t>
                      </a:r>
                      <a:r>
                        <a:rPr lang="en-US" sz="1100" b="0" baseline="0" dirty="0" smtClean="0">
                          <a:solidFill>
                            <a:schemeClr val="accent5">
                              <a:lumMod val="10000"/>
                            </a:schemeClr>
                          </a:solidFill>
                        </a:rPr>
                        <a:t>, unspecified antenatal hemorrhage</a:t>
                      </a:r>
                      <a:endParaRPr lang="en-US" sz="1100" b="0" dirty="0">
                        <a:solidFill>
                          <a:schemeClr val="accent5">
                            <a:lumMod val="10000"/>
                          </a:schemeClr>
                        </a:solidFill>
                      </a:endParaRPr>
                    </a:p>
                  </a:txBody>
                  <a:tcPr anchor="ctr">
                    <a:lnL w="6350" cap="flat" cmpd="sng" algn="ctr">
                      <a:solidFill>
                        <a:srgbClr val="161616"/>
                      </a:solidFill>
                      <a:prstDash val="solid"/>
                      <a:round/>
                      <a:headEnd type="none" w="med" len="med"/>
                      <a:tailEnd type="none" w="med" len="med"/>
                    </a:lnL>
                    <a:lnR w="3175" cap="flat" cmpd="sng" algn="ctr">
                      <a:solidFill>
                        <a:srgbClr val="161616"/>
                      </a:solidFill>
                      <a:prstDash val="solid"/>
                      <a:round/>
                      <a:headEnd type="none" w="med" len="med"/>
                      <a:tailEnd type="none" w="med" len="med"/>
                    </a:lnR>
                    <a:lnT w="3175"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r>
              <a:tr h="381769">
                <a:tc>
                  <a:txBody>
                    <a:bodyPr/>
                    <a:lstStyle/>
                    <a:p>
                      <a:pPr marL="114300" indent="-114300" algn="l"/>
                      <a:r>
                        <a:rPr lang="en-US" sz="1100" b="0" dirty="0" smtClean="0">
                          <a:solidFill>
                            <a:schemeClr val="accent5">
                              <a:lumMod val="10000"/>
                            </a:schemeClr>
                          </a:solidFill>
                        </a:rPr>
                        <a:t>• Fetal demise</a:t>
                      </a:r>
                      <a:endParaRPr lang="en-US" sz="1100" b="0" dirty="0">
                        <a:solidFill>
                          <a:schemeClr val="accent5">
                            <a:lumMod val="10000"/>
                          </a:schemeClr>
                        </a:solidFill>
                      </a:endParaRPr>
                    </a:p>
                  </a:txBody>
                  <a:tcPr anchor="ctr">
                    <a:lnL w="3175"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c>
                  <a:txBody>
                    <a:bodyPr/>
                    <a:lstStyle/>
                    <a:p>
                      <a:pPr marL="119063" marR="0" indent="-111125" algn="l" defTabSz="457200" rtl="0" eaLnBrk="1" fontAlgn="auto" latinLnBrk="0" hangingPunct="1">
                        <a:lnSpc>
                          <a:spcPct val="100000"/>
                        </a:lnSpc>
                        <a:spcBef>
                          <a:spcPts val="0"/>
                        </a:spcBef>
                        <a:spcAft>
                          <a:spcPts val="0"/>
                        </a:spcAft>
                        <a:buClrTx/>
                        <a:buSzTx/>
                        <a:buFontTx/>
                        <a:buNone/>
                        <a:tabLst/>
                        <a:defRPr/>
                      </a:pPr>
                      <a:r>
                        <a:rPr lang="en-US" sz="1100" b="0" dirty="0" smtClean="0">
                          <a:solidFill>
                            <a:schemeClr val="accent5">
                              <a:lumMod val="10000"/>
                            </a:schemeClr>
                          </a:solidFill>
                        </a:rPr>
                        <a:t>• Fetal demise, fetal demise in prior pregnancy</a:t>
                      </a:r>
                      <a:endParaRPr lang="en-US" sz="1100" b="0" dirty="0">
                        <a:solidFill>
                          <a:schemeClr val="accent5">
                            <a:lumMod val="10000"/>
                          </a:schemeClr>
                        </a:solidFill>
                      </a:endParaRPr>
                    </a:p>
                  </a:txBody>
                  <a:tcPr anchor="ctr">
                    <a:lnL w="6350" cap="flat" cmpd="sng" algn="ctr">
                      <a:solidFill>
                        <a:srgbClr val="161616"/>
                      </a:solidFill>
                      <a:prstDash val="solid"/>
                      <a:round/>
                      <a:headEnd type="none" w="med" len="med"/>
                      <a:tailEnd type="none" w="med" len="med"/>
                    </a:lnL>
                    <a:lnR w="3175"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r>
              <a:tr h="381769">
                <a:tc>
                  <a:txBody>
                    <a:bodyPr/>
                    <a:lstStyle/>
                    <a:p>
                      <a:pPr marL="114300" indent="-114300" algn="l">
                        <a:tabLst>
                          <a:tab pos="114300" algn="l"/>
                        </a:tabLst>
                      </a:pPr>
                      <a:r>
                        <a:rPr lang="en-US" sz="1100" b="0" dirty="0" smtClean="0">
                          <a:solidFill>
                            <a:schemeClr val="accent5">
                              <a:lumMod val="10000"/>
                            </a:schemeClr>
                          </a:solidFill>
                        </a:rPr>
                        <a:t>• Post-term pregnancy</a:t>
                      </a:r>
                      <a:endParaRPr lang="en-US" sz="1100" b="0" dirty="0">
                        <a:solidFill>
                          <a:schemeClr val="accent5">
                            <a:lumMod val="10000"/>
                          </a:schemeClr>
                        </a:solidFill>
                      </a:endParaRPr>
                    </a:p>
                  </a:txBody>
                  <a:tcPr anchor="ctr">
                    <a:lnL w="3175"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c>
                  <a:txBody>
                    <a:bodyPr/>
                    <a:lstStyle/>
                    <a:p>
                      <a:pPr marL="119063" marR="0" indent="-111125" algn="l" defTabSz="457200" rtl="0" eaLnBrk="1" fontAlgn="auto" latinLnBrk="0" hangingPunct="1">
                        <a:lnSpc>
                          <a:spcPct val="100000"/>
                        </a:lnSpc>
                        <a:spcBef>
                          <a:spcPts val="0"/>
                        </a:spcBef>
                        <a:spcAft>
                          <a:spcPts val="0"/>
                        </a:spcAft>
                        <a:buClrTx/>
                        <a:buSzTx/>
                        <a:buFontTx/>
                        <a:buNone/>
                        <a:tabLst/>
                        <a:defRPr/>
                      </a:pPr>
                      <a:r>
                        <a:rPr lang="en-US" sz="1100" b="0" dirty="0" smtClean="0">
                          <a:solidFill>
                            <a:schemeClr val="accent5">
                              <a:lumMod val="10000"/>
                            </a:schemeClr>
                          </a:solidFill>
                        </a:rPr>
                        <a:t>• Post-term pregnancy</a:t>
                      </a:r>
                      <a:endParaRPr lang="en-US" sz="1100" b="0" dirty="0">
                        <a:solidFill>
                          <a:schemeClr val="accent5">
                            <a:lumMod val="10000"/>
                          </a:schemeClr>
                        </a:solidFill>
                      </a:endParaRPr>
                    </a:p>
                  </a:txBody>
                  <a:tcPr anchor="ctr">
                    <a:lnL w="6350" cap="flat" cmpd="sng" algn="ctr">
                      <a:solidFill>
                        <a:srgbClr val="161616"/>
                      </a:solidFill>
                      <a:prstDash val="solid"/>
                      <a:round/>
                      <a:headEnd type="none" w="med" len="med"/>
                      <a:tailEnd type="none" w="med" len="med"/>
                    </a:lnL>
                    <a:lnR w="3175"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r>
              <a:tr h="381769">
                <a:tc>
                  <a:txBody>
                    <a:bodyPr/>
                    <a:lstStyle/>
                    <a:p>
                      <a:pPr marL="114300" indent="-114300" algn="l"/>
                      <a:r>
                        <a:rPr lang="en-US" sz="1100" b="0" dirty="0" smtClean="0">
                          <a:solidFill>
                            <a:schemeClr val="accent5">
                              <a:lumMod val="10000"/>
                            </a:schemeClr>
                          </a:solidFill>
                        </a:rPr>
                        <a:t>• Premature rupture of membranes</a:t>
                      </a:r>
                      <a:endParaRPr lang="en-US" sz="1100" b="0" dirty="0">
                        <a:solidFill>
                          <a:schemeClr val="accent5">
                            <a:lumMod val="10000"/>
                          </a:schemeClr>
                        </a:solidFill>
                      </a:endParaRPr>
                    </a:p>
                  </a:txBody>
                  <a:tcPr anchor="ctr">
                    <a:lnL w="3175"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c>
                  <a:txBody>
                    <a:bodyPr/>
                    <a:lstStyle/>
                    <a:p>
                      <a:pPr marL="119063" marR="0" indent="-111125" algn="l" defTabSz="457200" rtl="0" eaLnBrk="1" fontAlgn="auto" latinLnBrk="0" hangingPunct="1">
                        <a:lnSpc>
                          <a:spcPct val="100000"/>
                        </a:lnSpc>
                        <a:spcBef>
                          <a:spcPts val="0"/>
                        </a:spcBef>
                        <a:spcAft>
                          <a:spcPts val="0"/>
                        </a:spcAft>
                        <a:buClrTx/>
                        <a:buSzTx/>
                        <a:buFontTx/>
                        <a:buNone/>
                        <a:tabLst/>
                        <a:defRPr/>
                      </a:pPr>
                      <a:r>
                        <a:rPr lang="en-US" sz="1100" b="0" dirty="0" smtClean="0">
                          <a:solidFill>
                            <a:schemeClr val="accent5">
                              <a:lumMod val="10000"/>
                            </a:schemeClr>
                          </a:solidFill>
                        </a:rPr>
                        <a:t>• Rupture of membranes prior to labor (term or preterm)</a:t>
                      </a:r>
                      <a:endParaRPr lang="en-US" sz="1100" b="0" dirty="0">
                        <a:solidFill>
                          <a:schemeClr val="accent5">
                            <a:lumMod val="10000"/>
                          </a:schemeClr>
                        </a:solidFill>
                      </a:endParaRPr>
                    </a:p>
                  </a:txBody>
                  <a:tcPr anchor="ctr">
                    <a:lnL w="6350" cap="flat" cmpd="sng" algn="ctr">
                      <a:solidFill>
                        <a:srgbClr val="161616"/>
                      </a:solidFill>
                      <a:prstDash val="solid"/>
                      <a:round/>
                      <a:headEnd type="none" w="med" len="med"/>
                      <a:tailEnd type="none" w="med" len="med"/>
                    </a:lnL>
                    <a:lnR w="3175"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r>
              <a:tr h="419931">
                <a:tc>
                  <a:txBody>
                    <a:bodyPr/>
                    <a:lstStyle/>
                    <a:p>
                      <a:pPr marL="93663" indent="-93663" algn="l">
                        <a:tabLst/>
                      </a:pPr>
                      <a:r>
                        <a:rPr lang="en-US" sz="1100" b="0" dirty="0" smtClean="0">
                          <a:solidFill>
                            <a:schemeClr val="accent5">
                              <a:lumMod val="10000"/>
                            </a:schemeClr>
                          </a:solidFill>
                        </a:rPr>
                        <a:t>• Gestational hypertension, preeclampsia,</a:t>
                      </a:r>
                      <a:r>
                        <a:rPr lang="en-US" sz="1100" b="0" baseline="0" dirty="0" smtClean="0">
                          <a:solidFill>
                            <a:schemeClr val="accent5">
                              <a:lumMod val="10000"/>
                            </a:schemeClr>
                          </a:solidFill>
                        </a:rPr>
                        <a:t> </a:t>
                      </a:r>
                      <a:r>
                        <a:rPr lang="en-US" sz="1100" b="0" dirty="0" err="1" smtClean="0">
                          <a:solidFill>
                            <a:schemeClr val="accent5">
                              <a:lumMod val="10000"/>
                            </a:schemeClr>
                          </a:solidFill>
                        </a:rPr>
                        <a:t>eclampsia</a:t>
                      </a:r>
                      <a:r>
                        <a:rPr lang="en-US" sz="1100" b="0" dirty="0" smtClean="0">
                          <a:solidFill>
                            <a:schemeClr val="accent5">
                              <a:lumMod val="10000"/>
                            </a:schemeClr>
                          </a:solidFill>
                        </a:rPr>
                        <a:t>, chronic hypertension</a:t>
                      </a:r>
                      <a:endParaRPr lang="en-US" sz="1100" b="0" dirty="0">
                        <a:solidFill>
                          <a:schemeClr val="accent5">
                            <a:lumMod val="10000"/>
                          </a:schemeClr>
                        </a:solidFill>
                      </a:endParaRPr>
                    </a:p>
                  </a:txBody>
                  <a:tcPr anchor="ctr">
                    <a:lnL w="3175"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c>
                  <a:txBody>
                    <a:bodyPr/>
                    <a:lstStyle/>
                    <a:p>
                      <a:pPr marL="119063" marR="0" indent="-111125" algn="l" defTabSz="457200" rtl="0" eaLnBrk="1" fontAlgn="auto" latinLnBrk="0" hangingPunct="1">
                        <a:lnSpc>
                          <a:spcPct val="100000"/>
                        </a:lnSpc>
                        <a:spcBef>
                          <a:spcPts val="0"/>
                        </a:spcBef>
                        <a:spcAft>
                          <a:spcPts val="0"/>
                        </a:spcAft>
                        <a:buClrTx/>
                        <a:buSzTx/>
                        <a:buFontTx/>
                        <a:buNone/>
                        <a:tabLst/>
                        <a:defRPr/>
                      </a:pPr>
                      <a:r>
                        <a:rPr lang="en-US" sz="1100" b="0" dirty="0" smtClean="0">
                          <a:solidFill>
                            <a:schemeClr val="accent5">
                              <a:lumMod val="10000"/>
                            </a:schemeClr>
                          </a:solidFill>
                        </a:rPr>
                        <a:t>• Gestational hypertension</a:t>
                      </a:r>
                      <a:r>
                        <a:rPr lang="en-US" sz="1100" b="0" baseline="0" dirty="0" smtClean="0">
                          <a:solidFill>
                            <a:schemeClr val="accent5">
                              <a:lumMod val="10000"/>
                            </a:schemeClr>
                          </a:solidFill>
                        </a:rPr>
                        <a:t>, preeclampsia, </a:t>
                      </a:r>
                      <a:r>
                        <a:rPr lang="en-US" sz="1100" b="0" baseline="0" dirty="0" err="1" smtClean="0">
                          <a:solidFill>
                            <a:schemeClr val="accent5">
                              <a:lumMod val="10000"/>
                            </a:schemeClr>
                          </a:solidFill>
                        </a:rPr>
                        <a:t>eclampsia</a:t>
                      </a:r>
                      <a:r>
                        <a:rPr lang="en-US" sz="1100" b="0" baseline="0" dirty="0" smtClean="0">
                          <a:solidFill>
                            <a:schemeClr val="accent5">
                              <a:lumMod val="10000"/>
                            </a:schemeClr>
                          </a:solidFill>
                        </a:rPr>
                        <a:t>, chronic hypertension</a:t>
                      </a:r>
                      <a:endParaRPr lang="en-US" sz="1100" b="0" dirty="0">
                        <a:solidFill>
                          <a:schemeClr val="accent5">
                            <a:lumMod val="10000"/>
                          </a:schemeClr>
                        </a:solidFill>
                      </a:endParaRPr>
                    </a:p>
                  </a:txBody>
                  <a:tcPr anchor="ctr">
                    <a:lnL w="6350" cap="flat" cmpd="sng" algn="ctr">
                      <a:solidFill>
                        <a:srgbClr val="161616"/>
                      </a:solidFill>
                      <a:prstDash val="solid"/>
                      <a:round/>
                      <a:headEnd type="none" w="med" len="med"/>
                      <a:tailEnd type="none" w="med" len="med"/>
                    </a:lnL>
                    <a:lnR w="3175"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r>
              <a:tr h="1244795">
                <a:tc>
                  <a:txBody>
                    <a:bodyPr/>
                    <a:lstStyle/>
                    <a:p>
                      <a:pPr marL="88900" indent="-88900" algn="l"/>
                      <a:r>
                        <a:rPr lang="en-US" sz="1100" b="0" dirty="0" smtClean="0">
                          <a:solidFill>
                            <a:schemeClr val="accent5">
                              <a:lumMod val="10000"/>
                            </a:schemeClr>
                          </a:solidFill>
                        </a:rPr>
                        <a:t>• Maternal</a:t>
                      </a:r>
                      <a:r>
                        <a:rPr lang="en-US" sz="1100" b="0" baseline="0" dirty="0" smtClean="0">
                          <a:solidFill>
                            <a:schemeClr val="accent5">
                              <a:lumMod val="10000"/>
                            </a:schemeClr>
                          </a:solidFill>
                        </a:rPr>
                        <a:t> medical conditions, e.g., diabetes, renal disease, chronic pulmonary disease, </a:t>
                      </a:r>
                      <a:r>
                        <a:rPr lang="en-US" sz="1100" b="0" baseline="0" dirty="0" err="1" smtClean="0">
                          <a:solidFill>
                            <a:schemeClr val="accent5">
                              <a:lumMod val="10000"/>
                            </a:schemeClr>
                          </a:solidFill>
                        </a:rPr>
                        <a:t>antiphospholipid</a:t>
                      </a:r>
                      <a:r>
                        <a:rPr lang="en-US" sz="1100" b="0" baseline="0" dirty="0" smtClean="0">
                          <a:solidFill>
                            <a:schemeClr val="accent5">
                              <a:lumMod val="10000"/>
                            </a:schemeClr>
                          </a:solidFill>
                        </a:rPr>
                        <a:t> syndrome</a:t>
                      </a:r>
                      <a:endParaRPr lang="en-US" sz="1100" b="0" dirty="0">
                        <a:solidFill>
                          <a:schemeClr val="accent5">
                            <a:lumMod val="10000"/>
                          </a:schemeClr>
                        </a:solidFill>
                      </a:endParaRPr>
                    </a:p>
                  </a:txBody>
                  <a:tcPr>
                    <a:lnL w="3175"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c>
                  <a:txBody>
                    <a:bodyPr/>
                    <a:lstStyle/>
                    <a:p>
                      <a:pPr marL="119063" marR="0" indent="-111125" algn="l" defTabSz="457200" rtl="0" eaLnBrk="1" fontAlgn="auto" latinLnBrk="0" hangingPunct="1">
                        <a:lnSpc>
                          <a:spcPct val="100000"/>
                        </a:lnSpc>
                        <a:spcBef>
                          <a:spcPts val="0"/>
                        </a:spcBef>
                        <a:spcAft>
                          <a:spcPts val="0"/>
                        </a:spcAft>
                        <a:buClrTx/>
                        <a:buSzTx/>
                        <a:buFontTx/>
                        <a:buNone/>
                        <a:tabLst/>
                        <a:defRPr/>
                      </a:pPr>
                      <a:r>
                        <a:rPr lang="en-US" sz="1100" b="0" dirty="0" smtClean="0">
                          <a:solidFill>
                            <a:schemeClr val="accent5">
                              <a:lumMod val="10000"/>
                            </a:schemeClr>
                          </a:solidFill>
                        </a:rPr>
                        <a:t>• Preexisting diabetes, gestational diabetes</a:t>
                      </a:r>
                    </a:p>
                    <a:p>
                      <a:pPr marL="119063" marR="0" indent="-111125" algn="l" defTabSz="457200" rtl="0" eaLnBrk="1" fontAlgn="auto" latinLnBrk="0" hangingPunct="1">
                        <a:lnSpc>
                          <a:spcPct val="100000"/>
                        </a:lnSpc>
                        <a:spcBef>
                          <a:spcPts val="0"/>
                        </a:spcBef>
                        <a:spcAft>
                          <a:spcPts val="0"/>
                        </a:spcAft>
                        <a:buClrTx/>
                        <a:buSzTx/>
                        <a:buFontTx/>
                        <a:buNone/>
                        <a:tabLst/>
                        <a:defRPr/>
                      </a:pPr>
                      <a:r>
                        <a:rPr lang="en-US" sz="1100" b="0" dirty="0" smtClean="0">
                          <a:solidFill>
                            <a:schemeClr val="accent5">
                              <a:lumMod val="10000"/>
                            </a:schemeClr>
                          </a:solidFill>
                        </a:rPr>
                        <a:t>• Renal disease</a:t>
                      </a:r>
                    </a:p>
                    <a:p>
                      <a:pPr marL="119063" marR="0" indent="-111125" algn="l" defTabSz="457200" rtl="0" eaLnBrk="1" fontAlgn="auto" latinLnBrk="0" hangingPunct="1">
                        <a:lnSpc>
                          <a:spcPct val="100000"/>
                        </a:lnSpc>
                        <a:spcBef>
                          <a:spcPts val="0"/>
                        </a:spcBef>
                        <a:spcAft>
                          <a:spcPts val="0"/>
                        </a:spcAft>
                        <a:buClrTx/>
                        <a:buSzTx/>
                        <a:buFontTx/>
                        <a:buNone/>
                        <a:tabLst/>
                        <a:defRPr/>
                      </a:pPr>
                      <a:r>
                        <a:rPr lang="en-US" sz="1100" b="0" dirty="0" smtClean="0">
                          <a:solidFill>
                            <a:schemeClr val="accent5">
                              <a:lumMod val="10000"/>
                            </a:schemeClr>
                          </a:solidFill>
                        </a:rPr>
                        <a:t>• Maternal coagulation defects in pregnancy </a:t>
                      </a:r>
                      <a:br>
                        <a:rPr lang="en-US" sz="1100" b="0" dirty="0" smtClean="0">
                          <a:solidFill>
                            <a:schemeClr val="accent5">
                              <a:lumMod val="10000"/>
                            </a:schemeClr>
                          </a:solidFill>
                        </a:rPr>
                      </a:br>
                      <a:r>
                        <a:rPr lang="en-US" sz="1100" b="0" dirty="0" smtClean="0">
                          <a:solidFill>
                            <a:schemeClr val="accent5">
                              <a:lumMod val="10000"/>
                            </a:schemeClr>
                          </a:solidFill>
                        </a:rPr>
                        <a:t>(including anti-</a:t>
                      </a:r>
                      <a:r>
                        <a:rPr lang="en-US" sz="1100" b="0" dirty="0" err="1" smtClean="0">
                          <a:solidFill>
                            <a:schemeClr val="accent5">
                              <a:lumMod val="10000"/>
                            </a:schemeClr>
                          </a:solidFill>
                        </a:rPr>
                        <a:t>phospholipid</a:t>
                      </a:r>
                      <a:r>
                        <a:rPr lang="en-US" sz="1100" b="0" dirty="0" smtClean="0">
                          <a:solidFill>
                            <a:schemeClr val="accent5">
                              <a:lumMod val="10000"/>
                            </a:schemeClr>
                          </a:solidFill>
                        </a:rPr>
                        <a:t> syndrome)</a:t>
                      </a:r>
                    </a:p>
                    <a:p>
                      <a:pPr marL="119063" marR="0" indent="-111125" algn="l" defTabSz="457200" rtl="0" eaLnBrk="1" fontAlgn="auto" latinLnBrk="0" hangingPunct="1">
                        <a:lnSpc>
                          <a:spcPct val="100000"/>
                        </a:lnSpc>
                        <a:spcBef>
                          <a:spcPts val="0"/>
                        </a:spcBef>
                        <a:spcAft>
                          <a:spcPts val="0"/>
                        </a:spcAft>
                        <a:buClrTx/>
                        <a:buSzTx/>
                        <a:buFontTx/>
                        <a:buNone/>
                        <a:tabLst/>
                        <a:defRPr/>
                      </a:pPr>
                      <a:r>
                        <a:rPr lang="en-US" sz="1100" b="0" dirty="0" smtClean="0">
                          <a:solidFill>
                            <a:schemeClr val="accent5">
                              <a:lumMod val="10000"/>
                            </a:schemeClr>
                          </a:solidFill>
                        </a:rPr>
                        <a:t>• Liver diseases (including </a:t>
                      </a:r>
                      <a:r>
                        <a:rPr lang="en-US" sz="1100" b="0" dirty="0" err="1" smtClean="0">
                          <a:solidFill>
                            <a:schemeClr val="accent5">
                              <a:lumMod val="10000"/>
                            </a:schemeClr>
                          </a:solidFill>
                        </a:rPr>
                        <a:t>cholestasis</a:t>
                      </a:r>
                      <a:r>
                        <a:rPr lang="en-US" sz="1100" b="0" baseline="0" dirty="0" smtClean="0">
                          <a:solidFill>
                            <a:schemeClr val="accent5">
                              <a:lumMod val="10000"/>
                            </a:schemeClr>
                          </a:solidFill>
                        </a:rPr>
                        <a:t> of pregnancy)</a:t>
                      </a:r>
                    </a:p>
                    <a:p>
                      <a:pPr marL="119063" marR="0" indent="-111125" algn="l" defTabSz="457200" rtl="0" eaLnBrk="1" fontAlgn="auto" latinLnBrk="0" hangingPunct="1">
                        <a:lnSpc>
                          <a:spcPct val="100000"/>
                        </a:lnSpc>
                        <a:spcBef>
                          <a:spcPts val="0"/>
                        </a:spcBef>
                        <a:spcAft>
                          <a:spcPts val="0"/>
                        </a:spcAft>
                        <a:buClrTx/>
                        <a:buSzTx/>
                        <a:buFontTx/>
                        <a:buNone/>
                        <a:tabLst/>
                        <a:defRPr/>
                      </a:pPr>
                      <a:r>
                        <a:rPr lang="en-US" sz="1100" b="0" baseline="0" dirty="0" smtClean="0">
                          <a:solidFill>
                            <a:schemeClr val="accent5">
                              <a:lumMod val="10000"/>
                            </a:schemeClr>
                          </a:solidFill>
                        </a:rPr>
                        <a:t>• Cardiovascular diseases (congenital and other)</a:t>
                      </a:r>
                    </a:p>
                    <a:p>
                      <a:pPr marL="119063" marR="0" indent="-111125" algn="l" defTabSz="457200" rtl="0" eaLnBrk="1" fontAlgn="auto" latinLnBrk="0" hangingPunct="1">
                        <a:lnSpc>
                          <a:spcPct val="100000"/>
                        </a:lnSpc>
                        <a:spcBef>
                          <a:spcPts val="0"/>
                        </a:spcBef>
                        <a:spcAft>
                          <a:spcPts val="0"/>
                        </a:spcAft>
                        <a:buClrTx/>
                        <a:buSzTx/>
                        <a:buFontTx/>
                        <a:buNone/>
                        <a:tabLst/>
                        <a:defRPr/>
                      </a:pPr>
                      <a:r>
                        <a:rPr lang="en-US" sz="1100" b="0" baseline="0" dirty="0" smtClean="0">
                          <a:solidFill>
                            <a:schemeClr val="accent5">
                              <a:lumMod val="10000"/>
                            </a:schemeClr>
                          </a:solidFill>
                        </a:rPr>
                        <a:t>• HIV infection</a:t>
                      </a:r>
                      <a:endParaRPr lang="en-US" sz="1100" b="0" dirty="0">
                        <a:solidFill>
                          <a:schemeClr val="accent5">
                            <a:lumMod val="10000"/>
                          </a:schemeClr>
                        </a:solidFill>
                      </a:endParaRPr>
                    </a:p>
                  </a:txBody>
                  <a:tcPr>
                    <a:lnL w="6350" cap="flat" cmpd="sng" algn="ctr">
                      <a:solidFill>
                        <a:srgbClr val="161616"/>
                      </a:solidFill>
                      <a:prstDash val="solid"/>
                      <a:round/>
                      <a:headEnd type="none" w="med" len="med"/>
                      <a:tailEnd type="none" w="med" len="med"/>
                    </a:lnL>
                    <a:lnR w="3175"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r>
              <a:tr h="781382">
                <a:tc>
                  <a:txBody>
                    <a:bodyPr/>
                    <a:lstStyle/>
                    <a:p>
                      <a:pPr marL="93663" indent="-93663" algn="l"/>
                      <a:r>
                        <a:rPr lang="en-US" sz="1100" b="0" dirty="0" smtClean="0">
                          <a:solidFill>
                            <a:schemeClr val="accent5">
                              <a:lumMod val="10000"/>
                            </a:schemeClr>
                          </a:solidFill>
                        </a:rPr>
                        <a:t>• Fetal compromise, e.g., severe Intrauterine Growth Restriction (IUGR), </a:t>
                      </a:r>
                      <a:r>
                        <a:rPr lang="en-US" sz="1100" b="0" dirty="0" err="1" smtClean="0">
                          <a:solidFill>
                            <a:schemeClr val="accent5">
                              <a:lumMod val="10000"/>
                            </a:schemeClr>
                          </a:solidFill>
                        </a:rPr>
                        <a:t>isoimmunization</a:t>
                      </a:r>
                      <a:r>
                        <a:rPr lang="en-US" sz="1100" b="0" dirty="0" smtClean="0">
                          <a:solidFill>
                            <a:schemeClr val="accent5">
                              <a:lumMod val="10000"/>
                            </a:schemeClr>
                          </a:solidFill>
                        </a:rPr>
                        <a:t>, </a:t>
                      </a:r>
                      <a:r>
                        <a:rPr lang="en-US" sz="1100" b="0" dirty="0" err="1" smtClean="0">
                          <a:solidFill>
                            <a:schemeClr val="accent5">
                              <a:lumMod val="10000"/>
                            </a:schemeClr>
                          </a:solidFill>
                        </a:rPr>
                        <a:t>oligohydramnios</a:t>
                      </a:r>
                      <a:endParaRPr lang="en-US" sz="1100" b="0" dirty="0">
                        <a:solidFill>
                          <a:schemeClr val="accent5">
                            <a:lumMod val="10000"/>
                          </a:schemeClr>
                        </a:solidFill>
                      </a:endParaRPr>
                    </a:p>
                  </a:txBody>
                  <a:tcPr>
                    <a:lnL w="3175"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3175" cap="flat" cmpd="sng" algn="ctr">
                      <a:solidFill>
                        <a:srgbClr val="161616"/>
                      </a:solidFill>
                      <a:prstDash val="solid"/>
                      <a:round/>
                      <a:headEnd type="none" w="med" len="med"/>
                      <a:tailEnd type="none" w="med" len="med"/>
                    </a:lnB>
                    <a:solidFill>
                      <a:srgbClr val="FFFFFF"/>
                    </a:solidFill>
                  </a:tcPr>
                </a:tc>
                <a:tc>
                  <a:txBody>
                    <a:bodyPr/>
                    <a:lstStyle/>
                    <a:p>
                      <a:pPr marL="119063" marR="0" indent="-111125" algn="l" defTabSz="457200" rtl="0" eaLnBrk="1" fontAlgn="auto" latinLnBrk="0" hangingPunct="1">
                        <a:lnSpc>
                          <a:spcPct val="100000"/>
                        </a:lnSpc>
                        <a:spcBef>
                          <a:spcPts val="0"/>
                        </a:spcBef>
                        <a:spcAft>
                          <a:spcPts val="0"/>
                        </a:spcAft>
                        <a:buClrTx/>
                        <a:buSzTx/>
                        <a:buFontTx/>
                        <a:buNone/>
                        <a:tabLst/>
                        <a:defRPr/>
                      </a:pPr>
                      <a:r>
                        <a:rPr lang="en-US" sz="1100" b="0" dirty="0" smtClean="0">
                          <a:solidFill>
                            <a:schemeClr val="accent5">
                              <a:lumMod val="10000"/>
                            </a:schemeClr>
                          </a:solidFill>
                        </a:rPr>
                        <a:t>• IUGR, </a:t>
                      </a:r>
                      <a:r>
                        <a:rPr lang="en-US" sz="1100" b="0" dirty="0" err="1" smtClean="0">
                          <a:solidFill>
                            <a:schemeClr val="accent5">
                              <a:lumMod val="10000"/>
                            </a:schemeClr>
                          </a:solidFill>
                        </a:rPr>
                        <a:t>oligohydramnios</a:t>
                      </a:r>
                      <a:r>
                        <a:rPr lang="en-US" sz="1100" b="0" dirty="0" smtClean="0">
                          <a:solidFill>
                            <a:schemeClr val="accent5">
                              <a:lumMod val="10000"/>
                            </a:schemeClr>
                          </a:solidFill>
                        </a:rPr>
                        <a:t>, </a:t>
                      </a:r>
                      <a:r>
                        <a:rPr lang="en-US" sz="1100" b="0" dirty="0" err="1" smtClean="0">
                          <a:solidFill>
                            <a:schemeClr val="accent5">
                              <a:lumMod val="10000"/>
                            </a:schemeClr>
                          </a:solidFill>
                        </a:rPr>
                        <a:t>polyhydramnios</a:t>
                      </a:r>
                      <a:r>
                        <a:rPr lang="en-US" sz="1100" b="0" dirty="0" smtClean="0">
                          <a:solidFill>
                            <a:schemeClr val="accent5">
                              <a:lumMod val="10000"/>
                            </a:schemeClr>
                          </a:solidFill>
                        </a:rPr>
                        <a:t>, fetal distress, abnormal fetal heart rate</a:t>
                      </a:r>
                    </a:p>
                    <a:p>
                      <a:pPr marL="119063" marR="0" indent="-111125" algn="l" defTabSz="457200" rtl="0" eaLnBrk="1" fontAlgn="auto" latinLnBrk="0" hangingPunct="1">
                        <a:lnSpc>
                          <a:spcPct val="100000"/>
                        </a:lnSpc>
                        <a:spcBef>
                          <a:spcPts val="0"/>
                        </a:spcBef>
                        <a:spcAft>
                          <a:spcPts val="0"/>
                        </a:spcAft>
                        <a:buClrTx/>
                        <a:buSzTx/>
                        <a:buFontTx/>
                        <a:buNone/>
                        <a:tabLst/>
                        <a:defRPr/>
                      </a:pPr>
                      <a:r>
                        <a:rPr lang="en-US" sz="1100" b="0" dirty="0" smtClean="0">
                          <a:solidFill>
                            <a:schemeClr val="accent5">
                              <a:lumMod val="10000"/>
                            </a:schemeClr>
                          </a:solidFill>
                        </a:rPr>
                        <a:t>• </a:t>
                      </a:r>
                      <a:r>
                        <a:rPr lang="en-US" sz="1100" b="0" dirty="0" err="1" smtClean="0">
                          <a:solidFill>
                            <a:schemeClr val="accent5">
                              <a:lumMod val="10000"/>
                            </a:schemeClr>
                          </a:solidFill>
                        </a:rPr>
                        <a:t>Isoimmunization</a:t>
                      </a:r>
                      <a:r>
                        <a:rPr lang="en-US" sz="1100" b="0" dirty="0" smtClean="0">
                          <a:solidFill>
                            <a:schemeClr val="accent5">
                              <a:lumMod val="10000"/>
                            </a:schemeClr>
                          </a:solidFill>
                        </a:rPr>
                        <a:t> (</a:t>
                      </a:r>
                      <a:r>
                        <a:rPr lang="en-US" sz="1100" b="0" dirty="0" err="1" smtClean="0">
                          <a:solidFill>
                            <a:schemeClr val="accent5">
                              <a:lumMod val="10000"/>
                            </a:schemeClr>
                          </a:solidFill>
                        </a:rPr>
                        <a:t>Rh</a:t>
                      </a:r>
                      <a:r>
                        <a:rPr lang="en-US" sz="1100" b="0" dirty="0" smtClean="0">
                          <a:solidFill>
                            <a:schemeClr val="accent5">
                              <a:lumMod val="10000"/>
                            </a:schemeClr>
                          </a:solidFill>
                        </a:rPr>
                        <a:t> and other), fetal-maternal hemorrhage</a:t>
                      </a:r>
                    </a:p>
                    <a:p>
                      <a:pPr marL="119063" marR="0" indent="-111125" algn="l" defTabSz="457200" rtl="0" eaLnBrk="1" fontAlgn="auto" latinLnBrk="0" hangingPunct="1">
                        <a:lnSpc>
                          <a:spcPct val="100000"/>
                        </a:lnSpc>
                        <a:spcBef>
                          <a:spcPts val="0"/>
                        </a:spcBef>
                        <a:spcAft>
                          <a:spcPts val="0"/>
                        </a:spcAft>
                        <a:buClrTx/>
                        <a:buSzTx/>
                        <a:buFontTx/>
                        <a:buNone/>
                        <a:tabLst/>
                        <a:defRPr/>
                      </a:pPr>
                      <a:r>
                        <a:rPr lang="en-US" sz="1100" b="0" dirty="0" smtClean="0">
                          <a:solidFill>
                            <a:schemeClr val="accent5">
                              <a:lumMod val="10000"/>
                            </a:schemeClr>
                          </a:solidFill>
                        </a:rPr>
                        <a:t>• Fetal malformation, chromosomal abnormality, or suspected fetal injury</a:t>
                      </a:r>
                      <a:endParaRPr lang="en-US" sz="1100" b="0" dirty="0">
                        <a:solidFill>
                          <a:schemeClr val="accent5">
                            <a:lumMod val="10000"/>
                          </a:schemeClr>
                        </a:solidFill>
                      </a:endParaRPr>
                    </a:p>
                  </a:txBody>
                  <a:tcPr>
                    <a:lnL w="6350" cap="flat" cmpd="sng" algn="ctr">
                      <a:solidFill>
                        <a:srgbClr val="161616"/>
                      </a:solidFill>
                      <a:prstDash val="solid"/>
                      <a:round/>
                      <a:headEnd type="none" w="med" len="med"/>
                      <a:tailEnd type="none" w="med" len="med"/>
                    </a:lnL>
                    <a:lnR w="3175"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3175" cap="flat" cmpd="sng" algn="ctr">
                      <a:solidFill>
                        <a:srgbClr val="161616"/>
                      </a:solidFill>
                      <a:prstDash val="solid"/>
                      <a:round/>
                      <a:headEnd type="none" w="med" len="med"/>
                      <a:tailEnd type="none" w="med" len="med"/>
                    </a:lnB>
                    <a:solidFill>
                      <a:srgbClr val="FFFFFF"/>
                    </a:solidFill>
                  </a:tcPr>
                </a:tc>
              </a:tr>
            </a:tbl>
          </a:graphicData>
        </a:graphic>
      </p:graphicFrame>
      <p:sp>
        <p:nvSpPr>
          <p:cNvPr id="12" name="Rounded Rectangle 11"/>
          <p:cNvSpPr/>
          <p:nvPr/>
        </p:nvSpPr>
        <p:spPr bwMode="auto">
          <a:xfrm>
            <a:off x="7162800" y="5511800"/>
            <a:ext cx="1600200" cy="508000"/>
          </a:xfrm>
          <a:prstGeom prst="roundRect">
            <a:avLst/>
          </a:prstGeom>
          <a:solidFill>
            <a:srgbClr val="D2EBE4"/>
          </a:solidFill>
          <a:ln w="38100" cap="flat" cmpd="sng" algn="ctr">
            <a:solidFill>
              <a:srgbClr val="00B58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8" charset="0"/>
            </a:endParaRPr>
          </a:p>
        </p:txBody>
      </p:sp>
      <p:sp>
        <p:nvSpPr>
          <p:cNvPr id="13" name="Rectangle 12"/>
          <p:cNvSpPr/>
          <p:nvPr/>
        </p:nvSpPr>
        <p:spPr bwMode="auto">
          <a:xfrm>
            <a:off x="7162800" y="5513915"/>
            <a:ext cx="1620520" cy="330200"/>
          </a:xfrm>
          <a:prstGeom prst="rect">
            <a:avLst/>
          </a:prstGeom>
          <a:noFill/>
          <a:ln w="9525" cap="flat" cmpd="sng" algn="ctr">
            <a:noFill/>
            <a:prstDash val="solid"/>
            <a:round/>
            <a:headEnd type="none" w="med" len="med"/>
            <a:tailEnd type="none" w="med" len="med"/>
          </a:ln>
          <a:effectLst/>
        </p:spPr>
        <p:txBody>
          <a:bodyPr/>
          <a:lstStyle/>
          <a:p>
            <a:pPr algn="ctr" eaLnBrk="0" hangingPunct="0">
              <a:defRPr/>
            </a:pPr>
            <a:r>
              <a:rPr lang="en-US" sz="1200" dirty="0" smtClean="0">
                <a:solidFill>
                  <a:schemeClr val="accent4">
                    <a:lumMod val="10000"/>
                  </a:schemeClr>
                </a:solidFill>
                <a:ea typeface="ＭＳ Ｐゴシック" pitchFamily="34" charset="-128"/>
              </a:rPr>
              <a:t>These are </a:t>
            </a:r>
            <a:r>
              <a:rPr lang="en-US" sz="1200" b="1" dirty="0" smtClean="0">
                <a:solidFill>
                  <a:schemeClr val="accent4">
                    <a:lumMod val="10000"/>
                  </a:schemeClr>
                </a:solidFill>
                <a:ea typeface="ＭＳ Ｐゴシック" pitchFamily="34" charset="-128"/>
              </a:rPr>
              <a:t>NOT</a:t>
            </a:r>
            <a:r>
              <a:rPr lang="en-US" sz="1200" dirty="0" smtClean="0">
                <a:solidFill>
                  <a:schemeClr val="accent4">
                    <a:lumMod val="10000"/>
                  </a:schemeClr>
                </a:solidFill>
                <a:ea typeface="ＭＳ Ｐゴシック" pitchFamily="34" charset="-128"/>
              </a:rPr>
              <a:t> exhaustive lists!</a:t>
            </a:r>
          </a:p>
        </p:txBody>
      </p:sp>
      <p:sp>
        <p:nvSpPr>
          <p:cNvPr id="7" name="Rectangle 9"/>
          <p:cNvSpPr>
            <a:spLocks noChangeArrowheads="1"/>
          </p:cNvSpPr>
          <p:nvPr/>
        </p:nvSpPr>
        <p:spPr bwMode="auto">
          <a:xfrm>
            <a:off x="280247" y="5562600"/>
            <a:ext cx="6831753" cy="577081"/>
          </a:xfrm>
          <a:prstGeom prst="rect">
            <a:avLst/>
          </a:prstGeom>
          <a:noFill/>
          <a:ln w="9525">
            <a:noFill/>
            <a:miter lim="800000"/>
            <a:headEnd/>
            <a:tailEnd/>
          </a:ln>
        </p:spPr>
        <p:txBody>
          <a:bodyPr wrap="square" anchor="ctr">
            <a:spAutoFit/>
          </a:bodyPr>
          <a:lstStyle/>
          <a:p>
            <a:r>
              <a:rPr lang="en-US" sz="1050" dirty="0">
                <a:solidFill>
                  <a:schemeClr val="accent4">
                    <a:lumMod val="10000"/>
                  </a:schemeClr>
                </a:solidFill>
              </a:rPr>
              <a:t>ACOG Practice Bulletin: Induction of Labor.  Number 107, August </a:t>
            </a:r>
            <a:r>
              <a:rPr lang="en-US" sz="1050" dirty="0" smtClean="0">
                <a:solidFill>
                  <a:schemeClr val="accent4">
                    <a:lumMod val="10000"/>
                  </a:schemeClr>
                </a:solidFill>
              </a:rPr>
              <a:t>2009. </a:t>
            </a:r>
            <a:br>
              <a:rPr lang="en-US" sz="1050" dirty="0" smtClean="0">
                <a:solidFill>
                  <a:schemeClr val="accent4">
                    <a:lumMod val="10000"/>
                  </a:schemeClr>
                </a:solidFill>
              </a:rPr>
            </a:br>
            <a:r>
              <a:rPr lang="en-US" sz="1050" dirty="0" smtClean="0">
                <a:solidFill>
                  <a:schemeClr val="accent4">
                    <a:lumMod val="10000"/>
                  </a:schemeClr>
                </a:solidFill>
              </a:rPr>
              <a:t>TJC Specifications Manual for Joint Commission National Quality Core Measures (20101a); </a:t>
            </a:r>
            <a:br>
              <a:rPr lang="en-US" sz="1050" dirty="0" smtClean="0">
                <a:solidFill>
                  <a:schemeClr val="accent4">
                    <a:lumMod val="10000"/>
                  </a:schemeClr>
                </a:solidFill>
              </a:rPr>
            </a:br>
            <a:r>
              <a:rPr lang="en-US" sz="1050" dirty="0" err="1" smtClean="0">
                <a:solidFill>
                  <a:schemeClr val="accent4">
                    <a:lumMod val="10000"/>
                  </a:schemeClr>
                </a:solidFill>
              </a:rPr>
              <a:t>Perinatal</a:t>
            </a:r>
            <a:r>
              <a:rPr lang="en-US" sz="1050" dirty="0" smtClean="0">
                <a:solidFill>
                  <a:schemeClr val="accent4">
                    <a:lumMod val="10000"/>
                  </a:schemeClr>
                </a:solidFill>
              </a:rPr>
              <a:t> Care Core Measure Set. 2009.</a:t>
            </a:r>
            <a:endParaRPr lang="en-US" sz="1050" dirty="0">
              <a:solidFill>
                <a:schemeClr val="accent4">
                  <a:lumMod val="10000"/>
                </a:schemeClr>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71" name="Rectangle 7"/>
          <p:cNvSpPr>
            <a:spLocks noGrp="1" noChangeArrowheads="1"/>
          </p:cNvSpPr>
          <p:nvPr>
            <p:ph type="title"/>
          </p:nvPr>
        </p:nvSpPr>
        <p:spPr>
          <a:xfrm>
            <a:off x="457200" y="0"/>
            <a:ext cx="8229600" cy="1139825"/>
          </a:xfrm>
        </p:spPr>
        <p:txBody>
          <a:bodyPr/>
          <a:lstStyle/>
          <a:p>
            <a:pPr eaLnBrk="1" hangingPunct="1">
              <a:defRPr/>
            </a:pPr>
            <a:r>
              <a:rPr lang="en-US" sz="2800" b="0" dirty="0">
                <a:solidFill>
                  <a:srgbClr val="9C5FB5"/>
                </a:solidFill>
                <a:ea typeface="+mj-ea"/>
                <a:cs typeface="+mj-cs"/>
              </a:rPr>
              <a:t>Confirmation of Term Gestation</a:t>
            </a:r>
          </a:p>
        </p:txBody>
      </p:sp>
      <p:sp>
        <p:nvSpPr>
          <p:cNvPr id="62472" name="Rectangle 8"/>
          <p:cNvSpPr>
            <a:spLocks noGrp="1" noChangeArrowheads="1"/>
          </p:cNvSpPr>
          <p:nvPr>
            <p:ph type="body" idx="1"/>
          </p:nvPr>
        </p:nvSpPr>
        <p:spPr>
          <a:xfrm>
            <a:off x="457200" y="1430866"/>
            <a:ext cx="8229600" cy="4530725"/>
          </a:xfrm>
        </p:spPr>
        <p:txBody>
          <a:bodyPr/>
          <a:lstStyle/>
          <a:p>
            <a:pPr eaLnBrk="1" hangingPunct="1">
              <a:buClr>
                <a:srgbClr val="E98300"/>
              </a:buClr>
              <a:buSzPct val="100000"/>
              <a:buFont typeface="Arial"/>
              <a:buChar char="•"/>
              <a:defRPr/>
            </a:pPr>
            <a:r>
              <a:rPr lang="en-US" sz="2400" dirty="0">
                <a:ea typeface="+mn-ea"/>
                <a:cs typeface="+mn-cs"/>
              </a:rPr>
              <a:t>Ultrasound measurement at less than 20 weeks</a:t>
            </a:r>
            <a:r>
              <a:rPr lang="en-US" sz="2400" dirty="0" smtClean="0">
                <a:ea typeface="+mn-ea"/>
                <a:cs typeface="+mn-cs"/>
              </a:rPr>
              <a:t> </a:t>
            </a:r>
            <a:br>
              <a:rPr lang="en-US" sz="2400" dirty="0" smtClean="0">
                <a:ea typeface="+mn-ea"/>
                <a:cs typeface="+mn-cs"/>
              </a:rPr>
            </a:br>
            <a:r>
              <a:rPr lang="en-US" sz="2400" dirty="0" smtClean="0">
                <a:ea typeface="+mn-ea"/>
                <a:cs typeface="+mn-cs"/>
              </a:rPr>
              <a:t>of </a:t>
            </a:r>
            <a:r>
              <a:rPr lang="en-US" sz="2400" dirty="0">
                <a:ea typeface="+mn-ea"/>
                <a:cs typeface="+mn-cs"/>
              </a:rPr>
              <a:t>gestation supports gestational age of 39 weeks</a:t>
            </a:r>
            <a:r>
              <a:rPr lang="en-US" sz="2400" dirty="0" smtClean="0">
                <a:ea typeface="+mn-ea"/>
                <a:cs typeface="+mn-cs"/>
              </a:rPr>
              <a:t> </a:t>
            </a:r>
            <a:br>
              <a:rPr lang="en-US" sz="2400" dirty="0" smtClean="0">
                <a:ea typeface="+mn-ea"/>
                <a:cs typeface="+mn-cs"/>
              </a:rPr>
            </a:br>
            <a:r>
              <a:rPr lang="en-US" sz="2400" dirty="0" smtClean="0">
                <a:ea typeface="+mn-ea"/>
                <a:cs typeface="+mn-cs"/>
              </a:rPr>
              <a:t>or </a:t>
            </a:r>
            <a:r>
              <a:rPr lang="en-US" sz="2400" dirty="0">
                <a:ea typeface="+mn-ea"/>
                <a:cs typeface="+mn-cs"/>
              </a:rPr>
              <a:t>greater.</a:t>
            </a:r>
          </a:p>
          <a:p>
            <a:pPr eaLnBrk="1" hangingPunct="1">
              <a:buClr>
                <a:srgbClr val="E98300"/>
              </a:buClr>
              <a:buSzPct val="100000"/>
              <a:buFont typeface="Arial"/>
              <a:buChar char="•"/>
              <a:defRPr/>
            </a:pPr>
            <a:r>
              <a:rPr lang="en-US" sz="2400" dirty="0">
                <a:ea typeface="+mn-ea"/>
                <a:cs typeface="+mn-cs"/>
              </a:rPr>
              <a:t>Fetal heart tones have been documented as present for 30 weeks by Doppler ultrasonography.</a:t>
            </a:r>
          </a:p>
          <a:p>
            <a:pPr eaLnBrk="1" hangingPunct="1">
              <a:buClr>
                <a:srgbClr val="E98300"/>
              </a:buClr>
              <a:buSzPct val="100000"/>
              <a:buFont typeface="Arial"/>
              <a:buChar char="•"/>
              <a:defRPr/>
            </a:pPr>
            <a:r>
              <a:rPr lang="en-US" sz="2400" dirty="0">
                <a:ea typeface="+mn-ea"/>
                <a:cs typeface="+mn-cs"/>
              </a:rPr>
              <a:t>It has been 36 weeks since a positive serum or urine human chorionic gonadotropin pregnancy test result.</a:t>
            </a:r>
          </a:p>
        </p:txBody>
      </p:sp>
      <p:sp>
        <p:nvSpPr>
          <p:cNvPr id="69636" name="Rectangle 9"/>
          <p:cNvSpPr>
            <a:spLocks noChangeArrowheads="1"/>
          </p:cNvSpPr>
          <p:nvPr/>
        </p:nvSpPr>
        <p:spPr bwMode="auto">
          <a:xfrm>
            <a:off x="254847" y="5886026"/>
            <a:ext cx="4419048" cy="253916"/>
          </a:xfrm>
          <a:prstGeom prst="rect">
            <a:avLst/>
          </a:prstGeom>
          <a:noFill/>
          <a:ln w="9525">
            <a:noFill/>
            <a:miter lim="800000"/>
            <a:headEnd/>
            <a:tailEnd/>
          </a:ln>
        </p:spPr>
        <p:txBody>
          <a:bodyPr wrap="none" anchor="ctr">
            <a:spAutoFit/>
          </a:bodyPr>
          <a:lstStyle/>
          <a:p>
            <a:pPr algn="r"/>
            <a:r>
              <a:rPr lang="en-US" sz="1050" dirty="0">
                <a:solidFill>
                  <a:schemeClr val="accent4">
                    <a:lumMod val="10000"/>
                  </a:schemeClr>
                </a:solidFill>
              </a:rPr>
              <a:t>ACOG Practice Bulletin: Induction of Labor.  Number 107, August 2009 </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pg30.eps"/>
          <p:cNvPicPr>
            <a:picLocks noChangeAspect="1"/>
          </p:cNvPicPr>
          <p:nvPr/>
        </p:nvPicPr>
        <mc:AlternateContent>
          <mc:Choice xmlns:ma="http://schemas.microsoft.com/office/mac/drawingml/2008/main" Requires="ma">
            <p:blipFill>
              <a:blip r:embed="rId3"/>
              <a:srcRect l="11348" t="12766" b="12766"/>
              <a:stretch>
                <a:fillRect/>
              </a:stretch>
            </p:blipFill>
          </mc:Choice>
          <mc:Fallback>
            <p:blipFill>
              <a:blip r:embed="rId4"/>
              <a:srcRect l="11348" t="12766" b="12766"/>
              <a:stretch>
                <a:fillRect/>
              </a:stretch>
            </p:blipFill>
          </mc:Fallback>
        </mc:AlternateContent>
        <p:spPr>
          <a:xfrm>
            <a:off x="762000" y="228600"/>
            <a:ext cx="7620000" cy="53340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7200" y="186266"/>
            <a:ext cx="8229600" cy="1139825"/>
          </a:xfrm>
        </p:spPr>
        <p:txBody>
          <a:bodyPr/>
          <a:lstStyle/>
          <a:p>
            <a:r>
              <a:rPr lang="en-US" sz="2600" b="0" dirty="0" smtClean="0">
                <a:solidFill>
                  <a:srgbClr val="9C5FB5"/>
                </a:solidFill>
                <a:ea typeface="ＭＳ Ｐゴシック"/>
                <a:cs typeface="ＭＳ Ｐゴシック"/>
              </a:rPr>
              <a:t>Letters of Support</a:t>
            </a:r>
            <a:br>
              <a:rPr lang="en-US" sz="2600" b="0" dirty="0" smtClean="0">
                <a:solidFill>
                  <a:srgbClr val="9C5FB5"/>
                </a:solidFill>
                <a:ea typeface="ＭＳ Ｐゴシック"/>
                <a:cs typeface="ＭＳ Ｐゴシック"/>
              </a:rPr>
            </a:br>
            <a:endParaRPr lang="en-US" sz="2600" b="0" dirty="0" smtClean="0">
              <a:solidFill>
                <a:srgbClr val="9C5FB5"/>
              </a:solidFill>
              <a:ea typeface="ＭＳ Ｐゴシック"/>
              <a:cs typeface="ＭＳ Ｐゴシック"/>
            </a:endParaRPr>
          </a:p>
        </p:txBody>
      </p:sp>
      <p:sp>
        <p:nvSpPr>
          <p:cNvPr id="33795" name="Content Placeholder 2"/>
          <p:cNvSpPr>
            <a:spLocks noGrp="1"/>
          </p:cNvSpPr>
          <p:nvPr>
            <p:ph idx="1"/>
          </p:nvPr>
        </p:nvSpPr>
        <p:spPr>
          <a:xfrm>
            <a:off x="447040" y="1429173"/>
            <a:ext cx="7477760" cy="4666827"/>
          </a:xfrm>
        </p:spPr>
        <p:txBody>
          <a:bodyPr/>
          <a:lstStyle/>
          <a:p>
            <a:pPr>
              <a:buClr>
                <a:srgbClr val="E98300"/>
              </a:buClr>
              <a:buSzPct val="100000"/>
              <a:buFont typeface="Arial"/>
              <a:buChar char="•"/>
            </a:pPr>
            <a:r>
              <a:rPr lang="en-US" sz="2000" dirty="0" smtClean="0">
                <a:ea typeface="ＭＳ Ｐゴシック"/>
                <a:cs typeface="ＭＳ Ｐゴシック"/>
              </a:rPr>
              <a:t>American Congress of Obstetricians and Gynecologists District II (New York) </a:t>
            </a:r>
          </a:p>
          <a:p>
            <a:pPr>
              <a:buClr>
                <a:srgbClr val="E98300"/>
              </a:buClr>
              <a:buSzPct val="100000"/>
              <a:buFont typeface="Arial"/>
              <a:buChar char="•"/>
            </a:pPr>
            <a:r>
              <a:rPr lang="en-US" sz="2000" dirty="0" smtClean="0">
                <a:ea typeface="ＭＳ Ｐゴシック"/>
              </a:rPr>
              <a:t>American Congress of Obstetricians and Gynecologists Illinois Section (District VI)</a:t>
            </a:r>
          </a:p>
          <a:p>
            <a:pPr>
              <a:buClr>
                <a:srgbClr val="E98300"/>
              </a:buClr>
              <a:buSzPct val="100000"/>
              <a:buFont typeface="Arial"/>
              <a:buChar char="•"/>
            </a:pPr>
            <a:r>
              <a:rPr lang="en-US" sz="2000" dirty="0" smtClean="0">
                <a:ea typeface="ＭＳ Ｐゴシック"/>
              </a:rPr>
              <a:t>American Congress of Obstetricians and Gynecologists District IX (California)</a:t>
            </a:r>
          </a:p>
          <a:p>
            <a:pPr>
              <a:buClr>
                <a:srgbClr val="E98300"/>
              </a:buClr>
              <a:buSzPct val="100000"/>
              <a:buFont typeface="Arial"/>
              <a:buChar char="•"/>
            </a:pPr>
            <a:r>
              <a:rPr lang="en-US" sz="2000" dirty="0" smtClean="0">
                <a:ea typeface="ＭＳ Ｐゴシック"/>
                <a:cs typeface="ＭＳ Ｐゴシック"/>
              </a:rPr>
              <a:t>American Congress of Obstetricians and Gynecologists FACOG (Florida)</a:t>
            </a:r>
          </a:p>
          <a:p>
            <a:pPr>
              <a:buClr>
                <a:srgbClr val="E98300"/>
              </a:buClr>
              <a:buSzPct val="100000"/>
              <a:buFont typeface="Arial"/>
              <a:buChar char="•"/>
            </a:pPr>
            <a:r>
              <a:rPr lang="en-US" sz="2000" dirty="0" smtClean="0">
                <a:ea typeface="ＭＳ Ｐゴシック"/>
              </a:rPr>
              <a:t>American Congress of Obstetricians and Gynecologists District XI (Texas)</a:t>
            </a:r>
          </a:p>
          <a:p>
            <a:pPr>
              <a:buClr>
                <a:srgbClr val="E98300"/>
              </a:buClr>
              <a:buSzPct val="100000"/>
              <a:buFont typeface="Arial"/>
              <a:buChar char="•"/>
            </a:pPr>
            <a:r>
              <a:rPr lang="en-US" sz="2000" dirty="0" smtClean="0">
                <a:ea typeface="ＭＳ Ｐゴシック"/>
                <a:cs typeface="ＭＳ Ｐゴシック"/>
              </a:rPr>
              <a:t>Association of Women’s Health, Obstetric and Neonatal Nurses (AWHONN)</a:t>
            </a:r>
          </a:p>
          <a:p>
            <a:pPr marL="571500" lvl="1" indent="-228600">
              <a:spcBef>
                <a:spcPts val="0"/>
              </a:spcBef>
              <a:buClr>
                <a:srgbClr val="AE85C3"/>
              </a:buClr>
              <a:buSzPct val="100000"/>
              <a:buFont typeface="Arial"/>
              <a:buChar char="•"/>
            </a:pPr>
            <a:r>
              <a:rPr lang="en-US" sz="1800" dirty="0" smtClean="0">
                <a:ea typeface="ＭＳ Ｐゴシック"/>
              </a:rPr>
              <a:t>National</a:t>
            </a:r>
          </a:p>
          <a:p>
            <a:pPr marL="571500" lvl="1" indent="-228600">
              <a:spcBef>
                <a:spcPts val="0"/>
              </a:spcBef>
              <a:buClr>
                <a:srgbClr val="AE85C3"/>
              </a:buClr>
              <a:buSzPct val="100000"/>
              <a:buFont typeface="Arial"/>
              <a:buChar char="•"/>
            </a:pPr>
            <a:r>
              <a:rPr lang="en-US" sz="1800" dirty="0" smtClean="0">
                <a:ea typeface="ＭＳ Ｐゴシック"/>
              </a:rPr>
              <a:t>California</a:t>
            </a:r>
            <a:endParaRPr lang="en-US" sz="1800" dirty="0" smtClean="0">
              <a:ea typeface="ＭＳ Ｐゴシック"/>
              <a:cs typeface="ＭＳ Ｐゴシック"/>
            </a:endParaRPr>
          </a:p>
          <a:p>
            <a:pPr>
              <a:buClr>
                <a:srgbClr val="E98300"/>
              </a:buClr>
              <a:buSzPct val="100000"/>
              <a:buNone/>
            </a:pPr>
            <a:r>
              <a:rPr lang="en-US" sz="2000" dirty="0" smtClean="0">
                <a:ea typeface="ＭＳ Ｐゴシック"/>
              </a:rPr>
              <a:t> </a:t>
            </a:r>
          </a:p>
          <a:p>
            <a:pPr>
              <a:buClr>
                <a:srgbClr val="E98300"/>
              </a:buClr>
              <a:buSzPct val="100000"/>
              <a:buNone/>
            </a:pPr>
            <a:endParaRPr lang="en-US" sz="2000" dirty="0" smtClean="0">
              <a:ea typeface="ＭＳ Ｐゴシック"/>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 name="Rounded Rectangle 13"/>
          <p:cNvSpPr/>
          <p:nvPr/>
        </p:nvSpPr>
        <p:spPr bwMode="auto">
          <a:xfrm>
            <a:off x="5257800" y="5181600"/>
            <a:ext cx="3505200" cy="609600"/>
          </a:xfrm>
          <a:prstGeom prst="roundRect">
            <a:avLst/>
          </a:prstGeom>
          <a:solidFill>
            <a:srgbClr val="D2EBE4"/>
          </a:solidFill>
          <a:ln w="38100" cap="flat" cmpd="sng" algn="ctr">
            <a:solidFill>
              <a:srgbClr val="00B58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8" charset="0"/>
            </a:endParaRPr>
          </a:p>
        </p:txBody>
      </p:sp>
      <p:sp>
        <p:nvSpPr>
          <p:cNvPr id="12" name="Rectangle 11"/>
          <p:cNvSpPr/>
          <p:nvPr/>
        </p:nvSpPr>
        <p:spPr bwMode="auto">
          <a:xfrm rot="5400000">
            <a:off x="3007361" y="-734906"/>
            <a:ext cx="3146212" cy="7772400"/>
          </a:xfrm>
          <a:prstGeom prst="rect">
            <a:avLst/>
          </a:prstGeom>
          <a:solidFill>
            <a:srgbClr val="FFE7CB">
              <a:alpha val="33000"/>
            </a:srgbClr>
          </a:solidFill>
          <a:ln w="9525" cap="flat" cmpd="sng" algn="ctr">
            <a:solidFill>
              <a:srgbClr val="FDC88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8" charset="0"/>
            </a:endParaRPr>
          </a:p>
        </p:txBody>
      </p:sp>
      <p:graphicFrame>
        <p:nvGraphicFramePr>
          <p:cNvPr id="13" name="Table 12"/>
          <p:cNvGraphicFramePr>
            <a:graphicFrameLocks noGrp="1"/>
          </p:cNvGraphicFramePr>
          <p:nvPr/>
        </p:nvGraphicFramePr>
        <p:xfrm>
          <a:off x="804334" y="1706575"/>
          <a:ext cx="7539558" cy="2890826"/>
        </p:xfrm>
        <a:graphic>
          <a:graphicData uri="http://schemas.openxmlformats.org/drawingml/2006/table">
            <a:tbl>
              <a:tblPr firstRow="1" bandRow="1">
                <a:tableStyleId>{5C22544A-7EE6-4342-B048-85BDC9FD1C3A}</a:tableStyleId>
              </a:tblPr>
              <a:tblGrid>
                <a:gridCol w="2472266"/>
                <a:gridCol w="1447800"/>
                <a:gridCol w="1066800"/>
                <a:gridCol w="1219200"/>
                <a:gridCol w="1333492"/>
              </a:tblGrid>
              <a:tr h="412134">
                <a:tc>
                  <a:txBody>
                    <a:bodyPr/>
                    <a:lstStyle/>
                    <a:p>
                      <a:pPr algn="ctr"/>
                      <a:r>
                        <a:rPr lang="en-US" sz="1200" b="0" dirty="0" smtClean="0"/>
                        <a:t>Adverse </a:t>
                      </a:r>
                      <a:br>
                        <a:rPr lang="en-US" sz="1200" b="0" dirty="0" smtClean="0"/>
                      </a:br>
                      <a:r>
                        <a:rPr lang="en-US" sz="1200" b="0" dirty="0" smtClean="0"/>
                        <a:t>neonatal</a:t>
                      </a:r>
                      <a:r>
                        <a:rPr lang="en-US" sz="1200" b="0" baseline="0" dirty="0" smtClean="0"/>
                        <a:t> outcome</a:t>
                      </a:r>
                      <a:endParaRPr lang="en-US" sz="1200" b="0" dirty="0"/>
                    </a:p>
                  </a:txBody>
                  <a:tcPr anchor="ctr">
                    <a:lnL w="3175" cap="flat" cmpd="sng" algn="ctr">
                      <a:solidFill>
                        <a:srgbClr val="161616"/>
                      </a:solidFill>
                      <a:prstDash val="solid"/>
                      <a:round/>
                      <a:headEnd type="none" w="med" len="med"/>
                      <a:tailEnd type="none" w="med" len="med"/>
                    </a:lnL>
                    <a:lnR w="6350" cap="flat" cmpd="sng" algn="ctr">
                      <a:solidFill>
                        <a:srgbClr val="FFFFFF"/>
                      </a:solidFill>
                      <a:prstDash val="solid"/>
                      <a:round/>
                      <a:headEnd type="none" w="med" len="med"/>
                      <a:tailEnd type="none" w="med" len="med"/>
                    </a:lnR>
                    <a:lnT w="3175" cap="flat" cmpd="sng" algn="ctr">
                      <a:solidFill>
                        <a:srgbClr val="161616"/>
                      </a:solidFill>
                      <a:prstDash val="solid"/>
                      <a:round/>
                      <a:headEnd type="none" w="med" len="med"/>
                      <a:tailEnd type="none" w="med" len="med"/>
                    </a:lnT>
                    <a:lnB w="3175" cap="flat" cmpd="sng" algn="ctr">
                      <a:solidFill>
                        <a:srgbClr val="161616"/>
                      </a:solidFill>
                      <a:prstDash val="solid"/>
                      <a:round/>
                      <a:headEnd type="none" w="med" len="med"/>
                      <a:tailEnd type="none" w="med" len="med"/>
                    </a:lnB>
                    <a:solidFill>
                      <a:srgbClr val="E98300"/>
                    </a:solidFill>
                  </a:tcPr>
                </a:tc>
                <a:tc>
                  <a:txBody>
                    <a:bodyPr/>
                    <a:lstStyle/>
                    <a:p>
                      <a:pPr algn="ctr"/>
                      <a:r>
                        <a:rPr lang="en-US" sz="1200" b="0" dirty="0" smtClean="0"/>
                        <a:t>&lt;39 </a:t>
                      </a:r>
                      <a:r>
                        <a:rPr lang="en-US" sz="1200" b="0" dirty="0" err="1" smtClean="0"/>
                        <a:t>weeks+FLM</a:t>
                      </a:r>
                      <a:endParaRPr lang="en-US" sz="1200" b="0" dirty="0" smtClean="0"/>
                    </a:p>
                    <a:p>
                      <a:pPr algn="ctr"/>
                      <a:r>
                        <a:rPr lang="en-US" sz="1200" b="0" dirty="0" smtClean="0"/>
                        <a:t>% (</a:t>
                      </a:r>
                      <a:r>
                        <a:rPr lang="en-US" sz="1200" b="0" dirty="0" err="1" smtClean="0"/>
                        <a:t>n</a:t>
                      </a:r>
                      <a:r>
                        <a:rPr lang="en-US" sz="1200" b="0" dirty="0" smtClean="0"/>
                        <a:t>=442)</a:t>
                      </a:r>
                      <a:endParaRPr lang="en-US" sz="1200" b="0" dirty="0"/>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3175" cap="flat" cmpd="sng" algn="ctr">
                      <a:solidFill>
                        <a:srgbClr val="161616"/>
                      </a:solidFill>
                      <a:prstDash val="solid"/>
                      <a:round/>
                      <a:headEnd type="none" w="med" len="med"/>
                      <a:tailEnd type="none" w="med" len="med"/>
                    </a:lnT>
                    <a:lnB w="3175" cap="flat" cmpd="sng" algn="ctr">
                      <a:solidFill>
                        <a:srgbClr val="161616"/>
                      </a:solidFill>
                      <a:prstDash val="solid"/>
                      <a:round/>
                      <a:headEnd type="none" w="med" len="med"/>
                      <a:tailEnd type="none" w="med" len="med"/>
                    </a:lnB>
                    <a:solidFill>
                      <a:srgbClr val="E98300"/>
                    </a:solidFill>
                  </a:tcPr>
                </a:tc>
                <a:tc>
                  <a:txBody>
                    <a:bodyPr/>
                    <a:lstStyle/>
                    <a:p>
                      <a:pPr algn="ctr"/>
                      <a:r>
                        <a:rPr lang="en-US" sz="1200" b="0" dirty="0" smtClean="0"/>
                        <a:t>39-40 weeks</a:t>
                      </a:r>
                    </a:p>
                    <a:p>
                      <a:pPr algn="ctr"/>
                      <a:r>
                        <a:rPr lang="en-US" sz="1200" b="0" dirty="0" smtClean="0"/>
                        <a:t>%(</a:t>
                      </a:r>
                      <a:r>
                        <a:rPr lang="en-US" sz="1200" b="0" dirty="0" err="1" smtClean="0"/>
                        <a:t>n</a:t>
                      </a:r>
                      <a:r>
                        <a:rPr lang="en-US" sz="1200" b="0" dirty="0" smtClean="0"/>
                        <a:t>=12881)</a:t>
                      </a:r>
                      <a:endParaRPr lang="en-US" sz="1200" b="0" dirty="0"/>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3175" cap="flat" cmpd="sng" algn="ctr">
                      <a:solidFill>
                        <a:srgbClr val="161616"/>
                      </a:solidFill>
                      <a:prstDash val="solid"/>
                      <a:round/>
                      <a:headEnd type="none" w="med" len="med"/>
                      <a:tailEnd type="none" w="med" len="med"/>
                    </a:lnT>
                    <a:lnB w="3175" cap="flat" cmpd="sng" algn="ctr">
                      <a:solidFill>
                        <a:srgbClr val="161616"/>
                      </a:solidFill>
                      <a:prstDash val="solid"/>
                      <a:round/>
                      <a:headEnd type="none" w="med" len="med"/>
                      <a:tailEnd type="none" w="med" len="med"/>
                    </a:lnB>
                    <a:solidFill>
                      <a:srgbClr val="E98300"/>
                    </a:solidFill>
                  </a:tcPr>
                </a:tc>
                <a:tc>
                  <a:txBody>
                    <a:bodyPr/>
                    <a:lstStyle/>
                    <a:p>
                      <a:pPr algn="ctr"/>
                      <a:r>
                        <a:rPr lang="en-US" sz="1200" b="0" dirty="0" smtClean="0"/>
                        <a:t>Unadjusted</a:t>
                      </a:r>
                    </a:p>
                    <a:p>
                      <a:pPr algn="ctr"/>
                      <a:r>
                        <a:rPr lang="en-US" sz="1200" b="0" dirty="0" smtClean="0"/>
                        <a:t>RR (95% CI)</a:t>
                      </a:r>
                    </a:p>
                  </a:txBody>
                  <a:tcPr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solidFill>
                        <a:srgbClr val="161616"/>
                      </a:solidFill>
                      <a:prstDash val="solid"/>
                      <a:round/>
                      <a:headEnd type="none" w="med" len="med"/>
                      <a:tailEnd type="none" w="med" len="med"/>
                    </a:lnT>
                    <a:lnB w="3175" cap="flat" cmpd="sng" algn="ctr">
                      <a:solidFill>
                        <a:srgbClr val="161616"/>
                      </a:solidFill>
                      <a:prstDash val="solid"/>
                      <a:round/>
                      <a:headEnd type="none" w="med" len="med"/>
                      <a:tailEnd type="none" w="med" len="med"/>
                    </a:lnB>
                    <a:solidFill>
                      <a:srgbClr val="E98300"/>
                    </a:solidFill>
                  </a:tcPr>
                </a:tc>
                <a:tc>
                  <a:txBody>
                    <a:bodyPr/>
                    <a:lstStyle/>
                    <a:p>
                      <a:pPr algn="ctr"/>
                      <a:r>
                        <a:rPr lang="en-US" sz="1200" b="0" dirty="0" smtClean="0"/>
                        <a:t>Adjusted  </a:t>
                      </a:r>
                    </a:p>
                    <a:p>
                      <a:pPr algn="ctr"/>
                      <a:r>
                        <a:rPr lang="en-US" sz="1200" b="0" dirty="0" smtClean="0"/>
                        <a:t>RR</a:t>
                      </a:r>
                      <a:r>
                        <a:rPr lang="en-US" sz="1200" b="0" baseline="0" dirty="0" smtClean="0"/>
                        <a:t> (95% CI)</a:t>
                      </a:r>
                      <a:endParaRPr lang="en-US" sz="1200" b="0" dirty="0" smtClean="0"/>
                    </a:p>
                  </a:txBody>
                  <a:tcPr anchor="ctr">
                    <a:lnL w="12700" cap="flat" cmpd="sng" algn="ctr">
                      <a:solidFill>
                        <a:srgbClr val="FFFFFF"/>
                      </a:solidFill>
                      <a:prstDash val="solid"/>
                      <a:round/>
                      <a:headEnd type="none" w="med" len="med"/>
                      <a:tailEnd type="none" w="med" len="med"/>
                    </a:lnL>
                    <a:lnR w="3175" cap="flat" cmpd="sng" algn="ctr">
                      <a:solidFill>
                        <a:srgbClr val="161616"/>
                      </a:solidFill>
                      <a:prstDash val="solid"/>
                      <a:round/>
                      <a:headEnd type="none" w="med" len="med"/>
                      <a:tailEnd type="none" w="med" len="med"/>
                    </a:lnR>
                    <a:lnT w="3175" cap="flat" cmpd="sng" algn="ctr">
                      <a:solidFill>
                        <a:srgbClr val="161616"/>
                      </a:solidFill>
                      <a:prstDash val="solid"/>
                      <a:round/>
                      <a:headEnd type="none" w="med" len="med"/>
                      <a:tailEnd type="none" w="med" len="med"/>
                    </a:lnT>
                    <a:lnB w="3175" cap="flat" cmpd="sng" algn="ctr">
                      <a:solidFill>
                        <a:srgbClr val="161616"/>
                      </a:solidFill>
                      <a:prstDash val="solid"/>
                      <a:round/>
                      <a:headEnd type="none" w="med" len="med"/>
                      <a:tailEnd type="none" w="med" len="med"/>
                    </a:lnB>
                    <a:solidFill>
                      <a:srgbClr val="E98300"/>
                    </a:solidFill>
                  </a:tcPr>
                </a:tc>
              </a:tr>
              <a:tr h="300026">
                <a:tc>
                  <a:txBody>
                    <a:bodyPr/>
                    <a:lstStyle/>
                    <a:p>
                      <a:pPr algn="l"/>
                      <a:r>
                        <a:rPr lang="en-US" sz="1200" b="0" dirty="0" smtClean="0">
                          <a:solidFill>
                            <a:srgbClr val="33334D"/>
                          </a:solidFill>
                        </a:rPr>
                        <a:t>Composite adverse outcome</a:t>
                      </a:r>
                      <a:endParaRPr lang="en-US" sz="1200" b="0" dirty="0">
                        <a:solidFill>
                          <a:srgbClr val="33334D"/>
                        </a:solidFill>
                      </a:endParaRPr>
                    </a:p>
                  </a:txBody>
                  <a:tcPr anchor="ctr">
                    <a:lnL w="3175" cap="flat" cmpd="sng" algn="ctr">
                      <a:solidFill>
                        <a:srgbClr val="161616"/>
                      </a:solidFill>
                      <a:prstDash val="solid"/>
                      <a:round/>
                      <a:headEnd type="none" w="med" len="med"/>
                      <a:tailEnd type="none" w="med" len="med"/>
                    </a:lnL>
                    <a:lnR w="3175" cap="flat" cmpd="sng" algn="ctr">
                      <a:solidFill>
                        <a:srgbClr val="161616"/>
                      </a:solidFill>
                      <a:prstDash val="solid"/>
                      <a:round/>
                      <a:headEnd type="none" w="med" len="med"/>
                      <a:tailEnd type="none" w="med" len="med"/>
                    </a:lnR>
                    <a:lnT w="3175" cap="flat" cmpd="sng" algn="ctr">
                      <a:solidFill>
                        <a:srgbClr val="161616"/>
                      </a:solidFill>
                      <a:prstDash val="solid"/>
                      <a:round/>
                      <a:headEnd type="none" w="med" len="med"/>
                      <a:tailEnd type="none" w="med" len="med"/>
                    </a:lnT>
                    <a:lnB w="3175" cap="flat" cmpd="sng" algn="ctr">
                      <a:solidFill>
                        <a:srgbClr val="161616"/>
                      </a:solidFill>
                      <a:prstDash val="solid"/>
                      <a:round/>
                      <a:headEnd type="none" w="med" len="med"/>
                      <a:tailEnd type="none" w="med" len="med"/>
                    </a:lnB>
                    <a:solidFill>
                      <a:schemeClr val="bg1"/>
                    </a:solidFill>
                  </a:tcPr>
                </a:tc>
                <a:tc>
                  <a:txBody>
                    <a:bodyPr/>
                    <a:lstStyle/>
                    <a:p>
                      <a:pPr algn="ctr"/>
                      <a:r>
                        <a:rPr lang="en-US" sz="1200" dirty="0" smtClean="0">
                          <a:solidFill>
                            <a:srgbClr val="33334D"/>
                          </a:solidFill>
                        </a:rPr>
                        <a:t>5.9</a:t>
                      </a:r>
                      <a:endParaRPr lang="en-US" sz="1200" dirty="0">
                        <a:solidFill>
                          <a:srgbClr val="33334D"/>
                        </a:solidFill>
                      </a:endParaRPr>
                    </a:p>
                  </a:txBody>
                  <a:tcPr anchor="ctr">
                    <a:lnL w="3175" cap="flat" cmpd="sng" algn="ctr">
                      <a:solidFill>
                        <a:srgbClr val="161616"/>
                      </a:solidFill>
                      <a:prstDash val="solid"/>
                      <a:round/>
                      <a:headEnd type="none" w="med" len="med"/>
                      <a:tailEnd type="none" w="med" len="med"/>
                    </a:lnL>
                    <a:lnR w="3175" cap="flat" cmpd="sng" algn="ctr">
                      <a:solidFill>
                        <a:srgbClr val="161616"/>
                      </a:solidFill>
                      <a:prstDash val="solid"/>
                      <a:round/>
                      <a:headEnd type="none" w="med" len="med"/>
                      <a:tailEnd type="none" w="med" len="med"/>
                    </a:lnR>
                    <a:lnT w="3175" cap="flat" cmpd="sng" algn="ctr">
                      <a:solidFill>
                        <a:srgbClr val="161616"/>
                      </a:solidFill>
                      <a:prstDash val="solid"/>
                      <a:round/>
                      <a:headEnd type="none" w="med" len="med"/>
                      <a:tailEnd type="none" w="med" len="med"/>
                    </a:lnT>
                    <a:lnB w="3175" cap="flat" cmpd="sng" algn="ctr">
                      <a:solidFill>
                        <a:srgbClr val="161616"/>
                      </a:solidFill>
                      <a:prstDash val="solid"/>
                      <a:round/>
                      <a:headEnd type="none" w="med" len="med"/>
                      <a:tailEnd type="none" w="med" len="med"/>
                    </a:lnB>
                    <a:solidFill>
                      <a:schemeClr val="bg1"/>
                    </a:solidFill>
                  </a:tcPr>
                </a:tc>
                <a:tc>
                  <a:txBody>
                    <a:bodyPr/>
                    <a:lstStyle/>
                    <a:p>
                      <a:pPr algn="ctr"/>
                      <a:r>
                        <a:rPr lang="en-US" sz="1200" dirty="0" smtClean="0">
                          <a:solidFill>
                            <a:srgbClr val="33334D"/>
                          </a:solidFill>
                        </a:rPr>
                        <a:t>2.5</a:t>
                      </a:r>
                      <a:endParaRPr lang="en-US" sz="1200" dirty="0">
                        <a:solidFill>
                          <a:srgbClr val="33334D"/>
                        </a:solidFill>
                      </a:endParaRPr>
                    </a:p>
                  </a:txBody>
                  <a:tcPr anchor="ctr">
                    <a:lnL w="3175" cap="flat" cmpd="sng" algn="ctr">
                      <a:solidFill>
                        <a:srgbClr val="161616"/>
                      </a:solidFill>
                      <a:prstDash val="solid"/>
                      <a:round/>
                      <a:headEnd type="none" w="med" len="med"/>
                      <a:tailEnd type="none" w="med" len="med"/>
                    </a:lnL>
                    <a:lnR w="3175" cap="flat" cmpd="sng" algn="ctr">
                      <a:solidFill>
                        <a:srgbClr val="161616"/>
                      </a:solidFill>
                      <a:prstDash val="solid"/>
                      <a:round/>
                      <a:headEnd type="none" w="med" len="med"/>
                      <a:tailEnd type="none" w="med" len="med"/>
                    </a:lnR>
                    <a:lnT w="3175" cap="flat" cmpd="sng" algn="ctr">
                      <a:solidFill>
                        <a:srgbClr val="161616"/>
                      </a:solidFill>
                      <a:prstDash val="solid"/>
                      <a:round/>
                      <a:headEnd type="none" w="med" len="med"/>
                      <a:tailEnd type="none" w="med" len="med"/>
                    </a:lnT>
                    <a:lnB w="3175" cap="flat" cmpd="sng" algn="ctr">
                      <a:solidFill>
                        <a:srgbClr val="161616"/>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dirty="0" smtClean="0">
                          <a:solidFill>
                            <a:srgbClr val="33334D"/>
                          </a:solidFill>
                        </a:rPr>
                        <a:t>2.4 (1.6, 3.5)</a:t>
                      </a:r>
                    </a:p>
                  </a:txBody>
                  <a:tcPr anchor="ctr">
                    <a:lnL w="3175" cap="flat" cmpd="sng" algn="ctr">
                      <a:solidFill>
                        <a:srgbClr val="161616"/>
                      </a:solidFill>
                      <a:prstDash val="solid"/>
                      <a:round/>
                      <a:headEnd type="none" w="med" len="med"/>
                      <a:tailEnd type="none" w="med" len="med"/>
                    </a:lnL>
                    <a:lnR w="3175" cap="flat" cmpd="sng" algn="ctr">
                      <a:solidFill>
                        <a:srgbClr val="161616"/>
                      </a:solidFill>
                      <a:prstDash val="solid"/>
                      <a:round/>
                      <a:headEnd type="none" w="med" len="med"/>
                      <a:tailEnd type="none" w="med" len="med"/>
                    </a:lnR>
                    <a:lnT w="3175" cap="flat" cmpd="sng" algn="ctr">
                      <a:solidFill>
                        <a:srgbClr val="161616"/>
                      </a:solidFill>
                      <a:prstDash val="solid"/>
                      <a:round/>
                      <a:headEnd type="none" w="med" len="med"/>
                      <a:tailEnd type="none" w="med" len="med"/>
                    </a:lnT>
                    <a:lnB w="3175" cap="flat" cmpd="sng" algn="ctr">
                      <a:solidFill>
                        <a:srgbClr val="161616"/>
                      </a:solidFill>
                      <a:prstDash val="solid"/>
                      <a:round/>
                      <a:headEnd type="none" w="med" len="med"/>
                      <a:tailEnd type="none" w="med" len="med"/>
                    </a:lnB>
                    <a:solidFill>
                      <a:schemeClr val="bg1"/>
                    </a:solidFill>
                  </a:tcPr>
                </a:tc>
                <a:tc>
                  <a:txBody>
                    <a:bodyPr/>
                    <a:lstStyle/>
                    <a:p>
                      <a:pPr algn="ctr"/>
                      <a:r>
                        <a:rPr lang="en-US" sz="1200" b="0" dirty="0" smtClean="0">
                          <a:solidFill>
                            <a:srgbClr val="33334D"/>
                          </a:solidFill>
                        </a:rPr>
                        <a:t>1.6 (1.02, 2.6)</a:t>
                      </a:r>
                      <a:endParaRPr lang="en-US" sz="1200" b="0" dirty="0">
                        <a:solidFill>
                          <a:srgbClr val="33334D"/>
                        </a:solidFill>
                      </a:endParaRPr>
                    </a:p>
                  </a:txBody>
                  <a:tcPr anchor="ctr">
                    <a:lnL w="3175" cap="flat" cmpd="sng" algn="ctr">
                      <a:solidFill>
                        <a:srgbClr val="161616"/>
                      </a:solidFill>
                      <a:prstDash val="solid"/>
                      <a:round/>
                      <a:headEnd type="none" w="med" len="med"/>
                      <a:tailEnd type="none" w="med" len="med"/>
                    </a:lnL>
                    <a:lnR w="3175" cap="flat" cmpd="sng" algn="ctr">
                      <a:solidFill>
                        <a:srgbClr val="161616"/>
                      </a:solidFill>
                      <a:prstDash val="solid"/>
                      <a:round/>
                      <a:headEnd type="none" w="med" len="med"/>
                      <a:tailEnd type="none" w="med" len="med"/>
                    </a:lnR>
                    <a:lnT w="3175" cap="flat" cmpd="sng" algn="ctr">
                      <a:solidFill>
                        <a:srgbClr val="161616"/>
                      </a:solidFill>
                      <a:prstDash val="solid"/>
                      <a:round/>
                      <a:headEnd type="none" w="med" len="med"/>
                      <a:tailEnd type="none" w="med" len="med"/>
                    </a:lnT>
                    <a:lnB w="3175" cap="flat" cmpd="sng" algn="ctr">
                      <a:solidFill>
                        <a:srgbClr val="161616"/>
                      </a:solidFill>
                      <a:prstDash val="solid"/>
                      <a:round/>
                      <a:headEnd type="none" w="med" len="med"/>
                      <a:tailEnd type="none" w="med" len="med"/>
                    </a:lnB>
                    <a:solidFill>
                      <a:srgbClr val="FFE7CB"/>
                    </a:solidFill>
                  </a:tcPr>
                </a:tc>
              </a:tr>
              <a:tr h="304800">
                <a:tc>
                  <a:txBody>
                    <a:bodyPr/>
                    <a:lstStyle/>
                    <a:p>
                      <a:pPr algn="l"/>
                      <a:r>
                        <a:rPr lang="en-US" sz="1200" b="0" dirty="0" smtClean="0">
                          <a:solidFill>
                            <a:srgbClr val="33334D"/>
                          </a:solidFill>
                        </a:rPr>
                        <a:t>Composite adverse outcome</a:t>
                      </a:r>
                      <a:r>
                        <a:rPr lang="en-US" sz="1200" b="0" baseline="0" dirty="0" smtClean="0">
                          <a:solidFill>
                            <a:srgbClr val="33334D"/>
                          </a:solidFill>
                        </a:rPr>
                        <a:t> </a:t>
                      </a:r>
                      <a:r>
                        <a:rPr lang="en-US" sz="1200" b="0" baseline="0" dirty="0" err="1" smtClean="0">
                          <a:solidFill>
                            <a:srgbClr val="33334D"/>
                          </a:solidFill>
                        </a:rPr>
                        <a:t>ll</a:t>
                      </a:r>
                      <a:r>
                        <a:rPr lang="en-US" sz="1200" b="0" baseline="0" dirty="0" smtClean="0">
                          <a:solidFill>
                            <a:srgbClr val="33334D"/>
                          </a:solidFill>
                        </a:rPr>
                        <a:t>*</a:t>
                      </a:r>
                      <a:endParaRPr lang="en-US" sz="1200" b="0" dirty="0">
                        <a:solidFill>
                          <a:srgbClr val="33334D"/>
                        </a:solidFill>
                      </a:endParaRPr>
                    </a:p>
                  </a:txBody>
                  <a:tcPr anchor="ctr">
                    <a:lnL w="3175" cap="flat" cmpd="sng" algn="ctr">
                      <a:solidFill>
                        <a:srgbClr val="161616"/>
                      </a:solidFill>
                      <a:prstDash val="solid"/>
                      <a:round/>
                      <a:headEnd type="none" w="med" len="med"/>
                      <a:tailEnd type="none" w="med" len="med"/>
                    </a:lnL>
                    <a:lnR w="3175" cap="flat" cmpd="sng" algn="ctr">
                      <a:solidFill>
                        <a:srgbClr val="161616"/>
                      </a:solidFill>
                      <a:prstDash val="solid"/>
                      <a:round/>
                      <a:headEnd type="none" w="med" len="med"/>
                      <a:tailEnd type="none" w="med" len="med"/>
                    </a:lnR>
                    <a:lnT w="3175" cap="flat" cmpd="sng" algn="ctr">
                      <a:solidFill>
                        <a:srgbClr val="161616"/>
                      </a:solidFill>
                      <a:prstDash val="solid"/>
                      <a:round/>
                      <a:headEnd type="none" w="med" len="med"/>
                      <a:tailEnd type="none" w="med" len="med"/>
                    </a:lnT>
                    <a:lnB w="3175" cap="flat" cmpd="sng" algn="ctr">
                      <a:solidFill>
                        <a:srgbClr val="161616"/>
                      </a:solidFill>
                      <a:prstDash val="solid"/>
                      <a:round/>
                      <a:headEnd type="none" w="med" len="med"/>
                      <a:tailEnd type="none" w="med" len="med"/>
                    </a:lnB>
                    <a:solidFill>
                      <a:schemeClr val="bg1"/>
                    </a:solidFill>
                  </a:tcPr>
                </a:tc>
                <a:tc>
                  <a:txBody>
                    <a:bodyPr/>
                    <a:lstStyle/>
                    <a:p>
                      <a:pPr algn="ctr"/>
                      <a:r>
                        <a:rPr lang="en-US" sz="1200" dirty="0" smtClean="0">
                          <a:solidFill>
                            <a:srgbClr val="33334D"/>
                          </a:solidFill>
                        </a:rPr>
                        <a:t>5.0</a:t>
                      </a:r>
                      <a:endParaRPr lang="en-US" sz="1200" dirty="0">
                        <a:solidFill>
                          <a:srgbClr val="33334D"/>
                        </a:solidFill>
                      </a:endParaRPr>
                    </a:p>
                  </a:txBody>
                  <a:tcPr anchor="ctr">
                    <a:lnL w="3175" cap="flat" cmpd="sng" algn="ctr">
                      <a:solidFill>
                        <a:srgbClr val="161616"/>
                      </a:solidFill>
                      <a:prstDash val="solid"/>
                      <a:round/>
                      <a:headEnd type="none" w="med" len="med"/>
                      <a:tailEnd type="none" w="med" len="med"/>
                    </a:lnL>
                    <a:lnR w="3175" cap="flat" cmpd="sng" algn="ctr">
                      <a:solidFill>
                        <a:srgbClr val="161616"/>
                      </a:solidFill>
                      <a:prstDash val="solid"/>
                      <a:round/>
                      <a:headEnd type="none" w="med" len="med"/>
                      <a:tailEnd type="none" w="med" len="med"/>
                    </a:lnR>
                    <a:lnT w="3175" cap="flat" cmpd="sng" algn="ctr">
                      <a:solidFill>
                        <a:srgbClr val="161616"/>
                      </a:solidFill>
                      <a:prstDash val="solid"/>
                      <a:round/>
                      <a:headEnd type="none" w="med" len="med"/>
                      <a:tailEnd type="none" w="med" len="med"/>
                    </a:lnT>
                    <a:lnB w="3175" cap="flat" cmpd="sng" algn="ctr">
                      <a:solidFill>
                        <a:srgbClr val="161616"/>
                      </a:solidFill>
                      <a:prstDash val="solid"/>
                      <a:round/>
                      <a:headEnd type="none" w="med" len="med"/>
                      <a:tailEnd type="none" w="med" len="med"/>
                    </a:lnB>
                    <a:solidFill>
                      <a:schemeClr val="bg1"/>
                    </a:solidFill>
                  </a:tcPr>
                </a:tc>
                <a:tc>
                  <a:txBody>
                    <a:bodyPr/>
                    <a:lstStyle/>
                    <a:p>
                      <a:pPr algn="ctr"/>
                      <a:r>
                        <a:rPr lang="en-US" sz="1200" dirty="0" smtClean="0">
                          <a:solidFill>
                            <a:srgbClr val="33334D"/>
                          </a:solidFill>
                        </a:rPr>
                        <a:t>2.0</a:t>
                      </a:r>
                      <a:endParaRPr lang="en-US" sz="1200" dirty="0">
                        <a:solidFill>
                          <a:srgbClr val="33334D"/>
                        </a:solidFill>
                      </a:endParaRPr>
                    </a:p>
                  </a:txBody>
                  <a:tcPr anchor="ctr">
                    <a:lnL w="3175" cap="flat" cmpd="sng" algn="ctr">
                      <a:solidFill>
                        <a:srgbClr val="161616"/>
                      </a:solidFill>
                      <a:prstDash val="solid"/>
                      <a:round/>
                      <a:headEnd type="none" w="med" len="med"/>
                      <a:tailEnd type="none" w="med" len="med"/>
                    </a:lnL>
                    <a:lnR w="3175" cap="flat" cmpd="sng" algn="ctr">
                      <a:solidFill>
                        <a:srgbClr val="161616"/>
                      </a:solidFill>
                      <a:prstDash val="solid"/>
                      <a:round/>
                      <a:headEnd type="none" w="med" len="med"/>
                      <a:tailEnd type="none" w="med" len="med"/>
                    </a:lnR>
                    <a:lnT w="3175" cap="flat" cmpd="sng" algn="ctr">
                      <a:solidFill>
                        <a:srgbClr val="161616"/>
                      </a:solidFill>
                      <a:prstDash val="solid"/>
                      <a:round/>
                      <a:headEnd type="none" w="med" len="med"/>
                      <a:tailEnd type="none" w="med" len="med"/>
                    </a:lnT>
                    <a:lnB w="3175" cap="flat" cmpd="sng" algn="ctr">
                      <a:solidFill>
                        <a:srgbClr val="161616"/>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dirty="0" smtClean="0">
                          <a:solidFill>
                            <a:srgbClr val="33334D"/>
                          </a:solidFill>
                        </a:rPr>
                        <a:t>2.5 (1.6, 3.8)</a:t>
                      </a:r>
                    </a:p>
                  </a:txBody>
                  <a:tcPr anchor="ctr">
                    <a:lnL w="3175" cap="flat" cmpd="sng" algn="ctr">
                      <a:solidFill>
                        <a:srgbClr val="161616"/>
                      </a:solidFill>
                      <a:prstDash val="solid"/>
                      <a:round/>
                      <a:headEnd type="none" w="med" len="med"/>
                      <a:tailEnd type="none" w="med" len="med"/>
                    </a:lnL>
                    <a:lnR w="3175" cap="flat" cmpd="sng" algn="ctr">
                      <a:solidFill>
                        <a:srgbClr val="161616"/>
                      </a:solidFill>
                      <a:prstDash val="solid"/>
                      <a:round/>
                      <a:headEnd type="none" w="med" len="med"/>
                      <a:tailEnd type="none" w="med" len="med"/>
                    </a:lnR>
                    <a:lnT w="3175" cap="flat" cmpd="sng" algn="ctr">
                      <a:solidFill>
                        <a:srgbClr val="161616"/>
                      </a:solidFill>
                      <a:prstDash val="solid"/>
                      <a:round/>
                      <a:headEnd type="none" w="med" len="med"/>
                      <a:tailEnd type="none" w="med" len="med"/>
                    </a:lnT>
                    <a:lnB w="3175" cap="flat" cmpd="sng" algn="ctr">
                      <a:solidFill>
                        <a:srgbClr val="161616"/>
                      </a:solidFill>
                      <a:prstDash val="solid"/>
                      <a:round/>
                      <a:headEnd type="none" w="med" len="med"/>
                      <a:tailEnd type="none" w="med" len="med"/>
                    </a:lnB>
                    <a:solidFill>
                      <a:schemeClr val="bg1"/>
                    </a:solidFill>
                  </a:tcPr>
                </a:tc>
                <a:tc>
                  <a:txBody>
                    <a:bodyPr/>
                    <a:lstStyle/>
                    <a:p>
                      <a:pPr algn="ctr"/>
                      <a:r>
                        <a:rPr lang="en-US" sz="1200" b="0" dirty="0" smtClean="0">
                          <a:solidFill>
                            <a:srgbClr val="33334D"/>
                          </a:solidFill>
                        </a:rPr>
                        <a:t>1.7 (1.01, 2.7)</a:t>
                      </a:r>
                      <a:endParaRPr lang="en-US" sz="1200" b="0" dirty="0">
                        <a:solidFill>
                          <a:srgbClr val="33334D"/>
                        </a:solidFill>
                      </a:endParaRPr>
                    </a:p>
                  </a:txBody>
                  <a:tcPr anchor="ctr">
                    <a:lnL w="3175" cap="flat" cmpd="sng" algn="ctr">
                      <a:solidFill>
                        <a:srgbClr val="161616"/>
                      </a:solidFill>
                      <a:prstDash val="solid"/>
                      <a:round/>
                      <a:headEnd type="none" w="med" len="med"/>
                      <a:tailEnd type="none" w="med" len="med"/>
                    </a:lnL>
                    <a:lnR w="3175" cap="flat" cmpd="sng" algn="ctr">
                      <a:solidFill>
                        <a:srgbClr val="161616"/>
                      </a:solidFill>
                      <a:prstDash val="solid"/>
                      <a:round/>
                      <a:headEnd type="none" w="med" len="med"/>
                      <a:tailEnd type="none" w="med" len="med"/>
                    </a:lnR>
                    <a:lnT w="3175" cap="flat" cmpd="sng" algn="ctr">
                      <a:solidFill>
                        <a:srgbClr val="161616"/>
                      </a:solidFill>
                      <a:prstDash val="solid"/>
                      <a:round/>
                      <a:headEnd type="none" w="med" len="med"/>
                      <a:tailEnd type="none" w="med" len="med"/>
                    </a:lnT>
                    <a:lnB w="3175" cap="flat" cmpd="sng" algn="ctr">
                      <a:solidFill>
                        <a:srgbClr val="161616"/>
                      </a:solidFill>
                      <a:prstDash val="solid"/>
                      <a:round/>
                      <a:headEnd type="none" w="med" len="med"/>
                      <a:tailEnd type="none" w="med" len="med"/>
                    </a:lnB>
                    <a:solidFill>
                      <a:srgbClr val="FFE7CB"/>
                    </a:solidFill>
                  </a:tcPr>
                </a:tc>
              </a:tr>
              <a:tr h="304800">
                <a:tc>
                  <a:txBody>
                    <a:bodyPr/>
                    <a:lstStyle/>
                    <a:p>
                      <a:pPr algn="l"/>
                      <a:r>
                        <a:rPr lang="en-US" sz="1200" b="0" dirty="0" smtClean="0">
                          <a:solidFill>
                            <a:srgbClr val="33334D"/>
                          </a:solidFill>
                        </a:rPr>
                        <a:t>Suspected or proven sepsis</a:t>
                      </a:r>
                      <a:endParaRPr lang="en-US" sz="1200" b="0" dirty="0">
                        <a:solidFill>
                          <a:srgbClr val="33334D"/>
                        </a:solidFill>
                      </a:endParaRPr>
                    </a:p>
                  </a:txBody>
                  <a:tcPr anchor="ctr">
                    <a:lnL w="3175" cap="flat" cmpd="sng" algn="ctr">
                      <a:solidFill>
                        <a:srgbClr val="161616"/>
                      </a:solidFill>
                      <a:prstDash val="solid"/>
                      <a:round/>
                      <a:headEnd type="none" w="med" len="med"/>
                      <a:tailEnd type="none" w="med" len="med"/>
                    </a:lnL>
                    <a:lnR w="3175" cap="flat" cmpd="sng" algn="ctr">
                      <a:solidFill>
                        <a:srgbClr val="161616"/>
                      </a:solidFill>
                      <a:prstDash val="solid"/>
                      <a:round/>
                      <a:headEnd type="none" w="med" len="med"/>
                      <a:tailEnd type="none" w="med" len="med"/>
                    </a:lnR>
                    <a:lnT w="3175" cap="flat" cmpd="sng" algn="ctr">
                      <a:solidFill>
                        <a:srgbClr val="161616"/>
                      </a:solidFill>
                      <a:prstDash val="solid"/>
                      <a:round/>
                      <a:headEnd type="none" w="med" len="med"/>
                      <a:tailEnd type="none" w="med" len="med"/>
                    </a:lnT>
                    <a:lnB w="3175" cap="flat" cmpd="sng" algn="ctr">
                      <a:solidFill>
                        <a:srgbClr val="161616"/>
                      </a:solidFill>
                      <a:prstDash val="solid"/>
                      <a:round/>
                      <a:headEnd type="none" w="med" len="med"/>
                      <a:tailEnd type="none" w="med" len="med"/>
                    </a:lnB>
                    <a:solidFill>
                      <a:schemeClr val="bg1"/>
                    </a:solidFill>
                  </a:tcPr>
                </a:tc>
                <a:tc>
                  <a:txBody>
                    <a:bodyPr/>
                    <a:lstStyle/>
                    <a:p>
                      <a:pPr algn="ctr"/>
                      <a:r>
                        <a:rPr lang="en-US" sz="1200" dirty="0" smtClean="0">
                          <a:solidFill>
                            <a:srgbClr val="33334D"/>
                          </a:solidFill>
                        </a:rPr>
                        <a:t>5.7</a:t>
                      </a:r>
                      <a:endParaRPr lang="en-US" sz="1200" dirty="0">
                        <a:solidFill>
                          <a:srgbClr val="33334D"/>
                        </a:solidFill>
                      </a:endParaRPr>
                    </a:p>
                  </a:txBody>
                  <a:tcPr anchor="ctr">
                    <a:lnL w="3175" cap="flat" cmpd="sng" algn="ctr">
                      <a:solidFill>
                        <a:srgbClr val="161616"/>
                      </a:solidFill>
                      <a:prstDash val="solid"/>
                      <a:round/>
                      <a:headEnd type="none" w="med" len="med"/>
                      <a:tailEnd type="none" w="med" len="med"/>
                    </a:lnL>
                    <a:lnR w="3175" cap="flat" cmpd="sng" algn="ctr">
                      <a:solidFill>
                        <a:srgbClr val="161616"/>
                      </a:solidFill>
                      <a:prstDash val="solid"/>
                      <a:round/>
                      <a:headEnd type="none" w="med" len="med"/>
                      <a:tailEnd type="none" w="med" len="med"/>
                    </a:lnR>
                    <a:lnT w="3175" cap="flat" cmpd="sng" algn="ctr">
                      <a:solidFill>
                        <a:srgbClr val="161616"/>
                      </a:solidFill>
                      <a:prstDash val="solid"/>
                      <a:round/>
                      <a:headEnd type="none" w="med" len="med"/>
                      <a:tailEnd type="none" w="med" len="med"/>
                    </a:lnT>
                    <a:lnB w="3175" cap="flat" cmpd="sng" algn="ctr">
                      <a:solidFill>
                        <a:srgbClr val="161616"/>
                      </a:solidFill>
                      <a:prstDash val="solid"/>
                      <a:round/>
                      <a:headEnd type="none" w="med" len="med"/>
                      <a:tailEnd type="none" w="med" len="med"/>
                    </a:lnB>
                    <a:solidFill>
                      <a:schemeClr val="bg1"/>
                    </a:solidFill>
                  </a:tcPr>
                </a:tc>
                <a:tc>
                  <a:txBody>
                    <a:bodyPr/>
                    <a:lstStyle/>
                    <a:p>
                      <a:pPr algn="ctr"/>
                      <a:r>
                        <a:rPr lang="en-US" sz="1200" dirty="0" smtClean="0">
                          <a:solidFill>
                            <a:srgbClr val="33334D"/>
                          </a:solidFill>
                        </a:rPr>
                        <a:t>2.2</a:t>
                      </a:r>
                      <a:endParaRPr lang="en-US" sz="1200" dirty="0">
                        <a:solidFill>
                          <a:srgbClr val="33334D"/>
                        </a:solidFill>
                      </a:endParaRPr>
                    </a:p>
                  </a:txBody>
                  <a:tcPr anchor="ctr">
                    <a:lnL w="3175" cap="flat" cmpd="sng" algn="ctr">
                      <a:solidFill>
                        <a:srgbClr val="161616"/>
                      </a:solidFill>
                      <a:prstDash val="solid"/>
                      <a:round/>
                      <a:headEnd type="none" w="med" len="med"/>
                      <a:tailEnd type="none" w="med" len="med"/>
                    </a:lnL>
                    <a:lnR w="3175" cap="flat" cmpd="sng" algn="ctr">
                      <a:solidFill>
                        <a:srgbClr val="161616"/>
                      </a:solidFill>
                      <a:prstDash val="solid"/>
                      <a:round/>
                      <a:headEnd type="none" w="med" len="med"/>
                      <a:tailEnd type="none" w="med" len="med"/>
                    </a:lnR>
                    <a:lnT w="3175" cap="flat" cmpd="sng" algn="ctr">
                      <a:solidFill>
                        <a:srgbClr val="161616"/>
                      </a:solidFill>
                      <a:prstDash val="solid"/>
                      <a:round/>
                      <a:headEnd type="none" w="med" len="med"/>
                      <a:tailEnd type="none" w="med" len="med"/>
                    </a:lnT>
                    <a:lnB w="3175" cap="flat" cmpd="sng" algn="ctr">
                      <a:solidFill>
                        <a:srgbClr val="161616"/>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dirty="0" smtClean="0">
                          <a:solidFill>
                            <a:srgbClr val="33334D"/>
                          </a:solidFill>
                        </a:rPr>
                        <a:t>2.6 (1.7, 3.8)</a:t>
                      </a:r>
                    </a:p>
                  </a:txBody>
                  <a:tcPr anchor="ctr">
                    <a:lnL w="3175" cap="flat" cmpd="sng" algn="ctr">
                      <a:solidFill>
                        <a:srgbClr val="161616"/>
                      </a:solidFill>
                      <a:prstDash val="solid"/>
                      <a:round/>
                      <a:headEnd type="none" w="med" len="med"/>
                      <a:tailEnd type="none" w="med" len="med"/>
                    </a:lnL>
                    <a:lnR w="3175" cap="flat" cmpd="sng" algn="ctr">
                      <a:solidFill>
                        <a:srgbClr val="161616"/>
                      </a:solidFill>
                      <a:prstDash val="solid"/>
                      <a:round/>
                      <a:headEnd type="none" w="med" len="med"/>
                      <a:tailEnd type="none" w="med" len="med"/>
                    </a:lnR>
                    <a:lnT w="3175" cap="flat" cmpd="sng" algn="ctr">
                      <a:solidFill>
                        <a:srgbClr val="161616"/>
                      </a:solidFill>
                      <a:prstDash val="solid"/>
                      <a:round/>
                      <a:headEnd type="none" w="med" len="med"/>
                      <a:tailEnd type="none" w="med" len="med"/>
                    </a:lnT>
                    <a:lnB w="3175" cap="flat" cmpd="sng" algn="ctr">
                      <a:solidFill>
                        <a:srgbClr val="161616"/>
                      </a:solidFill>
                      <a:prstDash val="solid"/>
                      <a:round/>
                      <a:headEnd type="none" w="med" len="med"/>
                      <a:tailEnd type="none" w="med" len="med"/>
                    </a:lnB>
                    <a:solidFill>
                      <a:schemeClr val="bg1"/>
                    </a:solidFill>
                  </a:tcPr>
                </a:tc>
                <a:tc>
                  <a:txBody>
                    <a:bodyPr/>
                    <a:lstStyle/>
                    <a:p>
                      <a:pPr algn="ctr"/>
                      <a:r>
                        <a:rPr lang="en-US" sz="1200" b="0" dirty="0" smtClean="0">
                          <a:solidFill>
                            <a:srgbClr val="33334D"/>
                          </a:solidFill>
                        </a:rPr>
                        <a:t>1.7 (1.1, 2.8)</a:t>
                      </a:r>
                      <a:endParaRPr lang="en-US" sz="1200" b="0" dirty="0">
                        <a:solidFill>
                          <a:srgbClr val="33334D"/>
                        </a:solidFill>
                      </a:endParaRPr>
                    </a:p>
                  </a:txBody>
                  <a:tcPr anchor="ctr">
                    <a:lnL w="3175" cap="flat" cmpd="sng" algn="ctr">
                      <a:solidFill>
                        <a:srgbClr val="161616"/>
                      </a:solidFill>
                      <a:prstDash val="solid"/>
                      <a:round/>
                      <a:headEnd type="none" w="med" len="med"/>
                      <a:tailEnd type="none" w="med" len="med"/>
                    </a:lnL>
                    <a:lnR w="3175" cap="flat" cmpd="sng" algn="ctr">
                      <a:solidFill>
                        <a:srgbClr val="161616"/>
                      </a:solidFill>
                      <a:prstDash val="solid"/>
                      <a:round/>
                      <a:headEnd type="none" w="med" len="med"/>
                      <a:tailEnd type="none" w="med" len="med"/>
                    </a:lnR>
                    <a:lnT w="3175" cap="flat" cmpd="sng" algn="ctr">
                      <a:solidFill>
                        <a:srgbClr val="161616"/>
                      </a:solidFill>
                      <a:prstDash val="solid"/>
                      <a:round/>
                      <a:headEnd type="none" w="med" len="med"/>
                      <a:tailEnd type="none" w="med" len="med"/>
                    </a:lnT>
                    <a:lnB w="3175" cap="flat" cmpd="sng" algn="ctr">
                      <a:solidFill>
                        <a:srgbClr val="161616"/>
                      </a:solidFill>
                      <a:prstDash val="solid"/>
                      <a:round/>
                      <a:headEnd type="none" w="med" len="med"/>
                      <a:tailEnd type="none" w="med" len="med"/>
                    </a:lnB>
                    <a:solidFill>
                      <a:srgbClr val="FFE7CB"/>
                    </a:solidFill>
                  </a:tcPr>
                </a:tc>
              </a:tr>
              <a:tr h="304800">
                <a:tc>
                  <a:txBody>
                    <a:bodyPr/>
                    <a:lstStyle/>
                    <a:p>
                      <a:pPr algn="l"/>
                      <a:r>
                        <a:rPr lang="en-US" sz="1200" b="0" dirty="0" smtClean="0">
                          <a:solidFill>
                            <a:srgbClr val="33334D"/>
                          </a:solidFill>
                        </a:rPr>
                        <a:t>Respiratory support</a:t>
                      </a:r>
                      <a:endParaRPr lang="en-US" sz="1200" b="0" dirty="0">
                        <a:solidFill>
                          <a:srgbClr val="33334D"/>
                        </a:solidFill>
                      </a:endParaRPr>
                    </a:p>
                  </a:txBody>
                  <a:tcPr anchor="ctr">
                    <a:lnL w="3175" cap="flat" cmpd="sng" algn="ctr">
                      <a:solidFill>
                        <a:srgbClr val="161616"/>
                      </a:solidFill>
                      <a:prstDash val="solid"/>
                      <a:round/>
                      <a:headEnd type="none" w="med" len="med"/>
                      <a:tailEnd type="none" w="med" len="med"/>
                    </a:lnL>
                    <a:lnR w="3175" cap="flat" cmpd="sng" algn="ctr">
                      <a:solidFill>
                        <a:srgbClr val="161616"/>
                      </a:solidFill>
                      <a:prstDash val="solid"/>
                      <a:round/>
                      <a:headEnd type="none" w="med" len="med"/>
                      <a:tailEnd type="none" w="med" len="med"/>
                    </a:lnR>
                    <a:lnT w="3175" cap="flat" cmpd="sng" algn="ctr">
                      <a:solidFill>
                        <a:srgbClr val="161616"/>
                      </a:solidFill>
                      <a:prstDash val="solid"/>
                      <a:round/>
                      <a:headEnd type="none" w="med" len="med"/>
                      <a:tailEnd type="none" w="med" len="med"/>
                    </a:lnT>
                    <a:lnB w="3175" cap="flat" cmpd="sng" algn="ctr">
                      <a:solidFill>
                        <a:srgbClr val="161616"/>
                      </a:solidFill>
                      <a:prstDash val="solid"/>
                      <a:round/>
                      <a:headEnd type="none" w="med" len="med"/>
                      <a:tailEnd type="none" w="med" len="med"/>
                    </a:lnB>
                    <a:solidFill>
                      <a:schemeClr val="bg1"/>
                    </a:solidFill>
                  </a:tcPr>
                </a:tc>
                <a:tc>
                  <a:txBody>
                    <a:bodyPr/>
                    <a:lstStyle/>
                    <a:p>
                      <a:pPr algn="ctr"/>
                      <a:r>
                        <a:rPr lang="en-US" sz="1200" dirty="0" smtClean="0">
                          <a:solidFill>
                            <a:srgbClr val="33334D"/>
                          </a:solidFill>
                        </a:rPr>
                        <a:t>2.9</a:t>
                      </a:r>
                      <a:endParaRPr lang="en-US" sz="1200" dirty="0">
                        <a:solidFill>
                          <a:srgbClr val="33334D"/>
                        </a:solidFill>
                      </a:endParaRPr>
                    </a:p>
                  </a:txBody>
                  <a:tcPr anchor="ctr">
                    <a:lnL w="3175" cap="flat" cmpd="sng" algn="ctr">
                      <a:solidFill>
                        <a:srgbClr val="161616"/>
                      </a:solidFill>
                      <a:prstDash val="solid"/>
                      <a:round/>
                      <a:headEnd type="none" w="med" len="med"/>
                      <a:tailEnd type="none" w="med" len="med"/>
                    </a:lnL>
                    <a:lnR w="3175" cap="flat" cmpd="sng" algn="ctr">
                      <a:solidFill>
                        <a:srgbClr val="161616"/>
                      </a:solidFill>
                      <a:prstDash val="solid"/>
                      <a:round/>
                      <a:headEnd type="none" w="med" len="med"/>
                      <a:tailEnd type="none" w="med" len="med"/>
                    </a:lnR>
                    <a:lnT w="3175" cap="flat" cmpd="sng" algn="ctr">
                      <a:solidFill>
                        <a:srgbClr val="161616"/>
                      </a:solidFill>
                      <a:prstDash val="solid"/>
                      <a:round/>
                      <a:headEnd type="none" w="med" len="med"/>
                      <a:tailEnd type="none" w="med" len="med"/>
                    </a:lnT>
                    <a:lnB w="3175" cap="flat" cmpd="sng" algn="ctr">
                      <a:solidFill>
                        <a:srgbClr val="161616"/>
                      </a:solidFill>
                      <a:prstDash val="solid"/>
                      <a:round/>
                      <a:headEnd type="none" w="med" len="med"/>
                      <a:tailEnd type="none" w="med" len="med"/>
                    </a:lnB>
                    <a:solidFill>
                      <a:schemeClr val="bg1"/>
                    </a:solidFill>
                  </a:tcPr>
                </a:tc>
                <a:tc>
                  <a:txBody>
                    <a:bodyPr/>
                    <a:lstStyle/>
                    <a:p>
                      <a:pPr algn="ctr"/>
                      <a:r>
                        <a:rPr lang="en-US" sz="1200" dirty="0" smtClean="0">
                          <a:solidFill>
                            <a:srgbClr val="33334D"/>
                          </a:solidFill>
                        </a:rPr>
                        <a:t>1.0</a:t>
                      </a:r>
                      <a:endParaRPr lang="en-US" sz="1200" dirty="0">
                        <a:solidFill>
                          <a:srgbClr val="33334D"/>
                        </a:solidFill>
                      </a:endParaRPr>
                    </a:p>
                  </a:txBody>
                  <a:tcPr anchor="ctr">
                    <a:lnL w="3175" cap="flat" cmpd="sng" algn="ctr">
                      <a:solidFill>
                        <a:srgbClr val="161616"/>
                      </a:solidFill>
                      <a:prstDash val="solid"/>
                      <a:round/>
                      <a:headEnd type="none" w="med" len="med"/>
                      <a:tailEnd type="none" w="med" len="med"/>
                    </a:lnL>
                    <a:lnR w="3175" cap="flat" cmpd="sng" algn="ctr">
                      <a:solidFill>
                        <a:srgbClr val="161616"/>
                      </a:solidFill>
                      <a:prstDash val="solid"/>
                      <a:round/>
                      <a:headEnd type="none" w="med" len="med"/>
                      <a:tailEnd type="none" w="med" len="med"/>
                    </a:lnR>
                    <a:lnT w="3175" cap="flat" cmpd="sng" algn="ctr">
                      <a:solidFill>
                        <a:srgbClr val="161616"/>
                      </a:solidFill>
                      <a:prstDash val="solid"/>
                      <a:round/>
                      <a:headEnd type="none" w="med" len="med"/>
                      <a:tailEnd type="none" w="med" len="med"/>
                    </a:lnT>
                    <a:lnB w="3175" cap="flat" cmpd="sng" algn="ctr">
                      <a:solidFill>
                        <a:srgbClr val="161616"/>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dirty="0" smtClean="0">
                          <a:solidFill>
                            <a:srgbClr val="33334D"/>
                          </a:solidFill>
                        </a:rPr>
                        <a:t>2.8 (1.6, 5.0)</a:t>
                      </a:r>
                    </a:p>
                  </a:txBody>
                  <a:tcPr anchor="ctr">
                    <a:lnL w="3175" cap="flat" cmpd="sng" algn="ctr">
                      <a:solidFill>
                        <a:srgbClr val="161616"/>
                      </a:solidFill>
                      <a:prstDash val="solid"/>
                      <a:round/>
                      <a:headEnd type="none" w="med" len="med"/>
                      <a:tailEnd type="none" w="med" len="med"/>
                    </a:lnL>
                    <a:lnR w="3175" cap="flat" cmpd="sng" algn="ctr">
                      <a:solidFill>
                        <a:srgbClr val="161616"/>
                      </a:solidFill>
                      <a:prstDash val="solid"/>
                      <a:round/>
                      <a:headEnd type="none" w="med" len="med"/>
                      <a:tailEnd type="none" w="med" len="med"/>
                    </a:lnR>
                    <a:lnT w="3175" cap="flat" cmpd="sng" algn="ctr">
                      <a:solidFill>
                        <a:srgbClr val="161616"/>
                      </a:solidFill>
                      <a:prstDash val="solid"/>
                      <a:round/>
                      <a:headEnd type="none" w="med" len="med"/>
                      <a:tailEnd type="none" w="med" len="med"/>
                    </a:lnT>
                    <a:lnB w="3175" cap="flat" cmpd="sng" algn="ctr">
                      <a:solidFill>
                        <a:srgbClr val="161616"/>
                      </a:solidFill>
                      <a:prstDash val="solid"/>
                      <a:round/>
                      <a:headEnd type="none" w="med" len="med"/>
                      <a:tailEnd type="none" w="med" len="med"/>
                    </a:lnB>
                    <a:solidFill>
                      <a:schemeClr val="bg1"/>
                    </a:solidFill>
                  </a:tcPr>
                </a:tc>
                <a:tc>
                  <a:txBody>
                    <a:bodyPr/>
                    <a:lstStyle/>
                    <a:p>
                      <a:pPr algn="ctr"/>
                      <a:r>
                        <a:rPr lang="en-US" sz="1200" b="0" dirty="0" smtClean="0">
                          <a:solidFill>
                            <a:srgbClr val="33334D"/>
                          </a:solidFill>
                        </a:rPr>
                        <a:t>1.8 (0.96, 3.5)</a:t>
                      </a:r>
                      <a:endParaRPr lang="en-US" sz="1200" b="0" dirty="0">
                        <a:solidFill>
                          <a:srgbClr val="33334D"/>
                        </a:solidFill>
                      </a:endParaRPr>
                    </a:p>
                  </a:txBody>
                  <a:tcPr anchor="ctr">
                    <a:lnL w="3175" cap="flat" cmpd="sng" algn="ctr">
                      <a:solidFill>
                        <a:srgbClr val="161616"/>
                      </a:solidFill>
                      <a:prstDash val="solid"/>
                      <a:round/>
                      <a:headEnd type="none" w="med" len="med"/>
                      <a:tailEnd type="none" w="med" len="med"/>
                    </a:lnL>
                    <a:lnR w="3175" cap="flat" cmpd="sng" algn="ctr">
                      <a:solidFill>
                        <a:srgbClr val="161616"/>
                      </a:solidFill>
                      <a:prstDash val="solid"/>
                      <a:round/>
                      <a:headEnd type="none" w="med" len="med"/>
                      <a:tailEnd type="none" w="med" len="med"/>
                    </a:lnR>
                    <a:lnT w="3175" cap="flat" cmpd="sng" algn="ctr">
                      <a:solidFill>
                        <a:srgbClr val="161616"/>
                      </a:solidFill>
                      <a:prstDash val="solid"/>
                      <a:round/>
                      <a:headEnd type="none" w="med" len="med"/>
                      <a:tailEnd type="none" w="med" len="med"/>
                    </a:lnT>
                    <a:lnB w="3175" cap="flat" cmpd="sng" algn="ctr">
                      <a:solidFill>
                        <a:srgbClr val="161616"/>
                      </a:solidFill>
                      <a:prstDash val="solid"/>
                      <a:round/>
                      <a:headEnd type="none" w="med" len="med"/>
                      <a:tailEnd type="none" w="med" len="med"/>
                    </a:lnB>
                    <a:solidFill>
                      <a:srgbClr val="FFE7CB"/>
                    </a:solidFill>
                  </a:tcPr>
                </a:tc>
              </a:tr>
              <a:tr h="304800">
                <a:tc>
                  <a:txBody>
                    <a:bodyPr/>
                    <a:lstStyle/>
                    <a:p>
                      <a:pPr algn="l"/>
                      <a:r>
                        <a:rPr lang="en-US" sz="1200" b="0" dirty="0" smtClean="0">
                          <a:solidFill>
                            <a:srgbClr val="33334D"/>
                          </a:solidFill>
                        </a:rPr>
                        <a:t>RDS</a:t>
                      </a:r>
                      <a:endParaRPr lang="en-US" sz="1200" b="0" dirty="0">
                        <a:solidFill>
                          <a:srgbClr val="33334D"/>
                        </a:solidFill>
                      </a:endParaRPr>
                    </a:p>
                  </a:txBody>
                  <a:tcPr anchor="ctr">
                    <a:lnL w="3175" cap="flat" cmpd="sng" algn="ctr">
                      <a:solidFill>
                        <a:srgbClr val="161616"/>
                      </a:solidFill>
                      <a:prstDash val="solid"/>
                      <a:round/>
                      <a:headEnd type="none" w="med" len="med"/>
                      <a:tailEnd type="none" w="med" len="med"/>
                    </a:lnL>
                    <a:lnR w="3175" cap="flat" cmpd="sng" algn="ctr">
                      <a:solidFill>
                        <a:srgbClr val="161616"/>
                      </a:solidFill>
                      <a:prstDash val="solid"/>
                      <a:round/>
                      <a:headEnd type="none" w="med" len="med"/>
                      <a:tailEnd type="none" w="med" len="med"/>
                    </a:lnR>
                    <a:lnT w="3175" cap="flat" cmpd="sng" algn="ctr">
                      <a:solidFill>
                        <a:srgbClr val="161616"/>
                      </a:solidFill>
                      <a:prstDash val="solid"/>
                      <a:round/>
                      <a:headEnd type="none" w="med" len="med"/>
                      <a:tailEnd type="none" w="med" len="med"/>
                    </a:lnT>
                    <a:lnB w="3175" cap="flat" cmpd="sng" algn="ctr">
                      <a:solidFill>
                        <a:srgbClr val="161616"/>
                      </a:solidFill>
                      <a:prstDash val="solid"/>
                      <a:round/>
                      <a:headEnd type="none" w="med" len="med"/>
                      <a:tailEnd type="none" w="med" len="med"/>
                    </a:lnB>
                    <a:solidFill>
                      <a:schemeClr val="bg1"/>
                    </a:solidFill>
                  </a:tcPr>
                </a:tc>
                <a:tc>
                  <a:txBody>
                    <a:bodyPr/>
                    <a:lstStyle/>
                    <a:p>
                      <a:pPr algn="ctr"/>
                      <a:r>
                        <a:rPr lang="en-US" sz="1200" dirty="0" smtClean="0">
                          <a:solidFill>
                            <a:srgbClr val="33334D"/>
                          </a:solidFill>
                        </a:rPr>
                        <a:t>1.4</a:t>
                      </a:r>
                      <a:endParaRPr lang="en-US" sz="1200" dirty="0">
                        <a:solidFill>
                          <a:srgbClr val="33334D"/>
                        </a:solidFill>
                      </a:endParaRPr>
                    </a:p>
                  </a:txBody>
                  <a:tcPr anchor="ctr">
                    <a:lnL w="3175" cap="flat" cmpd="sng" algn="ctr">
                      <a:solidFill>
                        <a:srgbClr val="161616"/>
                      </a:solidFill>
                      <a:prstDash val="solid"/>
                      <a:round/>
                      <a:headEnd type="none" w="med" len="med"/>
                      <a:tailEnd type="none" w="med" len="med"/>
                    </a:lnL>
                    <a:lnR w="3175" cap="flat" cmpd="sng" algn="ctr">
                      <a:solidFill>
                        <a:srgbClr val="161616"/>
                      </a:solidFill>
                      <a:prstDash val="solid"/>
                      <a:round/>
                      <a:headEnd type="none" w="med" len="med"/>
                      <a:tailEnd type="none" w="med" len="med"/>
                    </a:lnR>
                    <a:lnT w="3175" cap="flat" cmpd="sng" algn="ctr">
                      <a:solidFill>
                        <a:srgbClr val="161616"/>
                      </a:solidFill>
                      <a:prstDash val="solid"/>
                      <a:round/>
                      <a:headEnd type="none" w="med" len="med"/>
                      <a:tailEnd type="none" w="med" len="med"/>
                    </a:lnT>
                    <a:lnB w="3175" cap="flat" cmpd="sng" algn="ctr">
                      <a:solidFill>
                        <a:srgbClr val="161616"/>
                      </a:solidFill>
                      <a:prstDash val="solid"/>
                      <a:round/>
                      <a:headEnd type="none" w="med" len="med"/>
                      <a:tailEnd type="none" w="med" len="med"/>
                    </a:lnB>
                    <a:solidFill>
                      <a:schemeClr val="bg1"/>
                    </a:solidFill>
                  </a:tcPr>
                </a:tc>
                <a:tc>
                  <a:txBody>
                    <a:bodyPr/>
                    <a:lstStyle/>
                    <a:p>
                      <a:pPr algn="ctr"/>
                      <a:r>
                        <a:rPr lang="en-US" sz="1200" dirty="0" smtClean="0">
                          <a:solidFill>
                            <a:srgbClr val="33334D"/>
                          </a:solidFill>
                        </a:rPr>
                        <a:t>0.04</a:t>
                      </a:r>
                      <a:endParaRPr lang="en-US" sz="1200" dirty="0">
                        <a:solidFill>
                          <a:srgbClr val="33334D"/>
                        </a:solidFill>
                      </a:endParaRPr>
                    </a:p>
                  </a:txBody>
                  <a:tcPr anchor="ctr">
                    <a:lnL w="3175" cap="flat" cmpd="sng" algn="ctr">
                      <a:solidFill>
                        <a:srgbClr val="161616"/>
                      </a:solidFill>
                      <a:prstDash val="solid"/>
                      <a:round/>
                      <a:headEnd type="none" w="med" len="med"/>
                      <a:tailEnd type="none" w="med" len="med"/>
                    </a:lnL>
                    <a:lnR w="3175" cap="flat" cmpd="sng" algn="ctr">
                      <a:solidFill>
                        <a:srgbClr val="161616"/>
                      </a:solidFill>
                      <a:prstDash val="solid"/>
                      <a:round/>
                      <a:headEnd type="none" w="med" len="med"/>
                      <a:tailEnd type="none" w="med" len="med"/>
                    </a:lnR>
                    <a:lnT w="3175" cap="flat" cmpd="sng" algn="ctr">
                      <a:solidFill>
                        <a:srgbClr val="161616"/>
                      </a:solidFill>
                      <a:prstDash val="solid"/>
                      <a:round/>
                      <a:headEnd type="none" w="med" len="med"/>
                      <a:tailEnd type="none" w="med" len="med"/>
                    </a:lnT>
                    <a:lnB w="3175" cap="flat" cmpd="sng" algn="ctr">
                      <a:solidFill>
                        <a:srgbClr val="161616"/>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dirty="0" smtClean="0">
                          <a:solidFill>
                            <a:srgbClr val="33334D"/>
                          </a:solidFill>
                        </a:rPr>
                        <a:t>35.0 (11,</a:t>
                      </a:r>
                      <a:r>
                        <a:rPr lang="en-US" sz="1200" b="0" baseline="0" dirty="0" smtClean="0">
                          <a:solidFill>
                            <a:srgbClr val="33334D"/>
                          </a:solidFill>
                        </a:rPr>
                        <a:t> 114)</a:t>
                      </a:r>
                      <a:endParaRPr lang="en-US" sz="1200" b="0" dirty="0" smtClean="0">
                        <a:solidFill>
                          <a:srgbClr val="33334D"/>
                        </a:solidFill>
                      </a:endParaRPr>
                    </a:p>
                  </a:txBody>
                  <a:tcPr anchor="ctr">
                    <a:lnL w="3175" cap="flat" cmpd="sng" algn="ctr">
                      <a:solidFill>
                        <a:srgbClr val="161616"/>
                      </a:solidFill>
                      <a:prstDash val="solid"/>
                      <a:round/>
                      <a:headEnd type="none" w="med" len="med"/>
                      <a:tailEnd type="none" w="med" len="med"/>
                    </a:lnL>
                    <a:lnR w="3175" cap="flat" cmpd="sng" algn="ctr">
                      <a:solidFill>
                        <a:srgbClr val="161616"/>
                      </a:solidFill>
                      <a:prstDash val="solid"/>
                      <a:round/>
                      <a:headEnd type="none" w="med" len="med"/>
                      <a:tailEnd type="none" w="med" len="med"/>
                    </a:lnR>
                    <a:lnT w="3175" cap="flat" cmpd="sng" algn="ctr">
                      <a:solidFill>
                        <a:srgbClr val="161616"/>
                      </a:solidFill>
                      <a:prstDash val="solid"/>
                      <a:round/>
                      <a:headEnd type="none" w="med" len="med"/>
                      <a:tailEnd type="none" w="med" len="med"/>
                    </a:lnT>
                    <a:lnB w="3175" cap="flat" cmpd="sng" algn="ctr">
                      <a:solidFill>
                        <a:srgbClr val="161616"/>
                      </a:solidFill>
                      <a:prstDash val="solid"/>
                      <a:round/>
                      <a:headEnd type="none" w="med" len="med"/>
                      <a:tailEnd type="none" w="med" len="med"/>
                    </a:lnB>
                    <a:solidFill>
                      <a:schemeClr val="bg1"/>
                    </a:solidFill>
                  </a:tcPr>
                </a:tc>
                <a:tc>
                  <a:txBody>
                    <a:bodyPr/>
                    <a:lstStyle/>
                    <a:p>
                      <a:pPr algn="ctr"/>
                      <a:r>
                        <a:rPr lang="en-US" sz="1200" b="0" dirty="0" smtClean="0">
                          <a:solidFill>
                            <a:srgbClr val="33334D"/>
                          </a:solidFill>
                        </a:rPr>
                        <a:t>7.9 (2.0, 31</a:t>
                      </a:r>
                      <a:endParaRPr lang="en-US" sz="1200" b="0" dirty="0">
                        <a:solidFill>
                          <a:srgbClr val="33334D"/>
                        </a:solidFill>
                      </a:endParaRPr>
                    </a:p>
                  </a:txBody>
                  <a:tcPr anchor="ctr">
                    <a:lnL w="3175" cap="flat" cmpd="sng" algn="ctr">
                      <a:solidFill>
                        <a:srgbClr val="161616"/>
                      </a:solidFill>
                      <a:prstDash val="solid"/>
                      <a:round/>
                      <a:headEnd type="none" w="med" len="med"/>
                      <a:tailEnd type="none" w="med" len="med"/>
                    </a:lnL>
                    <a:lnR w="3175" cap="flat" cmpd="sng" algn="ctr">
                      <a:solidFill>
                        <a:srgbClr val="161616"/>
                      </a:solidFill>
                      <a:prstDash val="solid"/>
                      <a:round/>
                      <a:headEnd type="none" w="med" len="med"/>
                      <a:tailEnd type="none" w="med" len="med"/>
                    </a:lnR>
                    <a:lnT w="3175" cap="flat" cmpd="sng" algn="ctr">
                      <a:solidFill>
                        <a:srgbClr val="161616"/>
                      </a:solidFill>
                      <a:prstDash val="solid"/>
                      <a:round/>
                      <a:headEnd type="none" w="med" len="med"/>
                      <a:tailEnd type="none" w="med" len="med"/>
                    </a:lnT>
                    <a:lnB w="3175" cap="flat" cmpd="sng" algn="ctr">
                      <a:solidFill>
                        <a:srgbClr val="161616"/>
                      </a:solidFill>
                      <a:prstDash val="solid"/>
                      <a:round/>
                      <a:headEnd type="none" w="med" len="med"/>
                      <a:tailEnd type="none" w="med" len="med"/>
                    </a:lnB>
                    <a:solidFill>
                      <a:srgbClr val="FFE7CB"/>
                    </a:solidFill>
                  </a:tcPr>
                </a:tc>
              </a:tr>
              <a:tr h="304800">
                <a:tc>
                  <a:txBody>
                    <a:bodyPr/>
                    <a:lstStyle/>
                    <a:p>
                      <a:pPr algn="l"/>
                      <a:r>
                        <a:rPr lang="en-US" sz="1200" b="0" dirty="0" smtClean="0">
                          <a:solidFill>
                            <a:srgbClr val="33334D"/>
                          </a:solidFill>
                        </a:rPr>
                        <a:t>Hypoglycemia</a:t>
                      </a:r>
                      <a:endParaRPr lang="en-US" sz="1200" b="0" dirty="0">
                        <a:solidFill>
                          <a:srgbClr val="33334D"/>
                        </a:solidFill>
                      </a:endParaRPr>
                    </a:p>
                  </a:txBody>
                  <a:tcPr anchor="ctr">
                    <a:lnL w="3175" cap="flat" cmpd="sng" algn="ctr">
                      <a:solidFill>
                        <a:srgbClr val="161616"/>
                      </a:solidFill>
                      <a:prstDash val="solid"/>
                      <a:round/>
                      <a:headEnd type="none" w="med" len="med"/>
                      <a:tailEnd type="none" w="med" len="med"/>
                    </a:lnL>
                    <a:lnR w="3175" cap="flat" cmpd="sng" algn="ctr">
                      <a:solidFill>
                        <a:srgbClr val="161616"/>
                      </a:solidFill>
                      <a:prstDash val="solid"/>
                      <a:round/>
                      <a:headEnd type="none" w="med" len="med"/>
                      <a:tailEnd type="none" w="med" len="med"/>
                    </a:lnR>
                    <a:lnT w="3175" cap="flat" cmpd="sng" algn="ctr">
                      <a:solidFill>
                        <a:srgbClr val="161616"/>
                      </a:solidFill>
                      <a:prstDash val="solid"/>
                      <a:round/>
                      <a:headEnd type="none" w="med" len="med"/>
                      <a:tailEnd type="none" w="med" len="med"/>
                    </a:lnT>
                    <a:lnB w="3175" cap="flat" cmpd="sng" algn="ctr">
                      <a:solidFill>
                        <a:srgbClr val="161616"/>
                      </a:solidFill>
                      <a:prstDash val="solid"/>
                      <a:round/>
                      <a:headEnd type="none" w="med" len="med"/>
                      <a:tailEnd type="none" w="med" len="med"/>
                    </a:lnB>
                    <a:solidFill>
                      <a:schemeClr val="bg1"/>
                    </a:solidFill>
                  </a:tcPr>
                </a:tc>
                <a:tc>
                  <a:txBody>
                    <a:bodyPr/>
                    <a:lstStyle/>
                    <a:p>
                      <a:pPr algn="ctr"/>
                      <a:r>
                        <a:rPr lang="en-US" sz="1200" dirty="0" smtClean="0">
                          <a:solidFill>
                            <a:srgbClr val="33334D"/>
                          </a:solidFill>
                        </a:rPr>
                        <a:t>2.0</a:t>
                      </a:r>
                      <a:endParaRPr lang="en-US" sz="1200" dirty="0">
                        <a:solidFill>
                          <a:srgbClr val="33334D"/>
                        </a:solidFill>
                      </a:endParaRPr>
                    </a:p>
                  </a:txBody>
                  <a:tcPr anchor="ctr">
                    <a:lnL w="3175" cap="flat" cmpd="sng" algn="ctr">
                      <a:solidFill>
                        <a:srgbClr val="161616"/>
                      </a:solidFill>
                      <a:prstDash val="solid"/>
                      <a:round/>
                      <a:headEnd type="none" w="med" len="med"/>
                      <a:tailEnd type="none" w="med" len="med"/>
                    </a:lnL>
                    <a:lnR w="3175" cap="flat" cmpd="sng" algn="ctr">
                      <a:solidFill>
                        <a:srgbClr val="161616"/>
                      </a:solidFill>
                      <a:prstDash val="solid"/>
                      <a:round/>
                      <a:headEnd type="none" w="med" len="med"/>
                      <a:tailEnd type="none" w="med" len="med"/>
                    </a:lnR>
                    <a:lnT w="3175" cap="flat" cmpd="sng" algn="ctr">
                      <a:solidFill>
                        <a:srgbClr val="161616"/>
                      </a:solidFill>
                      <a:prstDash val="solid"/>
                      <a:round/>
                      <a:headEnd type="none" w="med" len="med"/>
                      <a:tailEnd type="none" w="med" len="med"/>
                    </a:lnT>
                    <a:lnB w="3175" cap="flat" cmpd="sng" algn="ctr">
                      <a:solidFill>
                        <a:srgbClr val="161616"/>
                      </a:solidFill>
                      <a:prstDash val="solid"/>
                      <a:round/>
                      <a:headEnd type="none" w="med" len="med"/>
                      <a:tailEnd type="none" w="med" len="med"/>
                    </a:lnB>
                    <a:solidFill>
                      <a:schemeClr val="bg1"/>
                    </a:solidFill>
                  </a:tcPr>
                </a:tc>
                <a:tc>
                  <a:txBody>
                    <a:bodyPr/>
                    <a:lstStyle/>
                    <a:p>
                      <a:pPr algn="ctr"/>
                      <a:r>
                        <a:rPr lang="en-US" sz="1200" dirty="0" smtClean="0">
                          <a:solidFill>
                            <a:srgbClr val="33334D"/>
                          </a:solidFill>
                        </a:rPr>
                        <a:t>0.14</a:t>
                      </a:r>
                      <a:endParaRPr lang="en-US" sz="1200" dirty="0">
                        <a:solidFill>
                          <a:srgbClr val="33334D"/>
                        </a:solidFill>
                      </a:endParaRPr>
                    </a:p>
                  </a:txBody>
                  <a:tcPr anchor="ctr">
                    <a:lnL w="3175" cap="flat" cmpd="sng" algn="ctr">
                      <a:solidFill>
                        <a:srgbClr val="161616"/>
                      </a:solidFill>
                      <a:prstDash val="solid"/>
                      <a:round/>
                      <a:headEnd type="none" w="med" len="med"/>
                      <a:tailEnd type="none" w="med" len="med"/>
                    </a:lnL>
                    <a:lnR w="3175" cap="flat" cmpd="sng" algn="ctr">
                      <a:solidFill>
                        <a:srgbClr val="161616"/>
                      </a:solidFill>
                      <a:prstDash val="solid"/>
                      <a:round/>
                      <a:headEnd type="none" w="med" len="med"/>
                      <a:tailEnd type="none" w="med" len="med"/>
                    </a:lnR>
                    <a:lnT w="3175" cap="flat" cmpd="sng" algn="ctr">
                      <a:solidFill>
                        <a:srgbClr val="161616"/>
                      </a:solidFill>
                      <a:prstDash val="solid"/>
                      <a:round/>
                      <a:headEnd type="none" w="med" len="med"/>
                      <a:tailEnd type="none" w="med" len="med"/>
                    </a:lnT>
                    <a:lnB w="3175" cap="flat" cmpd="sng" algn="ctr">
                      <a:solidFill>
                        <a:srgbClr val="161616"/>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dirty="0" smtClean="0">
                          <a:solidFill>
                            <a:srgbClr val="33334D"/>
                          </a:solidFill>
                        </a:rPr>
                        <a:t>15.0 (7.0, 32)</a:t>
                      </a:r>
                    </a:p>
                  </a:txBody>
                  <a:tcPr anchor="ctr">
                    <a:lnL w="3175" cap="flat" cmpd="sng" algn="ctr">
                      <a:solidFill>
                        <a:srgbClr val="161616"/>
                      </a:solidFill>
                      <a:prstDash val="solid"/>
                      <a:round/>
                      <a:headEnd type="none" w="med" len="med"/>
                      <a:tailEnd type="none" w="med" len="med"/>
                    </a:lnL>
                    <a:lnR w="3175" cap="flat" cmpd="sng" algn="ctr">
                      <a:solidFill>
                        <a:srgbClr val="161616"/>
                      </a:solidFill>
                      <a:prstDash val="solid"/>
                      <a:round/>
                      <a:headEnd type="none" w="med" len="med"/>
                      <a:tailEnd type="none" w="med" len="med"/>
                    </a:lnR>
                    <a:lnT w="3175" cap="flat" cmpd="sng" algn="ctr">
                      <a:solidFill>
                        <a:srgbClr val="161616"/>
                      </a:solidFill>
                      <a:prstDash val="solid"/>
                      <a:round/>
                      <a:headEnd type="none" w="med" len="med"/>
                      <a:tailEnd type="none" w="med" len="med"/>
                    </a:lnT>
                    <a:lnB w="3175" cap="flat" cmpd="sng" algn="ctr">
                      <a:solidFill>
                        <a:srgbClr val="161616"/>
                      </a:solidFill>
                      <a:prstDash val="solid"/>
                      <a:round/>
                      <a:headEnd type="none" w="med" len="med"/>
                      <a:tailEnd type="none" w="med" len="med"/>
                    </a:lnB>
                    <a:solidFill>
                      <a:schemeClr val="bg1"/>
                    </a:solidFill>
                  </a:tcPr>
                </a:tc>
                <a:tc>
                  <a:txBody>
                    <a:bodyPr/>
                    <a:lstStyle/>
                    <a:p>
                      <a:pPr algn="ctr"/>
                      <a:r>
                        <a:rPr lang="en-US" sz="1200" b="0" dirty="0" smtClean="0">
                          <a:solidFill>
                            <a:srgbClr val="33334D"/>
                          </a:solidFill>
                        </a:rPr>
                        <a:t>6.7(2.5,</a:t>
                      </a:r>
                      <a:r>
                        <a:rPr lang="en-US" sz="1200" b="0" baseline="0" dirty="0" smtClean="0">
                          <a:solidFill>
                            <a:srgbClr val="33334D"/>
                          </a:solidFill>
                        </a:rPr>
                        <a:t> 17.6)</a:t>
                      </a:r>
                      <a:endParaRPr lang="en-US" sz="1200" b="0" dirty="0">
                        <a:solidFill>
                          <a:srgbClr val="33334D"/>
                        </a:solidFill>
                      </a:endParaRPr>
                    </a:p>
                  </a:txBody>
                  <a:tcPr anchor="ctr">
                    <a:lnL w="3175" cap="flat" cmpd="sng" algn="ctr">
                      <a:solidFill>
                        <a:srgbClr val="161616"/>
                      </a:solidFill>
                      <a:prstDash val="solid"/>
                      <a:round/>
                      <a:headEnd type="none" w="med" len="med"/>
                      <a:tailEnd type="none" w="med" len="med"/>
                    </a:lnL>
                    <a:lnR w="3175" cap="flat" cmpd="sng" algn="ctr">
                      <a:solidFill>
                        <a:srgbClr val="161616"/>
                      </a:solidFill>
                      <a:prstDash val="solid"/>
                      <a:round/>
                      <a:headEnd type="none" w="med" len="med"/>
                      <a:tailEnd type="none" w="med" len="med"/>
                    </a:lnR>
                    <a:lnT w="3175" cap="flat" cmpd="sng" algn="ctr">
                      <a:solidFill>
                        <a:srgbClr val="161616"/>
                      </a:solidFill>
                      <a:prstDash val="solid"/>
                      <a:round/>
                      <a:headEnd type="none" w="med" len="med"/>
                      <a:tailEnd type="none" w="med" len="med"/>
                    </a:lnT>
                    <a:lnB w="3175" cap="flat" cmpd="sng" algn="ctr">
                      <a:solidFill>
                        <a:srgbClr val="161616"/>
                      </a:solidFill>
                      <a:prstDash val="solid"/>
                      <a:round/>
                      <a:headEnd type="none" w="med" len="med"/>
                      <a:tailEnd type="none" w="med" len="med"/>
                    </a:lnB>
                    <a:solidFill>
                      <a:srgbClr val="FFE7CB"/>
                    </a:solidFill>
                  </a:tcPr>
                </a:tc>
              </a:tr>
              <a:tr h="304800">
                <a:tc>
                  <a:txBody>
                    <a:bodyPr/>
                    <a:lstStyle/>
                    <a:p>
                      <a:pPr algn="l"/>
                      <a:r>
                        <a:rPr lang="en-US" sz="1200" b="0" dirty="0" smtClean="0">
                          <a:solidFill>
                            <a:srgbClr val="33334D"/>
                          </a:solidFill>
                        </a:rPr>
                        <a:t>NICU Admission</a:t>
                      </a:r>
                      <a:endParaRPr lang="en-US" sz="1200" b="0" dirty="0">
                        <a:solidFill>
                          <a:srgbClr val="33334D"/>
                        </a:solidFill>
                      </a:endParaRPr>
                    </a:p>
                  </a:txBody>
                  <a:tcPr anchor="ctr">
                    <a:lnL w="3175" cap="flat" cmpd="sng" algn="ctr">
                      <a:solidFill>
                        <a:srgbClr val="161616"/>
                      </a:solidFill>
                      <a:prstDash val="solid"/>
                      <a:round/>
                      <a:headEnd type="none" w="med" len="med"/>
                      <a:tailEnd type="none" w="med" len="med"/>
                    </a:lnL>
                    <a:lnR w="3175" cap="flat" cmpd="sng" algn="ctr">
                      <a:solidFill>
                        <a:srgbClr val="161616"/>
                      </a:solidFill>
                      <a:prstDash val="solid"/>
                      <a:round/>
                      <a:headEnd type="none" w="med" len="med"/>
                      <a:tailEnd type="none" w="med" len="med"/>
                    </a:lnR>
                    <a:lnT w="3175" cap="flat" cmpd="sng" algn="ctr">
                      <a:solidFill>
                        <a:srgbClr val="161616"/>
                      </a:solidFill>
                      <a:prstDash val="solid"/>
                      <a:round/>
                      <a:headEnd type="none" w="med" len="med"/>
                      <a:tailEnd type="none" w="med" len="med"/>
                    </a:lnT>
                    <a:lnB w="3175" cap="flat" cmpd="sng" algn="ctr">
                      <a:solidFill>
                        <a:srgbClr val="161616"/>
                      </a:solidFill>
                      <a:prstDash val="solid"/>
                      <a:round/>
                      <a:headEnd type="none" w="med" len="med"/>
                      <a:tailEnd type="none" w="med" len="med"/>
                    </a:lnB>
                    <a:solidFill>
                      <a:schemeClr val="bg1"/>
                    </a:solidFill>
                  </a:tcPr>
                </a:tc>
                <a:tc>
                  <a:txBody>
                    <a:bodyPr/>
                    <a:lstStyle/>
                    <a:p>
                      <a:pPr algn="ctr"/>
                      <a:r>
                        <a:rPr lang="en-US" sz="1200" dirty="0" smtClean="0">
                          <a:solidFill>
                            <a:srgbClr val="33334D"/>
                          </a:solidFill>
                        </a:rPr>
                        <a:t>5.9</a:t>
                      </a:r>
                      <a:endParaRPr lang="en-US" sz="1200" dirty="0">
                        <a:solidFill>
                          <a:srgbClr val="33334D"/>
                        </a:solidFill>
                      </a:endParaRPr>
                    </a:p>
                  </a:txBody>
                  <a:tcPr anchor="ctr">
                    <a:lnL w="3175" cap="flat" cmpd="sng" algn="ctr">
                      <a:solidFill>
                        <a:srgbClr val="161616"/>
                      </a:solidFill>
                      <a:prstDash val="solid"/>
                      <a:round/>
                      <a:headEnd type="none" w="med" len="med"/>
                      <a:tailEnd type="none" w="med" len="med"/>
                    </a:lnL>
                    <a:lnR w="3175" cap="flat" cmpd="sng" algn="ctr">
                      <a:solidFill>
                        <a:srgbClr val="161616"/>
                      </a:solidFill>
                      <a:prstDash val="solid"/>
                      <a:round/>
                      <a:headEnd type="none" w="med" len="med"/>
                      <a:tailEnd type="none" w="med" len="med"/>
                    </a:lnR>
                    <a:lnT w="3175" cap="flat" cmpd="sng" algn="ctr">
                      <a:solidFill>
                        <a:srgbClr val="161616"/>
                      </a:solidFill>
                      <a:prstDash val="solid"/>
                      <a:round/>
                      <a:headEnd type="none" w="med" len="med"/>
                      <a:tailEnd type="none" w="med" len="med"/>
                    </a:lnT>
                    <a:lnB w="3175" cap="flat" cmpd="sng" algn="ctr">
                      <a:solidFill>
                        <a:srgbClr val="161616"/>
                      </a:solidFill>
                      <a:prstDash val="solid"/>
                      <a:round/>
                      <a:headEnd type="none" w="med" len="med"/>
                      <a:tailEnd type="none" w="med" len="med"/>
                    </a:lnB>
                    <a:solidFill>
                      <a:schemeClr val="bg1"/>
                    </a:solidFill>
                  </a:tcPr>
                </a:tc>
                <a:tc>
                  <a:txBody>
                    <a:bodyPr/>
                    <a:lstStyle/>
                    <a:p>
                      <a:pPr algn="ctr"/>
                      <a:r>
                        <a:rPr lang="en-US" sz="1200" dirty="0" smtClean="0">
                          <a:solidFill>
                            <a:srgbClr val="33334D"/>
                          </a:solidFill>
                        </a:rPr>
                        <a:t>2.3</a:t>
                      </a:r>
                      <a:endParaRPr lang="en-US" sz="1200" dirty="0">
                        <a:solidFill>
                          <a:srgbClr val="33334D"/>
                        </a:solidFill>
                      </a:endParaRPr>
                    </a:p>
                  </a:txBody>
                  <a:tcPr anchor="ctr">
                    <a:lnL w="3175" cap="flat" cmpd="sng" algn="ctr">
                      <a:solidFill>
                        <a:srgbClr val="161616"/>
                      </a:solidFill>
                      <a:prstDash val="solid"/>
                      <a:round/>
                      <a:headEnd type="none" w="med" len="med"/>
                      <a:tailEnd type="none" w="med" len="med"/>
                    </a:lnL>
                    <a:lnR w="3175" cap="flat" cmpd="sng" algn="ctr">
                      <a:solidFill>
                        <a:srgbClr val="161616"/>
                      </a:solidFill>
                      <a:prstDash val="solid"/>
                      <a:round/>
                      <a:headEnd type="none" w="med" len="med"/>
                      <a:tailEnd type="none" w="med" len="med"/>
                    </a:lnR>
                    <a:lnT w="3175" cap="flat" cmpd="sng" algn="ctr">
                      <a:solidFill>
                        <a:srgbClr val="161616"/>
                      </a:solidFill>
                      <a:prstDash val="solid"/>
                      <a:round/>
                      <a:headEnd type="none" w="med" len="med"/>
                      <a:tailEnd type="none" w="med" len="med"/>
                    </a:lnT>
                    <a:lnB w="3175" cap="flat" cmpd="sng" algn="ctr">
                      <a:solidFill>
                        <a:srgbClr val="161616"/>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dirty="0" smtClean="0">
                          <a:solidFill>
                            <a:srgbClr val="33334D"/>
                          </a:solidFill>
                        </a:rPr>
                        <a:t>2.5 (1.7, 3.7)</a:t>
                      </a:r>
                    </a:p>
                  </a:txBody>
                  <a:tcPr anchor="ctr">
                    <a:lnL w="3175" cap="flat" cmpd="sng" algn="ctr">
                      <a:solidFill>
                        <a:srgbClr val="161616"/>
                      </a:solidFill>
                      <a:prstDash val="solid"/>
                      <a:round/>
                      <a:headEnd type="none" w="med" len="med"/>
                      <a:tailEnd type="none" w="med" len="med"/>
                    </a:lnL>
                    <a:lnR w="3175" cap="flat" cmpd="sng" algn="ctr">
                      <a:solidFill>
                        <a:srgbClr val="161616"/>
                      </a:solidFill>
                      <a:prstDash val="solid"/>
                      <a:round/>
                      <a:headEnd type="none" w="med" len="med"/>
                      <a:tailEnd type="none" w="med" len="med"/>
                    </a:lnR>
                    <a:lnT w="3175" cap="flat" cmpd="sng" algn="ctr">
                      <a:solidFill>
                        <a:srgbClr val="161616"/>
                      </a:solidFill>
                      <a:prstDash val="solid"/>
                      <a:round/>
                      <a:headEnd type="none" w="med" len="med"/>
                      <a:tailEnd type="none" w="med" len="med"/>
                    </a:lnT>
                    <a:lnB w="3175" cap="flat" cmpd="sng" algn="ctr">
                      <a:solidFill>
                        <a:srgbClr val="161616"/>
                      </a:solidFill>
                      <a:prstDash val="solid"/>
                      <a:round/>
                      <a:headEnd type="none" w="med" len="med"/>
                      <a:tailEnd type="none" w="med" len="med"/>
                    </a:lnB>
                    <a:solidFill>
                      <a:schemeClr val="bg1"/>
                    </a:solidFill>
                  </a:tcPr>
                </a:tc>
                <a:tc>
                  <a:txBody>
                    <a:bodyPr/>
                    <a:lstStyle/>
                    <a:p>
                      <a:pPr algn="ctr"/>
                      <a:r>
                        <a:rPr lang="en-US" sz="1200" b="0" dirty="0" smtClean="0">
                          <a:solidFill>
                            <a:srgbClr val="33334D"/>
                          </a:solidFill>
                        </a:rPr>
                        <a:t>1.7 (1.05, 2.7)</a:t>
                      </a:r>
                      <a:endParaRPr lang="en-US" sz="1200" b="0" dirty="0">
                        <a:solidFill>
                          <a:srgbClr val="33334D"/>
                        </a:solidFill>
                      </a:endParaRPr>
                    </a:p>
                  </a:txBody>
                  <a:tcPr anchor="ctr">
                    <a:lnL w="3175" cap="flat" cmpd="sng" algn="ctr">
                      <a:solidFill>
                        <a:srgbClr val="161616"/>
                      </a:solidFill>
                      <a:prstDash val="solid"/>
                      <a:round/>
                      <a:headEnd type="none" w="med" len="med"/>
                      <a:tailEnd type="none" w="med" len="med"/>
                    </a:lnL>
                    <a:lnR w="3175" cap="flat" cmpd="sng" algn="ctr">
                      <a:solidFill>
                        <a:srgbClr val="161616"/>
                      </a:solidFill>
                      <a:prstDash val="solid"/>
                      <a:round/>
                      <a:headEnd type="none" w="med" len="med"/>
                      <a:tailEnd type="none" w="med" len="med"/>
                    </a:lnR>
                    <a:lnT w="3175" cap="flat" cmpd="sng" algn="ctr">
                      <a:solidFill>
                        <a:srgbClr val="161616"/>
                      </a:solidFill>
                      <a:prstDash val="solid"/>
                      <a:round/>
                      <a:headEnd type="none" w="med" len="med"/>
                      <a:tailEnd type="none" w="med" len="med"/>
                    </a:lnT>
                    <a:lnB w="3175" cap="flat" cmpd="sng" algn="ctr">
                      <a:solidFill>
                        <a:srgbClr val="161616"/>
                      </a:solidFill>
                      <a:prstDash val="solid"/>
                      <a:round/>
                      <a:headEnd type="none" w="med" len="med"/>
                      <a:tailEnd type="none" w="med" len="med"/>
                    </a:lnB>
                    <a:solidFill>
                      <a:srgbClr val="FFE7CB"/>
                    </a:solidFill>
                  </a:tcPr>
                </a:tc>
              </a:tr>
              <a:tr h="304800">
                <a:tc>
                  <a:txBody>
                    <a:bodyPr/>
                    <a:lstStyle/>
                    <a:p>
                      <a:pPr algn="l"/>
                      <a:r>
                        <a:rPr lang="en-US" sz="1200" b="0" dirty="0" smtClean="0">
                          <a:solidFill>
                            <a:srgbClr val="33334D"/>
                          </a:solidFill>
                        </a:rPr>
                        <a:t>Hospitalization &gt;4 days</a:t>
                      </a:r>
                      <a:endParaRPr lang="en-US" sz="1200" b="0" dirty="0">
                        <a:solidFill>
                          <a:srgbClr val="33334D"/>
                        </a:solidFill>
                      </a:endParaRPr>
                    </a:p>
                  </a:txBody>
                  <a:tcPr anchor="ctr">
                    <a:lnL w="3175" cap="flat" cmpd="sng" algn="ctr">
                      <a:solidFill>
                        <a:srgbClr val="161616"/>
                      </a:solidFill>
                      <a:prstDash val="solid"/>
                      <a:round/>
                      <a:headEnd type="none" w="med" len="med"/>
                      <a:tailEnd type="none" w="med" len="med"/>
                    </a:lnL>
                    <a:lnR w="3175" cap="flat" cmpd="sng" algn="ctr">
                      <a:solidFill>
                        <a:srgbClr val="161616"/>
                      </a:solidFill>
                      <a:prstDash val="solid"/>
                      <a:round/>
                      <a:headEnd type="none" w="med" len="med"/>
                      <a:tailEnd type="none" w="med" len="med"/>
                    </a:lnR>
                    <a:lnT w="3175" cap="flat" cmpd="sng" algn="ctr">
                      <a:solidFill>
                        <a:srgbClr val="161616"/>
                      </a:solidFill>
                      <a:prstDash val="solid"/>
                      <a:round/>
                      <a:headEnd type="none" w="med" len="med"/>
                      <a:tailEnd type="none" w="med" len="med"/>
                    </a:lnT>
                    <a:lnB w="3175" cap="flat" cmpd="sng" algn="ctr">
                      <a:solidFill>
                        <a:srgbClr val="161616"/>
                      </a:solidFill>
                      <a:prstDash val="solid"/>
                      <a:round/>
                      <a:headEnd type="none" w="med" len="med"/>
                      <a:tailEnd type="none" w="med" len="med"/>
                    </a:lnB>
                    <a:solidFill>
                      <a:schemeClr val="bg1"/>
                    </a:solidFill>
                  </a:tcPr>
                </a:tc>
                <a:tc>
                  <a:txBody>
                    <a:bodyPr/>
                    <a:lstStyle/>
                    <a:p>
                      <a:pPr algn="ctr"/>
                      <a:r>
                        <a:rPr lang="en-US" sz="1200" dirty="0" smtClean="0">
                          <a:solidFill>
                            <a:srgbClr val="33334D"/>
                          </a:solidFill>
                        </a:rPr>
                        <a:t>10.8</a:t>
                      </a:r>
                      <a:endParaRPr lang="en-US" sz="1200" dirty="0">
                        <a:solidFill>
                          <a:srgbClr val="33334D"/>
                        </a:solidFill>
                      </a:endParaRPr>
                    </a:p>
                  </a:txBody>
                  <a:tcPr anchor="ctr">
                    <a:lnL w="3175" cap="flat" cmpd="sng" algn="ctr">
                      <a:solidFill>
                        <a:srgbClr val="161616"/>
                      </a:solidFill>
                      <a:prstDash val="solid"/>
                      <a:round/>
                      <a:headEnd type="none" w="med" len="med"/>
                      <a:tailEnd type="none" w="med" len="med"/>
                    </a:lnL>
                    <a:lnR w="3175" cap="flat" cmpd="sng" algn="ctr">
                      <a:solidFill>
                        <a:srgbClr val="161616"/>
                      </a:solidFill>
                      <a:prstDash val="solid"/>
                      <a:round/>
                      <a:headEnd type="none" w="med" len="med"/>
                      <a:tailEnd type="none" w="med" len="med"/>
                    </a:lnR>
                    <a:lnT w="3175" cap="flat" cmpd="sng" algn="ctr">
                      <a:solidFill>
                        <a:srgbClr val="161616"/>
                      </a:solidFill>
                      <a:prstDash val="solid"/>
                      <a:round/>
                      <a:headEnd type="none" w="med" len="med"/>
                      <a:tailEnd type="none" w="med" len="med"/>
                    </a:lnT>
                    <a:lnB w="3175" cap="flat" cmpd="sng" algn="ctr">
                      <a:solidFill>
                        <a:srgbClr val="161616"/>
                      </a:solidFill>
                      <a:prstDash val="solid"/>
                      <a:round/>
                      <a:headEnd type="none" w="med" len="med"/>
                      <a:tailEnd type="none" w="med" len="med"/>
                    </a:lnB>
                    <a:solidFill>
                      <a:schemeClr val="bg1"/>
                    </a:solidFill>
                  </a:tcPr>
                </a:tc>
                <a:tc>
                  <a:txBody>
                    <a:bodyPr/>
                    <a:lstStyle/>
                    <a:p>
                      <a:pPr algn="ctr"/>
                      <a:r>
                        <a:rPr lang="en-US" sz="1200" dirty="0" smtClean="0">
                          <a:solidFill>
                            <a:srgbClr val="33334D"/>
                          </a:solidFill>
                        </a:rPr>
                        <a:t>3.3</a:t>
                      </a:r>
                      <a:endParaRPr lang="en-US" sz="1200" dirty="0">
                        <a:solidFill>
                          <a:srgbClr val="33334D"/>
                        </a:solidFill>
                      </a:endParaRPr>
                    </a:p>
                  </a:txBody>
                  <a:tcPr anchor="ctr">
                    <a:lnL w="3175" cap="flat" cmpd="sng" algn="ctr">
                      <a:solidFill>
                        <a:srgbClr val="161616"/>
                      </a:solidFill>
                      <a:prstDash val="solid"/>
                      <a:round/>
                      <a:headEnd type="none" w="med" len="med"/>
                      <a:tailEnd type="none" w="med" len="med"/>
                    </a:lnL>
                    <a:lnR w="3175" cap="flat" cmpd="sng" algn="ctr">
                      <a:solidFill>
                        <a:srgbClr val="161616"/>
                      </a:solidFill>
                      <a:prstDash val="solid"/>
                      <a:round/>
                      <a:headEnd type="none" w="med" len="med"/>
                      <a:tailEnd type="none" w="med" len="med"/>
                    </a:lnR>
                    <a:lnT w="3175" cap="flat" cmpd="sng" algn="ctr">
                      <a:solidFill>
                        <a:srgbClr val="161616"/>
                      </a:solidFill>
                      <a:prstDash val="solid"/>
                      <a:round/>
                      <a:headEnd type="none" w="med" len="med"/>
                      <a:tailEnd type="none" w="med" len="med"/>
                    </a:lnT>
                    <a:lnB w="3175" cap="flat" cmpd="sng" algn="ctr">
                      <a:solidFill>
                        <a:srgbClr val="161616"/>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dirty="0" smtClean="0">
                          <a:solidFill>
                            <a:srgbClr val="33334D"/>
                          </a:solidFill>
                        </a:rPr>
                        <a:t>3.3 (2.4, 4.4)</a:t>
                      </a:r>
                    </a:p>
                  </a:txBody>
                  <a:tcPr anchor="ctr">
                    <a:lnL w="3175" cap="flat" cmpd="sng" algn="ctr">
                      <a:solidFill>
                        <a:srgbClr val="161616"/>
                      </a:solidFill>
                      <a:prstDash val="solid"/>
                      <a:round/>
                      <a:headEnd type="none" w="med" len="med"/>
                      <a:tailEnd type="none" w="med" len="med"/>
                    </a:lnL>
                    <a:lnR w="3175" cap="flat" cmpd="sng" algn="ctr">
                      <a:solidFill>
                        <a:srgbClr val="161616"/>
                      </a:solidFill>
                      <a:prstDash val="solid"/>
                      <a:round/>
                      <a:headEnd type="none" w="med" len="med"/>
                      <a:tailEnd type="none" w="med" len="med"/>
                    </a:lnR>
                    <a:lnT w="3175" cap="flat" cmpd="sng" algn="ctr">
                      <a:solidFill>
                        <a:srgbClr val="161616"/>
                      </a:solidFill>
                      <a:prstDash val="solid"/>
                      <a:round/>
                      <a:headEnd type="none" w="med" len="med"/>
                      <a:tailEnd type="none" w="med" len="med"/>
                    </a:lnT>
                    <a:lnB w="3175" cap="flat" cmpd="sng" algn="ctr">
                      <a:solidFill>
                        <a:srgbClr val="161616"/>
                      </a:solidFill>
                      <a:prstDash val="solid"/>
                      <a:round/>
                      <a:headEnd type="none" w="med" len="med"/>
                      <a:tailEnd type="none" w="med" len="med"/>
                    </a:lnB>
                    <a:solidFill>
                      <a:schemeClr val="bg1"/>
                    </a:solidFill>
                  </a:tcPr>
                </a:tc>
                <a:tc>
                  <a:txBody>
                    <a:bodyPr/>
                    <a:lstStyle/>
                    <a:p>
                      <a:pPr algn="ctr"/>
                      <a:r>
                        <a:rPr lang="en-US" sz="1200" b="0" dirty="0" smtClean="0">
                          <a:solidFill>
                            <a:srgbClr val="33334D"/>
                          </a:solidFill>
                        </a:rPr>
                        <a:t>2.6 (1.8, 3.9)</a:t>
                      </a:r>
                      <a:endParaRPr lang="en-US" sz="1200" b="0" dirty="0">
                        <a:solidFill>
                          <a:srgbClr val="33334D"/>
                        </a:solidFill>
                      </a:endParaRPr>
                    </a:p>
                  </a:txBody>
                  <a:tcPr anchor="ctr">
                    <a:lnL w="3175" cap="flat" cmpd="sng" algn="ctr">
                      <a:solidFill>
                        <a:srgbClr val="161616"/>
                      </a:solidFill>
                      <a:prstDash val="solid"/>
                      <a:round/>
                      <a:headEnd type="none" w="med" len="med"/>
                      <a:tailEnd type="none" w="med" len="med"/>
                    </a:lnL>
                    <a:lnR w="3175" cap="flat" cmpd="sng" algn="ctr">
                      <a:solidFill>
                        <a:srgbClr val="161616"/>
                      </a:solidFill>
                      <a:prstDash val="solid"/>
                      <a:round/>
                      <a:headEnd type="none" w="med" len="med"/>
                      <a:tailEnd type="none" w="med" len="med"/>
                    </a:lnR>
                    <a:lnT w="3175" cap="flat" cmpd="sng" algn="ctr">
                      <a:solidFill>
                        <a:srgbClr val="161616"/>
                      </a:solidFill>
                      <a:prstDash val="solid"/>
                      <a:round/>
                      <a:headEnd type="none" w="med" len="med"/>
                      <a:tailEnd type="none" w="med" len="med"/>
                    </a:lnT>
                    <a:lnB w="3175" cap="flat" cmpd="sng" algn="ctr">
                      <a:solidFill>
                        <a:srgbClr val="161616"/>
                      </a:solidFill>
                      <a:prstDash val="solid"/>
                      <a:round/>
                      <a:headEnd type="none" w="med" len="med"/>
                      <a:tailEnd type="none" w="med" len="med"/>
                    </a:lnB>
                    <a:solidFill>
                      <a:srgbClr val="FFE7CB"/>
                    </a:solidFill>
                  </a:tcPr>
                </a:tc>
              </a:tr>
            </a:tbl>
          </a:graphicData>
        </a:graphic>
      </p:graphicFrame>
      <p:sp>
        <p:nvSpPr>
          <p:cNvPr id="71683" name="Rectangle 3"/>
          <p:cNvSpPr>
            <a:spLocks noChangeArrowheads="1"/>
          </p:cNvSpPr>
          <p:nvPr/>
        </p:nvSpPr>
        <p:spPr bwMode="auto">
          <a:xfrm>
            <a:off x="79375" y="79375"/>
            <a:ext cx="8985250" cy="158750"/>
          </a:xfrm>
          <a:prstGeom prst="rect">
            <a:avLst/>
          </a:prstGeom>
          <a:noFill/>
          <a:ln w="9525">
            <a:noFill/>
            <a:miter lim="800000"/>
            <a:headEnd/>
            <a:tailEnd/>
          </a:ln>
        </p:spPr>
        <p:txBody>
          <a:bodyPr wrap="none" anchor="ctr"/>
          <a:lstStyle/>
          <a:p>
            <a:pPr algn="ctr">
              <a:spcAft>
                <a:spcPct val="150000"/>
              </a:spcAft>
              <a:buClr>
                <a:srgbClr val="000000"/>
              </a:buClr>
              <a:buSzPct val="100000"/>
            </a:pPr>
            <a:endParaRPr lang="en-US"/>
          </a:p>
        </p:txBody>
      </p:sp>
      <p:sp>
        <p:nvSpPr>
          <p:cNvPr id="71684" name="Rectangle 7"/>
          <p:cNvSpPr>
            <a:spLocks noGrp="1" noChangeArrowheads="1"/>
          </p:cNvSpPr>
          <p:nvPr>
            <p:ph type="title"/>
          </p:nvPr>
        </p:nvSpPr>
        <p:spPr>
          <a:xfrm>
            <a:off x="457200" y="533400"/>
            <a:ext cx="8229600" cy="835025"/>
          </a:xfrm>
        </p:spPr>
        <p:txBody>
          <a:bodyPr/>
          <a:lstStyle/>
          <a:p>
            <a:pPr eaLnBrk="1" hangingPunct="1"/>
            <a:r>
              <a:rPr lang="en-US" sz="2600" b="0" dirty="0" smtClean="0">
                <a:solidFill>
                  <a:srgbClr val="9C5FB5"/>
                </a:solidFill>
                <a:ea typeface="ＭＳ Ｐゴシック"/>
                <a:cs typeface="ＭＳ Ｐゴシック"/>
                <a:sym typeface="Arial" pitchFamily="34" charset="0"/>
              </a:rPr>
              <a:t>Fetal Lung Maturity Testing Before 39 Weeks</a:t>
            </a:r>
            <a:br>
              <a:rPr lang="en-US" sz="2600" b="0" dirty="0" smtClean="0">
                <a:solidFill>
                  <a:srgbClr val="9C5FB5"/>
                </a:solidFill>
                <a:ea typeface="ＭＳ Ｐゴシック"/>
                <a:cs typeface="ＭＳ Ｐゴシック"/>
                <a:sym typeface="Arial" pitchFamily="34" charset="0"/>
              </a:rPr>
            </a:br>
            <a:r>
              <a:rPr lang="en-US" sz="2600" b="0" dirty="0" smtClean="0">
                <a:solidFill>
                  <a:srgbClr val="9C5FB5"/>
                </a:solidFill>
                <a:ea typeface="ＭＳ Ｐゴシック"/>
                <a:cs typeface="ＭＳ Ｐゴシック"/>
                <a:sym typeface="Arial" pitchFamily="34" charset="0"/>
              </a:rPr>
              <a:t>and Neonatal Outcomes</a:t>
            </a:r>
            <a:br>
              <a:rPr lang="en-US" sz="2600" b="0" dirty="0" smtClean="0">
                <a:solidFill>
                  <a:srgbClr val="9C5FB5"/>
                </a:solidFill>
                <a:ea typeface="ＭＳ Ｐゴシック"/>
                <a:cs typeface="ＭＳ Ｐゴシック"/>
                <a:sym typeface="Arial" pitchFamily="34" charset="0"/>
              </a:rPr>
            </a:br>
            <a:endParaRPr lang="en-US" sz="2600" b="0" dirty="0" smtClean="0">
              <a:solidFill>
                <a:srgbClr val="9C5FB5"/>
              </a:solidFill>
              <a:ea typeface="ＭＳ Ｐゴシック"/>
              <a:cs typeface="ＭＳ Ｐゴシック"/>
              <a:sym typeface="Arial" pitchFamily="34" charset="0"/>
            </a:endParaRPr>
          </a:p>
        </p:txBody>
      </p:sp>
      <p:sp>
        <p:nvSpPr>
          <p:cNvPr id="71685" name="TextBox 7"/>
          <p:cNvSpPr txBox="1">
            <a:spLocks noChangeArrowheads="1"/>
          </p:cNvSpPr>
          <p:nvPr/>
        </p:nvSpPr>
        <p:spPr bwMode="auto">
          <a:xfrm>
            <a:off x="280247" y="5897880"/>
            <a:ext cx="6116320" cy="544765"/>
          </a:xfrm>
          <a:prstGeom prst="rect">
            <a:avLst/>
          </a:prstGeom>
          <a:noFill/>
          <a:ln w="9525">
            <a:noFill/>
            <a:miter lim="800000"/>
            <a:headEnd/>
            <a:tailEnd/>
          </a:ln>
        </p:spPr>
        <p:txBody>
          <a:bodyPr wrap="square">
            <a:spAutoFit/>
          </a:bodyPr>
          <a:lstStyle/>
          <a:p>
            <a:pPr>
              <a:lnSpc>
                <a:spcPct val="90000"/>
              </a:lnSpc>
            </a:pPr>
            <a:r>
              <a:rPr lang="en-US" sz="1050" dirty="0">
                <a:solidFill>
                  <a:schemeClr val="accent2">
                    <a:lumMod val="50000"/>
                  </a:schemeClr>
                </a:solidFill>
              </a:rPr>
              <a:t>Bates E, Rouse D, Chapman V, Mann ML, Carlo W, </a:t>
            </a:r>
            <a:r>
              <a:rPr lang="en-US" sz="1050" dirty="0" err="1">
                <a:solidFill>
                  <a:schemeClr val="accent2">
                    <a:lumMod val="50000"/>
                  </a:schemeClr>
                </a:solidFill>
              </a:rPr>
              <a:t>Tita</a:t>
            </a:r>
            <a:r>
              <a:rPr lang="en-US" sz="1050" dirty="0">
                <a:solidFill>
                  <a:schemeClr val="accent2">
                    <a:lumMod val="50000"/>
                  </a:schemeClr>
                </a:solidFill>
              </a:rPr>
              <a:t> A.  Am J </a:t>
            </a:r>
            <a:r>
              <a:rPr lang="en-US" sz="1050" dirty="0" err="1">
                <a:solidFill>
                  <a:schemeClr val="accent2">
                    <a:lumMod val="50000"/>
                  </a:schemeClr>
                </a:solidFill>
              </a:rPr>
              <a:t>Obstet</a:t>
            </a:r>
            <a:r>
              <a:rPr lang="en-US" sz="1050" dirty="0">
                <a:solidFill>
                  <a:schemeClr val="accent2">
                    <a:lumMod val="50000"/>
                  </a:schemeClr>
                </a:solidFill>
              </a:rPr>
              <a:t> </a:t>
            </a:r>
            <a:r>
              <a:rPr lang="en-US" sz="1050" dirty="0" err="1">
                <a:solidFill>
                  <a:schemeClr val="accent2">
                    <a:lumMod val="50000"/>
                  </a:schemeClr>
                </a:solidFill>
              </a:rPr>
              <a:t>Gynecol</a:t>
            </a:r>
            <a:r>
              <a:rPr lang="en-US" sz="1050" dirty="0">
                <a:solidFill>
                  <a:schemeClr val="accent2">
                    <a:lumMod val="50000"/>
                  </a:schemeClr>
                </a:solidFill>
              </a:rPr>
              <a:t> 201:(6) S17, 2009</a:t>
            </a:r>
          </a:p>
          <a:p>
            <a:pPr>
              <a:lnSpc>
                <a:spcPct val="90000"/>
              </a:lnSpc>
            </a:pPr>
            <a:endParaRPr lang="en-US" sz="1050" dirty="0">
              <a:solidFill>
                <a:schemeClr val="accent2">
                  <a:lumMod val="50000"/>
                </a:schemeClr>
              </a:solidFill>
            </a:endParaRPr>
          </a:p>
          <a:p>
            <a:endParaRPr lang="en-US" sz="1050" dirty="0">
              <a:solidFill>
                <a:schemeClr val="accent2">
                  <a:lumMod val="50000"/>
                </a:schemeClr>
              </a:solidFill>
            </a:endParaRPr>
          </a:p>
        </p:txBody>
      </p:sp>
      <p:sp>
        <p:nvSpPr>
          <p:cNvPr id="9" name="TextBox 8"/>
          <p:cNvSpPr txBox="1"/>
          <p:nvPr/>
        </p:nvSpPr>
        <p:spPr>
          <a:xfrm>
            <a:off x="5130801" y="5161116"/>
            <a:ext cx="3733800" cy="830997"/>
          </a:xfrm>
          <a:prstGeom prst="rect">
            <a:avLst/>
          </a:prstGeom>
          <a:noFill/>
        </p:spPr>
        <p:txBody>
          <a:bodyPr wrap="square" rtlCol="0">
            <a:spAutoFit/>
          </a:bodyPr>
          <a:lstStyle/>
          <a:p>
            <a:pPr algn="ctr"/>
            <a:r>
              <a:rPr lang="en-US" sz="1200" b="1" kern="0" dirty="0" smtClean="0">
                <a:solidFill>
                  <a:srgbClr val="000000"/>
                </a:solidFill>
                <a:latin typeface="+mj-lt"/>
                <a:sym typeface="Arial" pitchFamily="-112" charset="0"/>
              </a:rPr>
              <a:t>Gestational</a:t>
            </a:r>
            <a:r>
              <a:rPr lang="en-US" sz="1200" kern="0" dirty="0" smtClean="0">
                <a:solidFill>
                  <a:srgbClr val="000000"/>
                </a:solidFill>
                <a:latin typeface="+mj-lt"/>
                <a:sym typeface="Arial" pitchFamily="-112" charset="0"/>
              </a:rPr>
              <a:t> age and Fetal Lung Maturity (FLM) </a:t>
            </a:r>
            <a:br>
              <a:rPr lang="en-US" sz="1200" kern="0" dirty="0" smtClean="0">
                <a:solidFill>
                  <a:srgbClr val="000000"/>
                </a:solidFill>
                <a:latin typeface="+mj-lt"/>
                <a:sym typeface="Arial" pitchFamily="-112" charset="0"/>
              </a:rPr>
            </a:br>
            <a:r>
              <a:rPr lang="en-US" sz="1200" kern="0" dirty="0" smtClean="0">
                <a:solidFill>
                  <a:srgbClr val="000000"/>
                </a:solidFill>
                <a:latin typeface="+mj-lt"/>
                <a:sym typeface="Arial" pitchFamily="-112" charset="0"/>
              </a:rPr>
              <a:t>tests are related but independent predictors </a:t>
            </a:r>
            <a:br>
              <a:rPr lang="en-US" sz="1200" kern="0" dirty="0" smtClean="0">
                <a:solidFill>
                  <a:srgbClr val="000000"/>
                </a:solidFill>
                <a:latin typeface="+mj-lt"/>
                <a:sym typeface="Arial" pitchFamily="-112" charset="0"/>
              </a:rPr>
            </a:br>
            <a:r>
              <a:rPr lang="en-US" sz="1200" kern="0" dirty="0" smtClean="0">
                <a:solidFill>
                  <a:srgbClr val="000000"/>
                </a:solidFill>
                <a:latin typeface="+mj-lt"/>
                <a:sym typeface="Arial" pitchFamily="-112" charset="0"/>
              </a:rPr>
              <a:t>of fetal maturity. </a:t>
            </a:r>
          </a:p>
          <a:p>
            <a:pPr algn="ctr"/>
            <a:endParaRPr lang="en-US" sz="1200" dirty="0">
              <a:latin typeface="+mj-lt"/>
            </a:endParaRPr>
          </a:p>
        </p:txBody>
      </p:sp>
      <p:grpSp>
        <p:nvGrpSpPr>
          <p:cNvPr id="15" name="Group 14"/>
          <p:cNvGrpSpPr/>
          <p:nvPr/>
        </p:nvGrpSpPr>
        <p:grpSpPr>
          <a:xfrm>
            <a:off x="665480" y="4709584"/>
            <a:ext cx="7716520" cy="385875"/>
            <a:chOff x="665480" y="4709584"/>
            <a:chExt cx="7716520" cy="385875"/>
          </a:xfrm>
        </p:grpSpPr>
        <p:sp>
          <p:nvSpPr>
            <p:cNvPr id="10" name="TextBox 7"/>
            <p:cNvSpPr txBox="1">
              <a:spLocks noChangeArrowheads="1"/>
            </p:cNvSpPr>
            <p:nvPr/>
          </p:nvSpPr>
          <p:spPr bwMode="auto">
            <a:xfrm>
              <a:off x="665480" y="4709584"/>
              <a:ext cx="7716520" cy="385875"/>
            </a:xfrm>
            <a:prstGeom prst="rect">
              <a:avLst/>
            </a:prstGeom>
            <a:noFill/>
            <a:ln w="9525">
              <a:noFill/>
              <a:miter lim="800000"/>
              <a:headEnd/>
              <a:tailEnd/>
            </a:ln>
          </p:spPr>
          <p:txBody>
            <a:bodyPr wrap="square">
              <a:spAutoFit/>
            </a:bodyPr>
            <a:lstStyle/>
            <a:p>
              <a:pPr>
                <a:lnSpc>
                  <a:spcPct val="90000"/>
                </a:lnSpc>
              </a:pPr>
              <a:r>
                <a:rPr lang="en-US" sz="1050" dirty="0" smtClean="0">
                  <a:solidFill>
                    <a:schemeClr val="accent2">
                      <a:lumMod val="50000"/>
                    </a:schemeClr>
                  </a:solidFill>
                </a:rPr>
                <a:t>*Excludes suspected sepsis;   Adjusted for maternal age, race, parity, medical complications (hypertensive disorder or diabetes) and baby gender.</a:t>
              </a:r>
              <a:endParaRPr lang="en-US" sz="1050" dirty="0">
                <a:solidFill>
                  <a:schemeClr val="accent2">
                    <a:lumMod val="50000"/>
                  </a:schemeClr>
                </a:solidFill>
              </a:endParaRPr>
            </a:p>
          </p:txBody>
        </p:sp>
        <p:pic>
          <p:nvPicPr>
            <p:cNvPr id="11" name="Picture 10" descr="Cross Symbol.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2482850" y="4768850"/>
              <a:ext cx="76200" cy="134470"/>
            </a:xfrm>
            <a:prstGeom prst="rect">
              <a:avLst/>
            </a:prstGeom>
          </p:spPr>
        </p:pic>
      </p:grpSp>
      <p:pic>
        <p:nvPicPr>
          <p:cNvPr id="221186" name="Picture 2"/>
          <p:cNvPicPr>
            <a:picLocks noChangeAspect="1" noChangeArrowheads="1"/>
          </p:cNvPicPr>
          <p:nvPr/>
        </p:nvPicPr>
        <mc:AlternateContent>
          <mc:Choice xmlns:ma="http://schemas.microsoft.com/office/mac/drawingml/2008/main" Requires="ma">
            <p:blipFill>
              <a:blip r:embed="rId5"/>
              <a:srcRect/>
              <a:stretch>
                <a:fillRect/>
              </a:stretch>
            </p:blipFill>
          </mc:Choice>
          <mc:Fallback>
            <p:blipFill>
              <a:blip r:embed="rId6"/>
              <a:srcRect/>
              <a:stretch>
                <a:fillRect/>
              </a:stretch>
            </p:blipFill>
          </mc:Fallback>
        </mc:AlternateContent>
        <p:spPr bwMode="auto">
          <a:xfrm>
            <a:off x="8686800" y="2133600"/>
            <a:ext cx="222250" cy="392113"/>
          </a:xfrm>
          <a:prstGeom prst="rect">
            <a:avLst/>
          </a:prstGeom>
          <a:noFill/>
          <a:ln w="9525">
            <a:noFill/>
            <a:miter lim="800000"/>
            <a:headEnd/>
            <a:tailEnd/>
          </a:ln>
          <a:effectLst/>
        </p:spPr>
      </p:pic>
      <p:pic>
        <p:nvPicPr>
          <p:cNvPr id="221187" name="Picture 3"/>
          <p:cNvPicPr>
            <a:picLocks noChangeAspect="1" noChangeArrowheads="1"/>
          </p:cNvPicPr>
          <p:nvPr/>
        </p:nvPicPr>
        <mc:AlternateContent>
          <mc:Choice xmlns:ma="http://schemas.microsoft.com/office/mac/drawingml/2008/main" Requires="ma">
            <p:blipFill>
              <a:blip r:embed="rId7"/>
              <a:srcRect/>
              <a:stretch>
                <a:fillRect/>
              </a:stretch>
            </p:blipFill>
          </mc:Choice>
          <mc:Fallback>
            <p:blipFill>
              <a:blip r:embed="rId8"/>
              <a:srcRect/>
              <a:stretch>
                <a:fillRect/>
              </a:stretch>
            </p:blipFill>
          </mc:Fallback>
        </mc:AlternateContent>
        <p:spPr bwMode="auto">
          <a:xfrm>
            <a:off x="7994650" y="1784351"/>
            <a:ext cx="86381" cy="152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457200" y="0"/>
            <a:ext cx="8229600" cy="1139825"/>
          </a:xfrm>
        </p:spPr>
        <p:txBody>
          <a:bodyPr/>
          <a:lstStyle/>
          <a:p>
            <a:pPr eaLnBrk="1" hangingPunct="1">
              <a:defRPr/>
            </a:pPr>
            <a:r>
              <a:rPr lang="en-US" sz="2800" b="0" dirty="0">
                <a:solidFill>
                  <a:srgbClr val="9C5FB5"/>
                </a:solidFill>
                <a:ea typeface="+mj-ea"/>
                <a:cs typeface="+mj-cs"/>
              </a:rPr>
              <a:t>What</a:t>
            </a:r>
            <a:r>
              <a:rPr lang="en-US" sz="2800" b="0" dirty="0" smtClean="0">
                <a:solidFill>
                  <a:srgbClr val="9C5FB5"/>
                </a:solidFill>
                <a:ea typeface="+mj-ea"/>
                <a:cs typeface="+mj-cs"/>
              </a:rPr>
              <a:t> Do We Need </a:t>
            </a:r>
            <a:r>
              <a:rPr lang="en-US" sz="2800" b="0" dirty="0">
                <a:solidFill>
                  <a:srgbClr val="9C5FB5"/>
                </a:solidFill>
                <a:ea typeface="+mj-ea"/>
                <a:cs typeface="+mj-cs"/>
              </a:rPr>
              <a:t>to</a:t>
            </a:r>
            <a:r>
              <a:rPr lang="en-US" sz="2800" b="0" dirty="0" smtClean="0">
                <a:solidFill>
                  <a:srgbClr val="9C5FB5"/>
                </a:solidFill>
                <a:ea typeface="+mj-ea"/>
                <a:cs typeface="+mj-cs"/>
              </a:rPr>
              <a:t> Get Started</a:t>
            </a:r>
            <a:r>
              <a:rPr lang="en-US" sz="2800" b="0" dirty="0">
                <a:solidFill>
                  <a:srgbClr val="9C5FB5"/>
                </a:solidFill>
                <a:ea typeface="+mj-ea"/>
                <a:cs typeface="+mj-cs"/>
              </a:rPr>
              <a:t>?</a:t>
            </a:r>
          </a:p>
        </p:txBody>
      </p:sp>
      <p:sp>
        <p:nvSpPr>
          <p:cNvPr id="72707" name="Rectangle 3"/>
          <p:cNvSpPr>
            <a:spLocks noGrp="1" noChangeArrowheads="1"/>
          </p:cNvSpPr>
          <p:nvPr>
            <p:ph type="body" idx="1"/>
          </p:nvPr>
        </p:nvSpPr>
        <p:spPr>
          <a:xfrm>
            <a:off x="452120" y="1430866"/>
            <a:ext cx="3276600" cy="4530725"/>
          </a:xfrm>
        </p:spPr>
        <p:txBody>
          <a:bodyPr/>
          <a:lstStyle/>
          <a:p>
            <a:pPr eaLnBrk="1" hangingPunct="1">
              <a:buClr>
                <a:srgbClr val="E98300"/>
              </a:buClr>
              <a:buSzPct val="100000"/>
              <a:buNone/>
            </a:pPr>
            <a:r>
              <a:rPr lang="en-US" sz="2400" dirty="0" smtClean="0">
                <a:ea typeface="ＭＳ Ｐゴシック"/>
                <a:cs typeface="ＭＳ Ｐゴシック"/>
              </a:rPr>
              <a:t>MAP-IT</a:t>
            </a:r>
          </a:p>
          <a:p>
            <a:pPr eaLnBrk="1" hangingPunct="1">
              <a:buClr>
                <a:srgbClr val="E98300"/>
              </a:buClr>
              <a:buSzPct val="100000"/>
              <a:buFont typeface="Arial"/>
              <a:buChar char="•"/>
            </a:pPr>
            <a:r>
              <a:rPr lang="en-US" sz="2000" dirty="0" smtClean="0">
                <a:ea typeface="ＭＳ Ｐゴシック"/>
                <a:cs typeface="ＭＳ Ｐゴシック"/>
              </a:rPr>
              <a:t>Mobilize</a:t>
            </a:r>
          </a:p>
          <a:p>
            <a:pPr eaLnBrk="1" hangingPunct="1">
              <a:buClr>
                <a:srgbClr val="E98300"/>
              </a:buClr>
              <a:buSzPct val="100000"/>
              <a:buFont typeface="Arial"/>
              <a:buChar char="•"/>
            </a:pPr>
            <a:r>
              <a:rPr lang="en-US" sz="2000" dirty="0" smtClean="0">
                <a:ea typeface="ＭＳ Ｐゴシック"/>
                <a:cs typeface="ＭＳ Ｐゴシック"/>
              </a:rPr>
              <a:t>Assess</a:t>
            </a:r>
          </a:p>
          <a:p>
            <a:pPr eaLnBrk="1" hangingPunct="1">
              <a:buClr>
                <a:srgbClr val="E98300"/>
              </a:buClr>
              <a:buSzPct val="100000"/>
              <a:buFont typeface="Arial"/>
              <a:buChar char="•"/>
            </a:pPr>
            <a:r>
              <a:rPr lang="en-US" sz="2000" dirty="0" smtClean="0">
                <a:ea typeface="ＭＳ Ｐゴシック"/>
                <a:cs typeface="ＭＳ Ｐゴシック"/>
              </a:rPr>
              <a:t>Plan</a:t>
            </a:r>
          </a:p>
          <a:p>
            <a:pPr eaLnBrk="1" hangingPunct="1">
              <a:buClr>
                <a:srgbClr val="E98300"/>
              </a:buClr>
              <a:buSzPct val="100000"/>
              <a:buFont typeface="Arial"/>
              <a:buChar char="•"/>
            </a:pPr>
            <a:r>
              <a:rPr lang="en-US" sz="2000" dirty="0" smtClean="0">
                <a:ea typeface="ＭＳ Ｐゴシック"/>
                <a:cs typeface="ＭＳ Ｐゴシック"/>
              </a:rPr>
              <a:t>Implement</a:t>
            </a:r>
          </a:p>
          <a:p>
            <a:pPr eaLnBrk="1" hangingPunct="1">
              <a:buClr>
                <a:srgbClr val="E98300"/>
              </a:buClr>
              <a:buSzPct val="100000"/>
              <a:buFont typeface="Arial"/>
              <a:buChar char="•"/>
            </a:pPr>
            <a:r>
              <a:rPr lang="en-US" sz="2000" dirty="0" smtClean="0">
                <a:ea typeface="ＭＳ Ｐゴシック"/>
                <a:cs typeface="ＭＳ Ｐゴシック"/>
              </a:rPr>
              <a:t>Track</a:t>
            </a:r>
          </a:p>
        </p:txBody>
      </p:sp>
      <p:sp>
        <p:nvSpPr>
          <p:cNvPr id="72709" name="Rectangle 4"/>
          <p:cNvSpPr>
            <a:spLocks noChangeArrowheads="1"/>
          </p:cNvSpPr>
          <p:nvPr/>
        </p:nvSpPr>
        <p:spPr bwMode="auto">
          <a:xfrm>
            <a:off x="284480" y="5721142"/>
            <a:ext cx="8478520" cy="415498"/>
          </a:xfrm>
          <a:prstGeom prst="rect">
            <a:avLst/>
          </a:prstGeom>
          <a:noFill/>
          <a:ln w="9525">
            <a:noFill/>
            <a:miter lim="800000"/>
            <a:headEnd/>
            <a:tailEnd/>
          </a:ln>
        </p:spPr>
        <p:txBody>
          <a:bodyPr wrap="square">
            <a:spAutoFit/>
          </a:bodyPr>
          <a:lstStyle/>
          <a:p>
            <a:r>
              <a:rPr lang="en-US" sz="1050" dirty="0">
                <a:solidFill>
                  <a:srgbClr val="33334D"/>
                </a:solidFill>
              </a:rPr>
              <a:t>Guidry, M., </a:t>
            </a:r>
            <a:r>
              <a:rPr lang="en-US" sz="1050" dirty="0" err="1">
                <a:solidFill>
                  <a:srgbClr val="33334D"/>
                </a:solidFill>
              </a:rPr>
              <a:t>Vischi</a:t>
            </a:r>
            <a:r>
              <a:rPr lang="en-US" sz="1050" dirty="0">
                <a:solidFill>
                  <a:srgbClr val="33334D"/>
                </a:solidFill>
              </a:rPr>
              <a:t>, T., Han, R., </a:t>
            </a:r>
            <a:r>
              <a:rPr lang="en-US" sz="1050" dirty="0" smtClean="0">
                <a:solidFill>
                  <a:srgbClr val="33334D"/>
                </a:solidFill>
              </a:rPr>
              <a:t>&amp; </a:t>
            </a:r>
            <a:r>
              <a:rPr lang="en-US" sz="1050" dirty="0" err="1" smtClean="0">
                <a:solidFill>
                  <a:srgbClr val="33334D"/>
                </a:solidFill>
              </a:rPr>
              <a:t>Passons</a:t>
            </a:r>
            <a:r>
              <a:rPr lang="en-US" sz="1050" dirty="0">
                <a:solidFill>
                  <a:srgbClr val="33334D"/>
                </a:solidFill>
              </a:rPr>
              <a:t>, O. </a:t>
            </a:r>
            <a:r>
              <a:rPr lang="en-US" sz="1050" i="1" dirty="0">
                <a:solidFill>
                  <a:srgbClr val="33334D"/>
                </a:solidFill>
              </a:rPr>
              <a:t>Healthy people in healthy communities:  A community planning guide using healthy people 2010.</a:t>
            </a:r>
            <a:r>
              <a:rPr lang="en-US" sz="1050" dirty="0">
                <a:solidFill>
                  <a:srgbClr val="33334D"/>
                </a:solidFill>
              </a:rPr>
              <a:t> Washington, D.C.: U.S. Department of Health and Human Services. The Office of Disease Prevention and Health Promotion. </a:t>
            </a:r>
            <a:endParaRPr lang="en-US" sz="1050" u="sng" dirty="0">
              <a:solidFill>
                <a:srgbClr val="33334D"/>
              </a:solidFill>
              <a:hlinkClick r:id="rId3"/>
            </a:endParaRPr>
          </a:p>
        </p:txBody>
      </p:sp>
      <p:pic>
        <p:nvPicPr>
          <p:cNvPr id="6" name="Picture 5" descr="pg31.eps"/>
          <p:cNvPicPr>
            <a:picLocks noChangeAspect="1"/>
          </p:cNvPicPr>
          <p:nvPr/>
        </p:nvPicPr>
        <mc:AlternateContent>
          <mc:Choice xmlns:ma="http://schemas.microsoft.com/office/mac/drawingml/2008/main" Requires="ma">
            <p:blipFill>
              <a:blip r:embed="rId4"/>
              <a:srcRect l="11796" t="12162" r="12528" b="16216"/>
              <a:stretch>
                <a:fillRect/>
              </a:stretch>
            </p:blipFill>
          </mc:Choice>
          <mc:Fallback>
            <p:blipFill>
              <a:blip r:embed="rId5"/>
              <a:srcRect l="11796" t="12162" r="12528" b="16216"/>
              <a:stretch>
                <a:fillRect/>
              </a:stretch>
            </p:blipFill>
          </mc:Fallback>
        </mc:AlternateContent>
        <p:spPr>
          <a:xfrm>
            <a:off x="3886201" y="1565639"/>
            <a:ext cx="4190999" cy="3966480"/>
          </a:xfrm>
          <a:prstGeom prst="rect">
            <a:avLst/>
          </a:prstGeom>
          <a:ln>
            <a:solidFill>
              <a:srgbClr val="161616"/>
            </a:solidFill>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P37 Chart.eps"/>
          <p:cNvPicPr>
            <a:picLocks noChangeAspect="1"/>
          </p:cNvPicPr>
          <p:nvPr/>
        </p:nvPicPr>
        <mc:AlternateContent>
          <mc:Choice xmlns:ma="http://schemas.microsoft.com/office/mac/drawingml/2008/main" Requires="ma">
            <p:blipFill>
              <a:blip r:embed="rId3"/>
              <a:srcRect l="6279" t="9630" r="7064" b="10370"/>
              <a:stretch>
                <a:fillRect/>
              </a:stretch>
            </p:blipFill>
          </mc:Choice>
          <mc:Fallback>
            <p:blipFill>
              <a:blip r:embed="rId4"/>
              <a:srcRect l="6279" t="9630" r="7064" b="10370"/>
              <a:stretch>
                <a:fillRect/>
              </a:stretch>
            </p:blipFill>
          </mc:Fallback>
        </mc:AlternateContent>
        <p:spPr>
          <a:xfrm>
            <a:off x="2040466" y="416560"/>
            <a:ext cx="5063065" cy="5283198"/>
          </a:xfrm>
          <a:prstGeom prst="rect">
            <a:avLst/>
          </a:prstGeom>
          <a:ln>
            <a:noFill/>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0" y="0"/>
            <a:ext cx="9144000" cy="1139825"/>
          </a:xfrm>
        </p:spPr>
        <p:txBody>
          <a:bodyPr/>
          <a:lstStyle/>
          <a:p>
            <a:pPr eaLnBrk="1" hangingPunct="1"/>
            <a:r>
              <a:rPr lang="en-US" sz="2800" b="0" dirty="0" smtClean="0">
                <a:solidFill>
                  <a:srgbClr val="9C5FB5"/>
                </a:solidFill>
                <a:ea typeface="ＭＳ Ｐゴシック"/>
                <a:cs typeface="ＭＳ Ｐゴシック"/>
              </a:rPr>
              <a:t>Overview of Changes to the Scheduling Process</a:t>
            </a:r>
          </a:p>
        </p:txBody>
      </p:sp>
      <p:sp>
        <p:nvSpPr>
          <p:cNvPr id="73731" name="Rectangle 3"/>
          <p:cNvSpPr>
            <a:spLocks noGrp="1" noChangeArrowheads="1"/>
          </p:cNvSpPr>
          <p:nvPr>
            <p:ph type="body" idx="1"/>
          </p:nvPr>
        </p:nvSpPr>
        <p:spPr>
          <a:xfrm>
            <a:off x="450428" y="1430866"/>
            <a:ext cx="8575040" cy="4530725"/>
          </a:xfrm>
        </p:spPr>
        <p:txBody>
          <a:bodyPr/>
          <a:lstStyle/>
          <a:p>
            <a:pPr marL="347663" indent="-347663" eaLnBrk="1" hangingPunct="1">
              <a:buClr>
                <a:srgbClr val="E98300"/>
              </a:buClr>
              <a:buSzPct val="100000"/>
              <a:buFont typeface="Arial"/>
              <a:buChar char="•"/>
            </a:pPr>
            <a:r>
              <a:rPr lang="en-US" sz="2400" dirty="0" smtClean="0">
                <a:ea typeface="ＭＳ Ｐゴシック"/>
                <a:cs typeface="ＭＳ Ｐゴシック"/>
              </a:rPr>
              <a:t>Patient is not scheduled and is allowed to go into labor spontaneously:</a:t>
            </a:r>
          </a:p>
          <a:p>
            <a:pPr marL="576263" lvl="2" eaLnBrk="1" hangingPunct="1">
              <a:buClr>
                <a:srgbClr val="AE85C3"/>
              </a:buClr>
              <a:buSzPct val="100000"/>
              <a:buFont typeface="Arial"/>
              <a:buChar char="•"/>
            </a:pPr>
            <a:r>
              <a:rPr lang="en-US" dirty="0" smtClean="0">
                <a:ea typeface="ＭＳ Ｐゴシック"/>
              </a:rPr>
              <a:t>Accurate gestational dating.</a:t>
            </a:r>
          </a:p>
          <a:p>
            <a:pPr marL="576263" lvl="2" eaLnBrk="1" hangingPunct="1">
              <a:buClr>
                <a:srgbClr val="AE85C3"/>
              </a:buClr>
              <a:buSzPct val="100000"/>
              <a:buFont typeface="Arial"/>
              <a:buChar char="•"/>
            </a:pPr>
            <a:r>
              <a:rPr lang="en-US" dirty="0" smtClean="0">
                <a:ea typeface="ＭＳ Ｐゴシック"/>
              </a:rPr>
              <a:t>Appropriate indication for induction or cesarean section for gestational age.</a:t>
            </a:r>
          </a:p>
          <a:p>
            <a:pPr marL="347663" lvl="1" indent="-347663" eaLnBrk="1" hangingPunct="1">
              <a:buClr>
                <a:srgbClr val="E98300"/>
              </a:buClr>
              <a:buSzPct val="100000"/>
              <a:buFont typeface="Arial"/>
              <a:buChar char="•"/>
            </a:pPr>
            <a:r>
              <a:rPr lang="en-US" dirty="0" smtClean="0">
                <a:ea typeface="ＭＳ Ｐゴシック"/>
              </a:rPr>
              <a:t>Patients can be scheduled </a:t>
            </a:r>
            <a:r>
              <a:rPr lang="en-US" smtClean="0">
                <a:ea typeface="ＭＳ Ｐゴシック"/>
              </a:rPr>
              <a:t>either by calling </a:t>
            </a:r>
            <a:r>
              <a:rPr lang="en-US" dirty="0" smtClean="0">
                <a:ea typeface="ＭＳ Ｐゴシック"/>
              </a:rPr>
              <a:t>the scheduler </a:t>
            </a:r>
            <a:br>
              <a:rPr lang="en-US" dirty="0" smtClean="0">
                <a:ea typeface="ＭＳ Ｐゴシック"/>
              </a:rPr>
            </a:br>
            <a:r>
              <a:rPr lang="en-US" dirty="0" smtClean="0">
                <a:ea typeface="ＭＳ Ｐゴシック"/>
              </a:rPr>
              <a:t>or faxing in the request.</a:t>
            </a:r>
          </a:p>
          <a:p>
            <a:pPr marL="347663" lvl="1" indent="-347663" eaLnBrk="1" hangingPunct="1">
              <a:buClr>
                <a:srgbClr val="E98300"/>
              </a:buClr>
              <a:buSzPct val="100000"/>
              <a:buFont typeface="Arial"/>
              <a:buChar char="•"/>
            </a:pPr>
            <a:r>
              <a:rPr lang="en-US" dirty="0" smtClean="0">
                <a:ea typeface="ＭＳ Ｐゴシック"/>
              </a:rPr>
              <a:t>Elective deliveries including repeat scheduled cesarean </a:t>
            </a:r>
            <a:br>
              <a:rPr lang="en-US" dirty="0" smtClean="0">
                <a:ea typeface="ＭＳ Ｐゴシック"/>
              </a:rPr>
            </a:br>
            <a:r>
              <a:rPr lang="en-US" dirty="0" smtClean="0">
                <a:ea typeface="ＭＳ Ｐゴシック"/>
              </a:rPr>
              <a:t>sections must be at least 39 weeks gestation based </a:t>
            </a:r>
            <a:br>
              <a:rPr lang="en-US" dirty="0" smtClean="0">
                <a:ea typeface="ＭＳ Ｐゴシック"/>
              </a:rPr>
            </a:br>
            <a:r>
              <a:rPr lang="en-US" dirty="0" smtClean="0">
                <a:ea typeface="ＭＳ Ｐゴシック"/>
              </a:rPr>
              <a:t>upon ACOG criteria.</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5" name="Rectangle 3"/>
          <p:cNvSpPr>
            <a:spLocks noGrp="1" noChangeArrowheads="1"/>
          </p:cNvSpPr>
          <p:nvPr>
            <p:ph type="body" idx="1"/>
          </p:nvPr>
        </p:nvSpPr>
        <p:spPr>
          <a:xfrm>
            <a:off x="457200" y="1430866"/>
            <a:ext cx="8229600" cy="4530725"/>
          </a:xfrm>
        </p:spPr>
        <p:txBody>
          <a:bodyPr wrap="none"/>
          <a:lstStyle/>
          <a:p>
            <a:pPr eaLnBrk="1" hangingPunct="1">
              <a:buClr>
                <a:srgbClr val="E98300"/>
              </a:buClr>
              <a:buSzPct val="100000"/>
              <a:buFont typeface="Arial"/>
              <a:buChar char="•"/>
            </a:pPr>
            <a:r>
              <a:rPr lang="en-US" sz="2400" dirty="0" smtClean="0">
                <a:ea typeface="ＭＳ Ｐゴシック"/>
                <a:cs typeface="ＭＳ Ｐゴシック"/>
              </a:rPr>
              <a:t>Any scheduling conflicts will be directed to the OB Chair </a:t>
            </a:r>
            <a:br>
              <a:rPr lang="en-US" sz="2400" dirty="0" smtClean="0">
                <a:ea typeface="ＭＳ Ｐゴシック"/>
                <a:cs typeface="ＭＳ Ｐゴシック"/>
              </a:rPr>
            </a:br>
            <a:r>
              <a:rPr lang="en-US" sz="2400" dirty="0" smtClean="0">
                <a:ea typeface="ＭＳ Ｐゴシック"/>
                <a:cs typeface="ＭＳ Ｐゴシック"/>
              </a:rPr>
              <a:t>or Director of L&amp;D for resolution.</a:t>
            </a:r>
          </a:p>
          <a:p>
            <a:pPr eaLnBrk="1" hangingPunct="1">
              <a:buClr>
                <a:srgbClr val="E98300"/>
              </a:buClr>
              <a:buSzPct val="100000"/>
              <a:buFont typeface="Arial"/>
              <a:buChar char="•"/>
            </a:pPr>
            <a:r>
              <a:rPr lang="en-US" sz="2400" dirty="0" smtClean="0">
                <a:ea typeface="ＭＳ Ｐゴシック"/>
                <a:cs typeface="ＭＳ Ｐゴシック"/>
              </a:rPr>
              <a:t>Ongoing problems that are identified will either be </a:t>
            </a:r>
            <a:br>
              <a:rPr lang="en-US" sz="2400" dirty="0" smtClean="0">
                <a:ea typeface="ＭＳ Ｐゴシック"/>
                <a:cs typeface="ＭＳ Ｐゴシック"/>
              </a:rPr>
            </a:br>
            <a:r>
              <a:rPr lang="en-US" sz="2400" dirty="0" smtClean="0">
                <a:ea typeface="ＭＳ Ｐゴシック"/>
                <a:cs typeface="ＭＳ Ｐゴシック"/>
              </a:rPr>
              <a:t>taken care of as soon as possible or discussed at future </a:t>
            </a:r>
            <a:br>
              <a:rPr lang="en-US" sz="2400" dirty="0" smtClean="0">
                <a:ea typeface="ＭＳ Ｐゴシック"/>
                <a:cs typeface="ＭＳ Ｐゴシック"/>
              </a:rPr>
            </a:br>
            <a:r>
              <a:rPr lang="en-US" sz="2400" dirty="0" smtClean="0">
                <a:ea typeface="ＭＳ Ｐゴシック"/>
                <a:cs typeface="ＭＳ Ｐゴシック"/>
              </a:rPr>
              <a:t>department meetings.</a:t>
            </a:r>
          </a:p>
          <a:p>
            <a:pPr eaLnBrk="1" hangingPunct="1">
              <a:buClr>
                <a:srgbClr val="E98300"/>
              </a:buClr>
              <a:buSzPct val="100000"/>
              <a:buFont typeface="Arial"/>
              <a:buChar char="•"/>
            </a:pPr>
            <a:r>
              <a:rPr lang="en-US" sz="2400" dirty="0" smtClean="0">
                <a:ea typeface="ＭＳ Ｐゴシック"/>
                <a:cs typeface="ＭＳ Ｐゴシック"/>
              </a:rPr>
              <a:t>Data will be reported back on a regular basis to inform </a:t>
            </a:r>
            <a:br>
              <a:rPr lang="en-US" sz="2400" dirty="0" smtClean="0">
                <a:ea typeface="ＭＳ Ｐゴシック"/>
                <a:cs typeface="ＭＳ Ｐゴシック"/>
              </a:rPr>
            </a:br>
            <a:r>
              <a:rPr lang="en-US" sz="2400" dirty="0" smtClean="0">
                <a:ea typeface="ＭＳ Ｐゴシック"/>
                <a:cs typeface="ＭＳ Ｐゴシック"/>
              </a:rPr>
              <a:t>everyone how the project is going.</a:t>
            </a:r>
          </a:p>
          <a:p>
            <a:pPr lvl="1" eaLnBrk="1" hangingPunct="1">
              <a:buClr>
                <a:srgbClr val="E98300"/>
              </a:buClr>
              <a:buSzPct val="100000"/>
              <a:buFont typeface="Arial"/>
              <a:buChar char="•"/>
            </a:pPr>
            <a:endParaRPr lang="en-US" dirty="0" smtClean="0">
              <a:ea typeface="ＭＳ Ｐゴシック"/>
            </a:endParaRPr>
          </a:p>
        </p:txBody>
      </p:sp>
      <p:sp>
        <p:nvSpPr>
          <p:cNvPr id="7" name="Rectangle 2"/>
          <p:cNvSpPr>
            <a:spLocks noGrp="1" noChangeArrowheads="1"/>
          </p:cNvSpPr>
          <p:nvPr>
            <p:ph type="title"/>
          </p:nvPr>
        </p:nvSpPr>
        <p:spPr>
          <a:xfrm>
            <a:off x="0" y="0"/>
            <a:ext cx="9144000" cy="1139825"/>
          </a:xfrm>
        </p:spPr>
        <p:txBody>
          <a:bodyPr/>
          <a:lstStyle/>
          <a:p>
            <a:pPr eaLnBrk="1" hangingPunct="1"/>
            <a:r>
              <a:rPr lang="en-US" sz="2800" b="0" dirty="0" smtClean="0">
                <a:solidFill>
                  <a:srgbClr val="9C5FB5"/>
                </a:solidFill>
                <a:ea typeface="ＭＳ Ｐゴシック"/>
                <a:cs typeface="ＭＳ Ｐゴシック"/>
              </a:rPr>
              <a:t>Scheduling Process (continued)</a:t>
            </a: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ounded Rectangle 4"/>
          <p:cNvSpPr/>
          <p:nvPr/>
        </p:nvSpPr>
        <p:spPr bwMode="auto">
          <a:xfrm>
            <a:off x="990600" y="2438400"/>
            <a:ext cx="1600200" cy="533400"/>
          </a:xfrm>
          <a:prstGeom prst="roundRect">
            <a:avLst/>
          </a:prstGeom>
          <a:solidFill>
            <a:srgbClr val="D2EBE4"/>
          </a:solidFill>
          <a:ln w="38100" cap="flat" cmpd="sng" algn="ctr">
            <a:solidFill>
              <a:srgbClr val="00B58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8" charset="0"/>
            </a:endParaRPr>
          </a:p>
        </p:txBody>
      </p:sp>
      <p:pic>
        <p:nvPicPr>
          <p:cNvPr id="6" name="Picture 5" descr="toolkit 42.pdf"/>
          <p:cNvPicPr>
            <a:picLocks noChangeAspect="1"/>
          </p:cNvPicPr>
          <p:nvPr/>
        </p:nvPicPr>
        <mc:AlternateContent>
          <mc:Choice xmlns:ma="http://schemas.microsoft.com/office/mac/drawingml/2008/main" Requires="ma">
            <p:blipFill>
              <a:blip r:embed="rId3"/>
              <a:srcRect l="12283" t="10625" r="33074" b="31597"/>
              <a:stretch>
                <a:fillRect/>
              </a:stretch>
            </p:blipFill>
          </mc:Choice>
          <mc:Fallback>
            <p:blipFill>
              <a:blip r:embed="rId4"/>
              <a:srcRect l="12283" t="10625" r="33074" b="31597"/>
              <a:stretch>
                <a:fillRect/>
              </a:stretch>
            </p:blipFill>
          </mc:Fallback>
        </mc:AlternateContent>
        <p:spPr>
          <a:xfrm>
            <a:off x="2667000" y="472440"/>
            <a:ext cx="3842238" cy="5257800"/>
          </a:xfrm>
          <a:prstGeom prst="rect">
            <a:avLst/>
          </a:prstGeom>
          <a:ln>
            <a:solidFill>
              <a:srgbClr val="161616"/>
            </a:solidFill>
          </a:ln>
        </p:spPr>
      </p:pic>
      <p:sp>
        <p:nvSpPr>
          <p:cNvPr id="10" name="Rectangle 9"/>
          <p:cNvSpPr/>
          <p:nvPr/>
        </p:nvSpPr>
        <p:spPr bwMode="auto">
          <a:xfrm>
            <a:off x="990600" y="2370667"/>
            <a:ext cx="1676400" cy="609600"/>
          </a:xfrm>
          <a:prstGeom prst="rect">
            <a:avLst/>
          </a:prstGeom>
          <a:noFill/>
          <a:ln w="38100" cap="flat" cmpd="sng" algn="ctr">
            <a:noFill/>
            <a:prstDash val="solid"/>
            <a:round/>
            <a:headEnd type="none" w="med" len="med"/>
            <a:tailEnd type="none" w="med" len="med"/>
          </a:ln>
          <a:effectLst/>
        </p:spPr>
        <p:txBody>
          <a:bodyPr anchor="ctr"/>
          <a:lstStyle/>
          <a:p>
            <a:pPr algn="ctr" eaLnBrk="0" hangingPunct="0">
              <a:defRPr/>
            </a:pPr>
            <a:r>
              <a:rPr lang="en-US" sz="1400" dirty="0">
                <a:solidFill>
                  <a:schemeClr val="accent4">
                    <a:lumMod val="10000"/>
                  </a:schemeClr>
                </a:solidFill>
                <a:latin typeface="Arial" pitchFamily="-108" charset="0"/>
                <a:ea typeface="ＭＳ Ｐゴシック" pitchFamily="34" charset="-128"/>
                <a:cs typeface="+mn-cs"/>
              </a:rPr>
              <a:t>Sample</a:t>
            </a:r>
            <a:r>
              <a:rPr lang="en-US" sz="1400" dirty="0" smtClean="0">
                <a:solidFill>
                  <a:schemeClr val="accent4">
                    <a:lumMod val="10000"/>
                  </a:schemeClr>
                </a:solidFill>
                <a:latin typeface="Arial" pitchFamily="-108" charset="0"/>
                <a:ea typeface="ＭＳ Ｐゴシック" pitchFamily="34" charset="-128"/>
                <a:cs typeface="+mn-cs"/>
              </a:rPr>
              <a:t> </a:t>
            </a:r>
            <a:br>
              <a:rPr lang="en-US" sz="1400" dirty="0" smtClean="0">
                <a:solidFill>
                  <a:schemeClr val="accent4">
                    <a:lumMod val="10000"/>
                  </a:schemeClr>
                </a:solidFill>
                <a:latin typeface="Arial" pitchFamily="-108" charset="0"/>
                <a:ea typeface="ＭＳ Ｐゴシック" pitchFamily="34" charset="-128"/>
                <a:cs typeface="+mn-cs"/>
              </a:rPr>
            </a:br>
            <a:r>
              <a:rPr lang="en-US" sz="1400" dirty="0" smtClean="0">
                <a:solidFill>
                  <a:schemeClr val="accent4">
                    <a:lumMod val="10000"/>
                  </a:schemeClr>
                </a:solidFill>
                <a:latin typeface="Arial" pitchFamily="-108" charset="0"/>
                <a:ea typeface="ＭＳ Ｐゴシック" pitchFamily="34" charset="-128"/>
                <a:cs typeface="+mn-cs"/>
              </a:rPr>
              <a:t>Scheduling </a:t>
            </a:r>
            <a:r>
              <a:rPr lang="en-US" sz="1400" dirty="0">
                <a:solidFill>
                  <a:schemeClr val="accent4">
                    <a:lumMod val="10000"/>
                  </a:schemeClr>
                </a:solidFill>
                <a:latin typeface="Arial" pitchFamily="-108" charset="0"/>
                <a:ea typeface="ＭＳ Ｐゴシック" pitchFamily="34" charset="-128"/>
                <a:cs typeface="+mn-cs"/>
              </a:rPr>
              <a:t>Form</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Slides 57&amp;74.eps"/>
          <p:cNvPicPr>
            <a:picLocks noChangeAspect="1"/>
          </p:cNvPicPr>
          <p:nvPr/>
        </p:nvPicPr>
        <mc:AlternateContent>
          <mc:Choice xmlns:ma="http://schemas.microsoft.com/office/mac/drawingml/2008/main" Requires="ma">
            <p:blipFill>
              <a:blip r:embed="rId3"/>
              <a:srcRect l="7728" t="8889" r="8122" b="8889"/>
              <a:stretch>
                <a:fillRect/>
              </a:stretch>
            </p:blipFill>
          </mc:Choice>
          <mc:Fallback>
            <p:blipFill>
              <a:blip r:embed="rId4"/>
              <a:srcRect l="7728" t="8889" r="8122" b="8889"/>
              <a:stretch>
                <a:fillRect/>
              </a:stretch>
            </p:blipFill>
          </mc:Fallback>
        </mc:AlternateContent>
        <p:spPr>
          <a:xfrm>
            <a:off x="838200" y="381000"/>
            <a:ext cx="7467600" cy="5638800"/>
          </a:xfrm>
          <a:prstGeom prst="rect">
            <a:avLst/>
          </a:prstGeom>
        </p:spPr>
      </p:pic>
      <p:sp>
        <p:nvSpPr>
          <p:cNvPr id="7" name="Rounded Rectangle 6"/>
          <p:cNvSpPr/>
          <p:nvPr/>
        </p:nvSpPr>
        <p:spPr bwMode="auto">
          <a:xfrm>
            <a:off x="228600" y="3048000"/>
            <a:ext cx="1066800" cy="381000"/>
          </a:xfrm>
          <a:prstGeom prst="roundRect">
            <a:avLst/>
          </a:prstGeom>
          <a:solidFill>
            <a:srgbClr val="D2EBE4"/>
          </a:solidFill>
          <a:ln w="38100" cap="flat" cmpd="sng" algn="ctr">
            <a:solidFill>
              <a:srgbClr val="00B58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8" charset="0"/>
            </a:endParaRPr>
          </a:p>
        </p:txBody>
      </p:sp>
      <p:sp>
        <p:nvSpPr>
          <p:cNvPr id="12" name="Rectangle 11"/>
          <p:cNvSpPr/>
          <p:nvPr/>
        </p:nvSpPr>
        <p:spPr bwMode="auto">
          <a:xfrm>
            <a:off x="152400" y="2997200"/>
            <a:ext cx="1219200" cy="457200"/>
          </a:xfrm>
          <a:prstGeom prst="rect">
            <a:avLst/>
          </a:prstGeom>
          <a:noFill/>
          <a:ln w="38100" cap="flat" cmpd="sng" algn="ctr">
            <a:noFill/>
            <a:prstDash val="solid"/>
            <a:round/>
            <a:headEnd type="none" w="med" len="med"/>
            <a:tailEnd type="none" w="med" len="med"/>
          </a:ln>
          <a:effectLst/>
        </p:spPr>
        <p:txBody>
          <a:bodyPr anchor="ctr"/>
          <a:lstStyle/>
          <a:p>
            <a:pPr algn="ctr" eaLnBrk="0" hangingPunct="0">
              <a:defRPr/>
            </a:pPr>
            <a:r>
              <a:rPr lang="en-US" sz="1400" dirty="0" smtClean="0">
                <a:solidFill>
                  <a:schemeClr val="accent4">
                    <a:lumMod val="10000"/>
                  </a:schemeClr>
                </a:solidFill>
                <a:latin typeface="Arial" pitchFamily="-108" charset="0"/>
                <a:ea typeface="ＭＳ Ｐゴシック" pitchFamily="34" charset="-128"/>
                <a:cs typeface="+mn-cs"/>
              </a:rPr>
              <a:t>Sample</a:t>
            </a:r>
            <a:endParaRPr lang="en-US" sz="1400" dirty="0">
              <a:solidFill>
                <a:schemeClr val="accent4">
                  <a:lumMod val="10000"/>
                </a:schemeClr>
              </a:solidFill>
              <a:latin typeface="Arial" pitchFamily="-108" charset="0"/>
              <a:ea typeface="ＭＳ Ｐゴシック" pitchFamily="34" charset="-128"/>
              <a:cs typeface="+mn-cs"/>
            </a:endParaRPr>
          </a:p>
        </p:txBody>
      </p:sp>
    </p:spTree>
  </p:cSld>
  <p:clrMapOvr>
    <a:masterClrMapping/>
  </p:clrMapOvr>
  <p:transition/>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457200" y="0"/>
            <a:ext cx="8229600" cy="1139825"/>
          </a:xfrm>
        </p:spPr>
        <p:txBody>
          <a:bodyPr/>
          <a:lstStyle/>
          <a:p>
            <a:pPr eaLnBrk="1" hangingPunct="1"/>
            <a:r>
              <a:rPr lang="en-US" sz="2800" b="0" dirty="0" smtClean="0">
                <a:solidFill>
                  <a:srgbClr val="9C5FB5"/>
                </a:solidFill>
                <a:ea typeface="ＭＳ Ｐゴシック"/>
                <a:cs typeface="ＭＳ Ｐゴシック"/>
              </a:rPr>
              <a:t>What Providers Can Do</a:t>
            </a:r>
          </a:p>
        </p:txBody>
      </p:sp>
      <p:sp>
        <p:nvSpPr>
          <p:cNvPr id="76803" name="Rectangle 3"/>
          <p:cNvSpPr>
            <a:spLocks noGrp="1" noChangeArrowheads="1"/>
          </p:cNvSpPr>
          <p:nvPr>
            <p:ph type="body" idx="1"/>
          </p:nvPr>
        </p:nvSpPr>
        <p:spPr>
          <a:xfrm>
            <a:off x="457200" y="1430866"/>
            <a:ext cx="8229600" cy="4530725"/>
          </a:xfrm>
        </p:spPr>
        <p:txBody>
          <a:bodyPr/>
          <a:lstStyle/>
          <a:p>
            <a:pPr eaLnBrk="1" hangingPunct="1">
              <a:buClr>
                <a:srgbClr val="E98300"/>
              </a:buClr>
              <a:buSzPct val="100000"/>
              <a:buFont typeface="Arial"/>
              <a:buChar char="•"/>
            </a:pPr>
            <a:r>
              <a:rPr lang="en-US" sz="2400" dirty="0" smtClean="0">
                <a:ea typeface="ＭＳ Ｐゴシック"/>
                <a:cs typeface="ＭＳ Ｐゴシック"/>
              </a:rPr>
              <a:t>Educate your patients and staff about the risks and benefits of delivery before or after 39 weeks. </a:t>
            </a:r>
          </a:p>
          <a:p>
            <a:pPr eaLnBrk="1" hangingPunct="1">
              <a:buClr>
                <a:srgbClr val="E98300"/>
              </a:buClr>
              <a:buSzPct val="100000"/>
              <a:buFont typeface="Arial"/>
              <a:buChar char="•"/>
            </a:pPr>
            <a:r>
              <a:rPr lang="en-US" sz="2400" dirty="0" smtClean="0">
                <a:ea typeface="ＭＳ Ｐゴシック"/>
                <a:cs typeface="ＭＳ Ｐゴシック"/>
              </a:rPr>
              <a:t>Perform an ultrasound before 20 weeks to confirm gestational age on all your patients.</a:t>
            </a:r>
          </a:p>
          <a:p>
            <a:pPr eaLnBrk="1" hangingPunct="1">
              <a:buClr>
                <a:srgbClr val="E98300"/>
              </a:buClr>
              <a:buSzPct val="100000"/>
              <a:buFont typeface="Arial"/>
              <a:buChar char="•"/>
            </a:pPr>
            <a:r>
              <a:rPr lang="en-US" sz="2400" dirty="0" smtClean="0">
                <a:ea typeface="ＭＳ Ｐゴシック"/>
                <a:cs typeface="ＭＳ Ｐゴシック"/>
              </a:rPr>
              <a:t>Educate your staff on the new scheduling process.</a:t>
            </a:r>
          </a:p>
          <a:p>
            <a:pPr eaLnBrk="1" hangingPunct="1">
              <a:buClr>
                <a:srgbClr val="E98300"/>
              </a:buClr>
              <a:buSzPct val="100000"/>
              <a:buFont typeface="Arial"/>
              <a:buChar char="•"/>
            </a:pPr>
            <a:r>
              <a:rPr lang="en-US" sz="2400" dirty="0" smtClean="0">
                <a:ea typeface="ＭＳ Ｐゴシック"/>
                <a:cs typeface="ＭＳ Ｐゴシック"/>
              </a:rPr>
              <a:t>Take a lead on promoting best practice.</a:t>
            </a:r>
          </a:p>
          <a:p>
            <a:pPr eaLnBrk="1" hangingPunct="1">
              <a:buClr>
                <a:srgbClr val="E98300"/>
              </a:buClr>
              <a:buSzPct val="100000"/>
              <a:buFont typeface="Arial"/>
              <a:buChar char="•"/>
            </a:pPr>
            <a:endParaRPr lang="en-US" sz="2400" dirty="0" smtClean="0">
              <a:ea typeface="ＭＳ Ｐゴシック"/>
              <a:cs typeface="ＭＳ Ｐゴシック"/>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Title 1"/>
          <p:cNvSpPr>
            <a:spLocks noGrp="1"/>
          </p:cNvSpPr>
          <p:nvPr>
            <p:ph type="title"/>
          </p:nvPr>
        </p:nvSpPr>
        <p:spPr>
          <a:xfrm>
            <a:off x="457200" y="0"/>
            <a:ext cx="8229600" cy="1139825"/>
          </a:xfrm>
        </p:spPr>
        <p:txBody>
          <a:bodyPr/>
          <a:lstStyle/>
          <a:p>
            <a:r>
              <a:rPr lang="en-US" sz="2800" b="0" dirty="0" smtClean="0">
                <a:solidFill>
                  <a:srgbClr val="9C5FB5"/>
                </a:solidFill>
                <a:ea typeface="ＭＳ Ｐゴシック"/>
                <a:cs typeface="ＭＳ Ｐゴシック"/>
              </a:rPr>
              <a:t>A Tool to Educate Patients</a:t>
            </a:r>
          </a:p>
        </p:txBody>
      </p:sp>
      <p:pic>
        <p:nvPicPr>
          <p:cNvPr id="9" name="Picture 8" descr="EHP07-400 Brain Card-2.eps"/>
          <p:cNvPicPr>
            <a:picLocks noChangeAspect="1"/>
          </p:cNvPicPr>
          <p:nvPr/>
        </p:nvPicPr>
        <mc:AlternateContent>
          <mc:Choice xmlns:ma="http://schemas.microsoft.com/office/mac/drawingml/2008/main" Requires="ma">
            <p:blipFill>
              <a:blip r:embed="rId3"/>
              <a:srcRect t="2636"/>
              <a:stretch>
                <a:fillRect/>
              </a:stretch>
            </p:blipFill>
          </mc:Choice>
          <mc:Fallback>
            <p:blipFill>
              <a:blip r:embed="rId4"/>
              <a:srcRect t="2636"/>
              <a:stretch>
                <a:fillRect/>
              </a:stretch>
            </p:blipFill>
          </mc:Fallback>
        </mc:AlternateContent>
        <p:spPr>
          <a:xfrm>
            <a:off x="4343400" y="1066800"/>
            <a:ext cx="2867891" cy="4150360"/>
          </a:xfrm>
          <a:prstGeom prst="rect">
            <a:avLst/>
          </a:prstGeom>
          <a:ln w="9525" cap="flat" cmpd="sng" algn="ctr">
            <a:solidFill>
              <a:srgbClr val="AE85C3"/>
            </a:solidFill>
            <a:prstDash val="solid"/>
            <a:round/>
            <a:headEnd type="none" w="med" len="med"/>
            <a:tailEnd type="none" w="med" len="med"/>
          </a:ln>
        </p:spPr>
      </p:pic>
      <p:pic>
        <p:nvPicPr>
          <p:cNvPr id="12" name="Picture 11" descr="EHP07-400 Brain Card-1.eps"/>
          <p:cNvPicPr>
            <a:picLocks noChangeAspect="1"/>
          </p:cNvPicPr>
          <p:nvPr/>
        </p:nvPicPr>
        <mc:AlternateContent>
          <mc:Choice xmlns:ma="http://schemas.microsoft.com/office/mac/drawingml/2008/main" Requires="ma">
            <p:blipFill>
              <a:blip r:embed="rId5"/>
              <a:srcRect t="3540"/>
              <a:stretch>
                <a:fillRect/>
              </a:stretch>
            </p:blipFill>
          </mc:Choice>
          <mc:Fallback>
            <p:blipFill>
              <a:blip r:embed="rId6"/>
              <a:srcRect t="3540"/>
              <a:stretch>
                <a:fillRect/>
              </a:stretch>
            </p:blipFill>
          </mc:Fallback>
        </mc:AlternateContent>
        <p:spPr>
          <a:xfrm>
            <a:off x="1676400" y="1569720"/>
            <a:ext cx="2867891" cy="4152089"/>
          </a:xfrm>
          <a:prstGeom prst="rect">
            <a:avLst/>
          </a:prstGeom>
          <a:ln w="9525" cap="flat" cmpd="sng" algn="ctr">
            <a:solidFill>
              <a:srgbClr val="AE85C3"/>
            </a:solidFill>
            <a:prstDash val="solid"/>
            <a:round/>
            <a:headEnd type="none" w="med" len="med"/>
            <a:tailEnd type="none" w="med" len="med"/>
          </a:ln>
        </p:spPr>
      </p:pic>
      <p:sp>
        <p:nvSpPr>
          <p:cNvPr id="13" name="Rectangle 3"/>
          <p:cNvSpPr>
            <a:spLocks noChangeArrowheads="1"/>
          </p:cNvSpPr>
          <p:nvPr/>
        </p:nvSpPr>
        <p:spPr bwMode="auto">
          <a:xfrm>
            <a:off x="4953000" y="5791200"/>
            <a:ext cx="1828800" cy="457200"/>
          </a:xfrm>
          <a:prstGeom prst="rect">
            <a:avLst/>
          </a:prstGeom>
          <a:noFill/>
          <a:ln w="9525">
            <a:noFill/>
            <a:round/>
            <a:headEnd/>
            <a:tailEnd/>
          </a:ln>
        </p:spPr>
        <p:txBody>
          <a:bodyPr/>
          <a:lstStyle/>
          <a:p>
            <a:pPr algn="ctr" eaLnBrk="0" hangingPunct="0">
              <a:defRPr/>
            </a:pPr>
            <a:r>
              <a:rPr lang="en-US" sz="900" dirty="0" err="1">
                <a:solidFill>
                  <a:schemeClr val="accent4">
                    <a:lumMod val="10000"/>
                  </a:schemeClr>
                </a:solidFill>
                <a:latin typeface="Arial" charset="0"/>
                <a:ea typeface="ＭＳ Ｐゴシック" charset="-128"/>
                <a:cs typeface="ＭＳ Ｐゴシック" charset="-128"/>
              </a:rPr>
              <a:t>marchofdimes.com</a:t>
            </a:r>
            <a:endParaRPr lang="en-US" sz="900" dirty="0">
              <a:solidFill>
                <a:schemeClr val="accent4">
                  <a:lumMod val="10000"/>
                </a:schemeClr>
              </a:solidFill>
              <a:latin typeface="Arial" charset="0"/>
              <a:ea typeface="ＭＳ Ｐゴシック" charset="-128"/>
              <a:cs typeface="ＭＳ Ｐゴシック" charset="-128"/>
            </a:endParaRPr>
          </a:p>
        </p:txBody>
      </p:sp>
      <p:sp>
        <p:nvSpPr>
          <p:cNvPr id="14" name="Rectangle 3"/>
          <p:cNvSpPr>
            <a:spLocks noChangeArrowheads="1"/>
          </p:cNvSpPr>
          <p:nvPr/>
        </p:nvSpPr>
        <p:spPr bwMode="auto">
          <a:xfrm>
            <a:off x="2133600" y="5791200"/>
            <a:ext cx="1981200" cy="381000"/>
          </a:xfrm>
          <a:prstGeom prst="rect">
            <a:avLst/>
          </a:prstGeom>
          <a:noFill/>
          <a:ln w="9525">
            <a:noFill/>
            <a:round/>
            <a:headEnd/>
            <a:tailEnd/>
          </a:ln>
        </p:spPr>
        <p:txBody>
          <a:bodyPr/>
          <a:lstStyle/>
          <a:p>
            <a:pPr eaLnBrk="0" hangingPunct="0"/>
            <a:r>
              <a:rPr lang="en-US" sz="900" dirty="0" smtClean="0">
                <a:solidFill>
                  <a:srgbClr val="161616"/>
                </a:solidFill>
              </a:rPr>
              <a:t>© 2007 Bonnie </a:t>
            </a:r>
            <a:r>
              <a:rPr lang="en-US" sz="900" dirty="0" err="1">
                <a:solidFill>
                  <a:srgbClr val="161616"/>
                </a:solidFill>
              </a:rPr>
              <a:t>Hofkin</a:t>
            </a:r>
            <a:r>
              <a:rPr lang="en-US" sz="900" dirty="0" smtClean="0">
                <a:solidFill>
                  <a:srgbClr val="161616"/>
                </a:solidFill>
              </a:rPr>
              <a:t> Illustration</a:t>
            </a:r>
            <a:endParaRPr lang="en-US" sz="900" dirty="0">
              <a:solidFill>
                <a:srgbClr val="161616"/>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p:cNvPicPr>
            <a:picLocks noChangeAspect="1"/>
          </p:cNvPicPr>
          <p:nvPr/>
        </p:nvPicPr>
        <mc:AlternateContent>
          <mc:Choice xmlns:ma="http://schemas.microsoft.com/office/mac/drawingml/2008/main" Requires="ma">
            <p:blipFill>
              <a:blip r:embed="rId3"/>
              <a:srcRect l="7554" t="25256" r="-832" b="11520"/>
              <a:stretch>
                <a:fillRect/>
              </a:stretch>
            </p:blipFill>
          </mc:Choice>
          <mc:Fallback>
            <p:blipFill>
              <a:blip r:embed="rId4"/>
              <a:srcRect l="7554" t="25256" r="-832" b="11520"/>
              <a:stretch>
                <a:fillRect/>
              </a:stretch>
            </p:blipFill>
          </mc:Fallback>
        </mc:AlternateContent>
        <p:spPr>
          <a:xfrm>
            <a:off x="457200" y="139700"/>
            <a:ext cx="8534400" cy="5994415"/>
          </a:xfrm>
          <a:prstGeom prst="rect">
            <a:avLst/>
          </a:prstGeom>
        </p:spPr>
      </p:pic>
      <p:sp>
        <p:nvSpPr>
          <p:cNvPr id="78851" name="TextBox 2"/>
          <p:cNvSpPr txBox="1">
            <a:spLocks noChangeArrowheads="1"/>
          </p:cNvSpPr>
          <p:nvPr/>
        </p:nvSpPr>
        <p:spPr bwMode="auto">
          <a:xfrm>
            <a:off x="838200" y="3048000"/>
            <a:ext cx="7620000" cy="1676400"/>
          </a:xfrm>
          <a:prstGeom prst="rect">
            <a:avLst/>
          </a:prstGeom>
          <a:noFill/>
          <a:ln w="9525">
            <a:noFill/>
            <a:miter lim="800000"/>
            <a:headEnd/>
            <a:tailEnd/>
          </a:ln>
        </p:spPr>
        <p:txBody>
          <a:bodyPr>
            <a:spAutoFit/>
          </a:bodyPr>
          <a:lstStyle/>
          <a:p>
            <a:endParaRPr lang="en-US" sz="1800"/>
          </a:p>
        </p:txBody>
      </p:sp>
      <p:sp>
        <p:nvSpPr>
          <p:cNvPr id="8" name="Title 1"/>
          <p:cNvSpPr txBox="1">
            <a:spLocks/>
          </p:cNvSpPr>
          <p:nvPr/>
        </p:nvSpPr>
        <p:spPr bwMode="auto">
          <a:xfrm>
            <a:off x="-1295400" y="-40640"/>
            <a:ext cx="6781800" cy="1139825"/>
          </a:xfrm>
          <a:prstGeom prst="rect">
            <a:avLst/>
          </a:prstGeom>
          <a:noFill/>
          <a:ln w="9525">
            <a:noFill/>
            <a:miter lim="800000"/>
            <a:headEnd/>
            <a:tailEnd/>
          </a:ln>
        </p:spPr>
        <p:txBody>
          <a:bodyPr vert="horz" wrap="square" lIns="91440" tIns="45720" rIns="91440" bIns="45720" numCol="1" anchor="ctr" anchorCtr="1"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0" cap="none" spc="0" normalizeH="0" baseline="0" noProof="0" dirty="0" smtClean="0">
                <a:ln>
                  <a:noFill/>
                </a:ln>
                <a:solidFill>
                  <a:srgbClr val="E98300"/>
                </a:solidFill>
                <a:effectLst/>
                <a:uLnTx/>
                <a:uFillTx/>
                <a:latin typeface="+mj-lt"/>
                <a:ea typeface="ＭＳ Ｐゴシック"/>
                <a:cs typeface="ＭＳ Ｐゴシック"/>
              </a:rPr>
              <a:t>For More Information, Contact:</a:t>
            </a:r>
          </a:p>
        </p:txBody>
      </p:sp>
      <p:sp>
        <p:nvSpPr>
          <p:cNvPr id="9" name="TextBox 2"/>
          <p:cNvSpPr txBox="1">
            <a:spLocks noChangeArrowheads="1"/>
          </p:cNvSpPr>
          <p:nvPr/>
        </p:nvSpPr>
        <p:spPr bwMode="auto">
          <a:xfrm>
            <a:off x="838200" y="3048000"/>
            <a:ext cx="7620000" cy="1676400"/>
          </a:xfrm>
          <a:prstGeom prst="rect">
            <a:avLst/>
          </a:prstGeom>
          <a:noFill/>
          <a:ln w="9525">
            <a:noFill/>
            <a:miter lim="800000"/>
            <a:headEnd/>
            <a:tailEnd/>
          </a:ln>
        </p:spPr>
        <p:txBody>
          <a:bodyPr>
            <a:spAutoFit/>
          </a:bodyPr>
          <a:lstStyle/>
          <a:p>
            <a:endParaRPr lang="en-US" sz="1800"/>
          </a:p>
        </p:txBody>
      </p:sp>
      <p:sp>
        <p:nvSpPr>
          <p:cNvPr id="10" name="Rectangle 6"/>
          <p:cNvSpPr>
            <a:spLocks noChangeArrowheads="1"/>
          </p:cNvSpPr>
          <p:nvPr/>
        </p:nvSpPr>
        <p:spPr bwMode="auto">
          <a:xfrm>
            <a:off x="457200" y="533400"/>
            <a:ext cx="8229600" cy="1685077"/>
          </a:xfrm>
          <a:prstGeom prst="rect">
            <a:avLst/>
          </a:prstGeom>
          <a:noFill/>
          <a:ln w="38100">
            <a:noFill/>
            <a:round/>
            <a:headEnd/>
            <a:tailEnd/>
          </a:ln>
        </p:spPr>
        <p:txBody>
          <a:bodyPr>
            <a:spAutoFit/>
          </a:bodyPr>
          <a:lstStyle/>
          <a:p>
            <a:pPr algn="ctr"/>
            <a:endParaRPr lang="en-US" sz="1050" dirty="0">
              <a:solidFill>
                <a:schemeClr val="accent4">
                  <a:lumMod val="10000"/>
                </a:schemeClr>
              </a:solidFill>
            </a:endParaRPr>
          </a:p>
          <a:p>
            <a:pPr algn="ctr"/>
            <a:endParaRPr lang="en-US" sz="1050" dirty="0" smtClean="0">
              <a:solidFill>
                <a:schemeClr val="accent4">
                  <a:lumMod val="10000"/>
                </a:schemeClr>
              </a:solidFill>
            </a:endParaRPr>
          </a:p>
          <a:p>
            <a:pPr algn="ctr"/>
            <a:r>
              <a:rPr lang="en-US" dirty="0" smtClean="0">
                <a:solidFill>
                  <a:srgbClr val="9C5FB5"/>
                </a:solidFill>
              </a:rPr>
              <a:t>Barbara Murphy</a:t>
            </a:r>
          </a:p>
          <a:p>
            <a:pPr algn="ctr"/>
            <a:r>
              <a:rPr lang="en-US" sz="1200" u="sng" dirty="0" err="1" smtClean="0">
                <a:solidFill>
                  <a:schemeClr val="accent4">
                    <a:lumMod val="10000"/>
                  </a:schemeClr>
                </a:solidFill>
              </a:rPr>
              <a:t>barbar@stanford.edu</a:t>
            </a:r>
            <a:endParaRPr lang="en-US" sz="1200" u="sng" dirty="0" smtClean="0">
              <a:solidFill>
                <a:schemeClr val="accent4">
                  <a:lumMod val="10000"/>
                </a:schemeClr>
              </a:solidFill>
            </a:endParaRPr>
          </a:p>
          <a:p>
            <a:pPr algn="ctr"/>
            <a:r>
              <a:rPr lang="en-US" dirty="0" smtClean="0">
                <a:solidFill>
                  <a:srgbClr val="9C5FB5"/>
                </a:solidFill>
              </a:rPr>
              <a:t>Leslie </a:t>
            </a:r>
            <a:r>
              <a:rPr lang="en-US" dirty="0">
                <a:solidFill>
                  <a:srgbClr val="9C5FB5"/>
                </a:solidFill>
              </a:rPr>
              <a:t>Kowalewski </a:t>
            </a:r>
          </a:p>
          <a:p>
            <a:pPr algn="ctr"/>
            <a:r>
              <a:rPr lang="en-US" sz="1200" u="sng" dirty="0" err="1" smtClean="0">
                <a:solidFill>
                  <a:schemeClr val="accent4">
                    <a:lumMod val="10000"/>
                  </a:schemeClr>
                </a:solidFill>
              </a:rPr>
              <a:t>LKowalewski@marchofdimes.com</a:t>
            </a:r>
            <a:endParaRPr lang="en-US" sz="1200" u="sng" dirty="0" smtClean="0">
              <a:solidFill>
                <a:schemeClr val="accent4">
                  <a:lumMod val="10000"/>
                </a:schemeClr>
              </a:solidFill>
            </a:endParaRPr>
          </a:p>
          <a:p>
            <a:pPr algn="ctr"/>
            <a:endParaRPr lang="en-US" sz="1050" dirty="0">
              <a:solidFill>
                <a:schemeClr val="accent4">
                  <a:lumMod val="10000"/>
                </a:schemeClr>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4233"/>
            <a:ext cx="8229600" cy="1139825"/>
          </a:xfrm>
        </p:spPr>
        <p:txBody>
          <a:bodyPr/>
          <a:lstStyle/>
          <a:p>
            <a:pPr eaLnBrk="1" hangingPunct="1">
              <a:defRPr/>
            </a:pPr>
            <a:r>
              <a:rPr lang="en-US" sz="2800" b="0" dirty="0">
                <a:solidFill>
                  <a:srgbClr val="9C5FB5"/>
                </a:solidFill>
                <a:ea typeface="+mj-ea"/>
                <a:cs typeface="+mj-cs"/>
              </a:rPr>
              <a:t>Objectives</a:t>
            </a:r>
          </a:p>
        </p:txBody>
      </p:sp>
      <p:sp>
        <p:nvSpPr>
          <p:cNvPr id="4" name="Rectangle 3"/>
          <p:cNvSpPr txBox="1">
            <a:spLocks noChangeArrowheads="1"/>
          </p:cNvSpPr>
          <p:nvPr/>
        </p:nvSpPr>
        <p:spPr bwMode="auto">
          <a:xfrm>
            <a:off x="330201" y="1489075"/>
            <a:ext cx="8229600" cy="4683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7663" marR="0" lvl="0" indent="-347663" algn="l" defTabSz="914400" rtl="0" eaLnBrk="1" fontAlgn="base" latinLnBrk="0" hangingPunct="1">
              <a:lnSpc>
                <a:spcPct val="80000"/>
              </a:lnSpc>
              <a:spcBef>
                <a:spcPct val="20000"/>
              </a:spcBef>
              <a:spcAft>
                <a:spcPts val="1200"/>
              </a:spcAft>
              <a:buClr>
                <a:srgbClr val="E98300"/>
              </a:buClr>
              <a:buSzPct val="90000"/>
              <a:buFont typeface="Arial" pitchFamily="34" charset="0"/>
              <a:buAutoNum type="arabicParenR"/>
              <a:tabLst/>
              <a:defRPr/>
            </a:pPr>
            <a:r>
              <a:rPr kumimoji="0" lang="en-US" b="0" i="0" u="none" strike="noStrike" kern="0" cap="none" spc="0" normalizeH="0" baseline="0" noProof="0" dirty="0" smtClean="0">
                <a:ln>
                  <a:noFill/>
                </a:ln>
                <a:solidFill>
                  <a:srgbClr val="000000"/>
                </a:solidFill>
                <a:effectLst/>
                <a:uLnTx/>
                <a:uFillTx/>
                <a:latin typeface="+mn-lt"/>
                <a:ea typeface="ＭＳ Ｐゴシック"/>
                <a:cs typeface="ＭＳ Ｐゴシック"/>
              </a:rPr>
              <a:t>Describe the increase in non-medically indicated (elective) deliveries before 39 weeks and identify the contributing factors.</a:t>
            </a:r>
          </a:p>
          <a:p>
            <a:pPr marL="347663" marR="0" lvl="0" indent="-347663" algn="l" defTabSz="914400" rtl="0" eaLnBrk="1" fontAlgn="base" latinLnBrk="0" hangingPunct="1">
              <a:lnSpc>
                <a:spcPct val="80000"/>
              </a:lnSpc>
              <a:spcBef>
                <a:spcPct val="20000"/>
              </a:spcBef>
              <a:spcAft>
                <a:spcPts val="1200"/>
              </a:spcAft>
              <a:buClr>
                <a:srgbClr val="E98300"/>
              </a:buClr>
              <a:buSzPct val="90000"/>
              <a:buFont typeface="Arial" pitchFamily="34" charset="0"/>
              <a:buAutoNum type="arabicParenR"/>
              <a:tabLst/>
              <a:defRPr/>
            </a:pPr>
            <a:r>
              <a:rPr kumimoji="0" lang="en-US" b="0" i="0" u="none" strike="noStrike" kern="0" cap="none" spc="0" normalizeH="0" baseline="0" noProof="0" dirty="0" smtClean="0">
                <a:ln>
                  <a:noFill/>
                </a:ln>
                <a:solidFill>
                  <a:srgbClr val="000000"/>
                </a:solidFill>
                <a:effectLst/>
                <a:uLnTx/>
                <a:uFillTx/>
                <a:latin typeface="+mn-lt"/>
                <a:ea typeface="ＭＳ Ｐゴシック"/>
                <a:cs typeface="ＭＳ Ｐゴシック"/>
              </a:rPr>
              <a:t>Discuss the risks of early term deliveries and the benefits of delaying delivery beyond 39 weeks gestation.</a:t>
            </a:r>
          </a:p>
          <a:p>
            <a:pPr marL="347663" marR="0" lvl="0" indent="-347663" algn="l" defTabSz="914400" rtl="0" eaLnBrk="1" fontAlgn="base" latinLnBrk="0" hangingPunct="1">
              <a:lnSpc>
                <a:spcPct val="80000"/>
              </a:lnSpc>
              <a:spcBef>
                <a:spcPct val="20000"/>
              </a:spcBef>
              <a:spcAft>
                <a:spcPts val="1200"/>
              </a:spcAft>
              <a:buClr>
                <a:srgbClr val="E98300"/>
              </a:buClr>
              <a:buSzPct val="90000"/>
              <a:buFont typeface="Arial" pitchFamily="34" charset="0"/>
              <a:buAutoNum type="arabicParenR"/>
              <a:tabLst/>
              <a:defRPr/>
            </a:pPr>
            <a:r>
              <a:rPr kumimoji="0" lang="en-US" b="0" i="0" u="none" strike="noStrike" kern="0" cap="none" spc="0" normalizeH="0" baseline="0" noProof="0" dirty="0" smtClean="0">
                <a:ln>
                  <a:noFill/>
                </a:ln>
                <a:solidFill>
                  <a:srgbClr val="000000"/>
                </a:solidFill>
                <a:effectLst/>
                <a:uLnTx/>
                <a:uFillTx/>
                <a:latin typeface="+mn-lt"/>
                <a:ea typeface="ＭＳ Ｐゴシック"/>
                <a:cs typeface="ＭＳ Ｐゴシック"/>
              </a:rPr>
              <a:t>Outline successful initiatives to reduce elective deliveries before 39 weeks at hospital, health system and statewide levels.</a:t>
            </a:r>
          </a:p>
          <a:p>
            <a:pPr marL="347663" marR="0" lvl="0" indent="-347663" algn="l" defTabSz="914400" rtl="0" eaLnBrk="1" fontAlgn="base" latinLnBrk="0" hangingPunct="1">
              <a:lnSpc>
                <a:spcPct val="80000"/>
              </a:lnSpc>
              <a:spcBef>
                <a:spcPct val="20000"/>
              </a:spcBef>
              <a:spcAft>
                <a:spcPts val="1200"/>
              </a:spcAft>
              <a:buClr>
                <a:srgbClr val="E98300"/>
              </a:buClr>
              <a:buSzPct val="90000"/>
              <a:buFont typeface="Arial" pitchFamily="34" charset="0"/>
              <a:buAutoNum type="arabicParenR"/>
              <a:tabLst/>
              <a:defRPr/>
            </a:pPr>
            <a:r>
              <a:rPr kumimoji="0" lang="en-US" b="0" i="0" u="none" strike="noStrike" kern="0" cap="none" spc="0" normalizeH="0" baseline="0" noProof="0" dirty="0" smtClean="0">
                <a:ln>
                  <a:noFill/>
                </a:ln>
                <a:solidFill>
                  <a:srgbClr val="000000"/>
                </a:solidFill>
                <a:effectLst/>
                <a:uLnTx/>
                <a:uFillTx/>
                <a:latin typeface="+mn-lt"/>
                <a:ea typeface="ＭＳ Ｐゴシック"/>
                <a:cs typeface="ＭＳ Ｐゴシック"/>
              </a:rPr>
              <a:t>Describe a sample implementation plan for the prevention of elective deliveries before 39 weeks.</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p:cNvPicPr>
            <a:picLocks noChangeAspect="1"/>
          </p:cNvPicPr>
          <p:nvPr/>
        </p:nvPicPr>
        <mc:AlternateContent>
          <mc:Choice xmlns:ma="http://schemas.microsoft.com/office/mac/drawingml/2008/main" Requires="ma">
            <p:blipFill>
              <a:blip r:embed="rId3"/>
              <a:srcRect l="7554" t="25256" r="-832" b="11520"/>
              <a:stretch>
                <a:fillRect/>
              </a:stretch>
            </p:blipFill>
          </mc:Choice>
          <mc:Fallback>
            <p:blipFill>
              <a:blip r:embed="rId4"/>
              <a:srcRect l="7554" t="25256" r="-832" b="11520"/>
              <a:stretch>
                <a:fillRect/>
              </a:stretch>
            </p:blipFill>
          </mc:Fallback>
        </mc:AlternateContent>
        <p:spPr>
          <a:xfrm>
            <a:off x="457200" y="139700"/>
            <a:ext cx="8534400" cy="5994415"/>
          </a:xfrm>
          <a:prstGeom prst="rect">
            <a:avLst/>
          </a:prstGeom>
        </p:spPr>
      </p:pic>
      <p:sp>
        <p:nvSpPr>
          <p:cNvPr id="79875" name="Subtitle 3"/>
          <p:cNvSpPr>
            <a:spLocks noGrp="1"/>
          </p:cNvSpPr>
          <p:nvPr>
            <p:ph type="subTitle" sz="quarter" idx="1"/>
          </p:nvPr>
        </p:nvSpPr>
        <p:spPr>
          <a:xfrm>
            <a:off x="1371600" y="1828800"/>
            <a:ext cx="6400800" cy="762000"/>
          </a:xfrm>
        </p:spPr>
        <p:txBody>
          <a:bodyPr/>
          <a:lstStyle/>
          <a:p>
            <a:pPr>
              <a:buFont typeface="Wingdings" pitchFamily="2" charset="2"/>
              <a:buNone/>
            </a:pPr>
            <a:r>
              <a:rPr lang="en-US" sz="2000" dirty="0" smtClean="0">
                <a:solidFill>
                  <a:srgbClr val="E98300"/>
                </a:solidFill>
                <a:ea typeface="ＭＳ Ｐゴシック"/>
                <a:cs typeface="ＭＳ Ｐゴシック"/>
              </a:rPr>
              <a:t>An Implementation Strategy</a:t>
            </a:r>
          </a:p>
        </p:txBody>
      </p:sp>
      <p:sp>
        <p:nvSpPr>
          <p:cNvPr id="79874" name="Title 2"/>
          <p:cNvSpPr>
            <a:spLocks noGrp="1"/>
          </p:cNvSpPr>
          <p:nvPr>
            <p:ph type="ctrTitle" sz="quarter"/>
          </p:nvPr>
        </p:nvSpPr>
        <p:spPr>
          <a:xfrm>
            <a:off x="685800" y="91440"/>
            <a:ext cx="7772400" cy="1828800"/>
          </a:xfrm>
        </p:spPr>
        <p:txBody>
          <a:bodyPr/>
          <a:lstStyle/>
          <a:p>
            <a:r>
              <a:rPr lang="en-US" sz="2800" b="0" dirty="0" smtClean="0">
                <a:solidFill>
                  <a:srgbClr val="9C5FB5"/>
                </a:solidFill>
                <a:ea typeface="ＭＳ Ｐゴシック"/>
                <a:cs typeface="ＭＳ Ｐゴシック"/>
              </a:rPr>
              <a:t>Elimination of Non-medically Indicated (Elective) Deliveries Before 39 Weeks Gestational Age</a:t>
            </a:r>
          </a:p>
        </p:txBody>
      </p:sp>
      <p:sp>
        <p:nvSpPr>
          <p:cNvPr id="6" name="TextBox 5"/>
          <p:cNvSpPr txBox="1"/>
          <p:nvPr/>
        </p:nvSpPr>
        <p:spPr>
          <a:xfrm>
            <a:off x="284480" y="5568201"/>
            <a:ext cx="8478520" cy="577081"/>
          </a:xfrm>
          <a:prstGeom prst="rect">
            <a:avLst/>
          </a:prstGeom>
          <a:noFill/>
        </p:spPr>
        <p:txBody>
          <a:bodyPr wrap="square" rtlCol="0">
            <a:spAutoFit/>
          </a:bodyPr>
          <a:lstStyle/>
          <a:p>
            <a:r>
              <a:rPr lang="en-US" sz="1050" u="sng" dirty="0" smtClean="0">
                <a:solidFill>
                  <a:srgbClr val="E98300"/>
                </a:solidFill>
              </a:rPr>
              <a:t>Funding for the development of this toolkit was provided by:</a:t>
            </a:r>
          </a:p>
          <a:p>
            <a:r>
              <a:rPr lang="en-US" sz="1050" dirty="0" smtClean="0">
                <a:solidFill>
                  <a:srgbClr val="E98300"/>
                </a:solidFill>
              </a:rPr>
              <a:t>Federal Title V block grant funding from the California Department of Public Health; Maternal, Child and Adolescent Health Division was used by the California Maternal Quality Care Collaborative to develop the toolkit; and March of Dimes.</a:t>
            </a:r>
            <a:endParaRPr lang="en-US" sz="1050" dirty="0">
              <a:solidFill>
                <a:srgbClr val="E98300"/>
              </a:solidFill>
            </a:endParaRPr>
          </a:p>
        </p:txBody>
      </p:sp>
      <p:sp>
        <p:nvSpPr>
          <p:cNvPr id="9" name="TextBox 2"/>
          <p:cNvSpPr txBox="1">
            <a:spLocks noChangeArrowheads="1"/>
          </p:cNvSpPr>
          <p:nvPr/>
        </p:nvSpPr>
        <p:spPr bwMode="auto">
          <a:xfrm>
            <a:off x="838200" y="3048000"/>
            <a:ext cx="7620000" cy="1676400"/>
          </a:xfrm>
          <a:prstGeom prst="rect">
            <a:avLst/>
          </a:prstGeom>
          <a:noFill/>
          <a:ln w="9525">
            <a:noFill/>
            <a:miter lim="800000"/>
            <a:headEnd/>
            <a:tailEnd/>
          </a:ln>
        </p:spPr>
        <p:txBody>
          <a:bodyPr>
            <a:spAutoFit/>
          </a:bodyPr>
          <a:lstStyle/>
          <a:p>
            <a:endParaRPr lang="en-US" sz="1800"/>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304800" y="646853"/>
            <a:ext cx="8839200" cy="1066800"/>
          </a:xfrm>
        </p:spPr>
        <p:txBody>
          <a:bodyPr/>
          <a:lstStyle/>
          <a:p>
            <a:r>
              <a:rPr lang="en-US" sz="2800" b="0" dirty="0" smtClean="0">
                <a:solidFill>
                  <a:srgbClr val="9C5FB5"/>
                </a:solidFill>
                <a:ea typeface="ＭＳ Ｐゴシック"/>
                <a:cs typeface="ＭＳ Ｐゴシック"/>
              </a:rPr>
              <a:t>Elimination of Non-medically Indicated (Elective) Deliveries Prior to 39 Weeks</a:t>
            </a:r>
            <a:br>
              <a:rPr lang="en-US" sz="2800" b="0" dirty="0" smtClean="0">
                <a:solidFill>
                  <a:srgbClr val="9C5FB5"/>
                </a:solidFill>
                <a:ea typeface="ＭＳ Ｐゴシック"/>
                <a:cs typeface="ＭＳ Ｐゴシック"/>
              </a:rPr>
            </a:br>
            <a:r>
              <a:rPr lang="en-US" sz="2800" b="0" dirty="0" smtClean="0">
                <a:solidFill>
                  <a:srgbClr val="9C5FB5"/>
                </a:solidFill>
                <a:ea typeface="ＭＳ Ｐゴシック"/>
                <a:cs typeface="ＭＳ Ｐゴシック"/>
              </a:rPr>
              <a:t/>
            </a:r>
            <a:br>
              <a:rPr lang="en-US" sz="2800" b="0" dirty="0" smtClean="0">
                <a:solidFill>
                  <a:srgbClr val="9C5FB5"/>
                </a:solidFill>
                <a:ea typeface="ＭＳ Ｐゴシック"/>
                <a:cs typeface="ＭＳ Ｐゴシック"/>
              </a:rPr>
            </a:br>
            <a:endParaRPr lang="en-US" sz="2400" b="0" dirty="0" smtClean="0">
              <a:solidFill>
                <a:srgbClr val="9C5FB5"/>
              </a:solidFill>
              <a:ea typeface="ＭＳ Ｐゴシック"/>
              <a:cs typeface="ＭＳ Ｐゴシック"/>
            </a:endParaRPr>
          </a:p>
        </p:txBody>
      </p:sp>
      <p:pic>
        <p:nvPicPr>
          <p:cNvPr id="4" name="Picture 3" descr="cover.pdf"/>
          <p:cNvPicPr>
            <a:picLocks noChangeAspect="1"/>
          </p:cNvPicPr>
          <p:nvPr/>
        </p:nvPicPr>
        <mc:AlternateContent>
          <mc:Choice xmlns:ma="http://schemas.microsoft.com/office/mac/drawingml/2008/main" Requires="ma">
            <p:blipFill>
              <a:blip r:embed="rId3"/>
              <a:srcRect t="4225" b="4225"/>
              <a:stretch>
                <a:fillRect/>
              </a:stretch>
            </p:blipFill>
          </mc:Choice>
          <mc:Fallback>
            <p:blipFill>
              <a:blip r:embed="rId4"/>
              <a:srcRect t="4225" b="4225"/>
              <a:stretch>
                <a:fillRect/>
              </a:stretch>
            </p:blipFill>
          </mc:Fallback>
        </mc:AlternateContent>
        <p:spPr>
          <a:xfrm>
            <a:off x="2638507" y="1488440"/>
            <a:ext cx="3858813" cy="4572000"/>
          </a:xfrm>
          <a:prstGeom prst="rect">
            <a:avLst/>
          </a:prstGeom>
          <a:ln w="6350" cap="flat" cmpd="sng" algn="ctr">
            <a:solidFill>
              <a:schemeClr val="accent4">
                <a:lumMod val="10000"/>
              </a:schemeClr>
            </a:solidFill>
            <a:prstDash val="solid"/>
            <a:round/>
            <a:headEnd type="none" w="med" len="med"/>
            <a:tailEnd type="none" w="med" len="me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7" name="Title 1"/>
          <p:cNvSpPr>
            <a:spLocks noGrp="1"/>
          </p:cNvSpPr>
          <p:nvPr>
            <p:ph type="title"/>
          </p:nvPr>
        </p:nvSpPr>
        <p:spPr>
          <a:xfrm>
            <a:off x="457200" y="214841"/>
            <a:ext cx="8229600" cy="1139825"/>
          </a:xfrm>
        </p:spPr>
        <p:txBody>
          <a:bodyPr/>
          <a:lstStyle/>
          <a:p>
            <a:r>
              <a:rPr lang="en-US" sz="2800" b="0" dirty="0" smtClean="0">
                <a:solidFill>
                  <a:srgbClr val="9C5FB5"/>
                </a:solidFill>
                <a:ea typeface="ＭＳ Ｐゴシック"/>
                <a:cs typeface="ＭＳ Ｐゴシック"/>
              </a:rPr>
              <a:t>Overview: Critical Elements for Successful Implementation</a:t>
            </a:r>
          </a:p>
        </p:txBody>
      </p:sp>
      <p:pic>
        <p:nvPicPr>
          <p:cNvPr id="4" name="Picture 3" descr="pg30.eps"/>
          <p:cNvPicPr>
            <a:picLocks noChangeAspect="1"/>
          </p:cNvPicPr>
          <p:nvPr/>
        </p:nvPicPr>
        <mc:AlternateContent>
          <mc:Choice xmlns:ma="http://schemas.microsoft.com/office/mac/drawingml/2008/main" Requires="ma">
            <p:blipFill>
              <a:blip r:embed="rId3"/>
              <a:srcRect l="11348" t="12766" b="12766"/>
              <a:stretch>
                <a:fillRect/>
              </a:stretch>
            </p:blipFill>
          </mc:Choice>
          <mc:Fallback>
            <p:blipFill>
              <a:blip r:embed="rId4"/>
              <a:srcRect l="11348" t="12766" b="12766"/>
              <a:stretch>
                <a:fillRect/>
              </a:stretch>
            </p:blipFill>
          </mc:Fallback>
        </mc:AlternateContent>
        <p:spPr>
          <a:xfrm>
            <a:off x="1112520" y="1371600"/>
            <a:ext cx="6934200" cy="4853940"/>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457200" y="0"/>
            <a:ext cx="8229600" cy="1139825"/>
          </a:xfrm>
        </p:spPr>
        <p:txBody>
          <a:bodyPr/>
          <a:lstStyle/>
          <a:p>
            <a:pPr eaLnBrk="1" hangingPunct="1">
              <a:defRPr/>
            </a:pPr>
            <a:r>
              <a:rPr lang="en-US" sz="2800" b="0" dirty="0">
                <a:solidFill>
                  <a:srgbClr val="9C5FB5"/>
                </a:solidFill>
                <a:ea typeface="+mj-ea"/>
                <a:cs typeface="+mj-cs"/>
              </a:rPr>
              <a:t>What</a:t>
            </a:r>
            <a:r>
              <a:rPr lang="en-US" sz="2800" b="0" dirty="0" smtClean="0">
                <a:solidFill>
                  <a:srgbClr val="9C5FB5"/>
                </a:solidFill>
                <a:ea typeface="+mj-ea"/>
                <a:cs typeface="+mj-cs"/>
              </a:rPr>
              <a:t> Do We Need </a:t>
            </a:r>
            <a:r>
              <a:rPr lang="en-US" sz="2800" b="0" dirty="0">
                <a:solidFill>
                  <a:srgbClr val="9C5FB5"/>
                </a:solidFill>
                <a:ea typeface="+mj-ea"/>
                <a:cs typeface="+mj-cs"/>
              </a:rPr>
              <a:t>to</a:t>
            </a:r>
            <a:r>
              <a:rPr lang="en-US" sz="2800" b="0" dirty="0" smtClean="0">
                <a:solidFill>
                  <a:srgbClr val="9C5FB5"/>
                </a:solidFill>
                <a:ea typeface="+mj-ea"/>
                <a:cs typeface="+mj-cs"/>
              </a:rPr>
              <a:t> Get Started</a:t>
            </a:r>
            <a:r>
              <a:rPr lang="en-US" sz="2800" b="0" dirty="0">
                <a:solidFill>
                  <a:srgbClr val="9C5FB5"/>
                </a:solidFill>
                <a:ea typeface="+mj-ea"/>
                <a:cs typeface="+mj-cs"/>
              </a:rPr>
              <a:t>?</a:t>
            </a:r>
          </a:p>
        </p:txBody>
      </p:sp>
      <p:sp>
        <p:nvSpPr>
          <p:cNvPr id="81923" name="Rectangle 3"/>
          <p:cNvSpPr>
            <a:spLocks noGrp="1" noChangeArrowheads="1"/>
          </p:cNvSpPr>
          <p:nvPr>
            <p:ph type="body" idx="1"/>
          </p:nvPr>
        </p:nvSpPr>
        <p:spPr>
          <a:xfrm>
            <a:off x="447040" y="1430866"/>
            <a:ext cx="3276600" cy="4530725"/>
          </a:xfrm>
        </p:spPr>
        <p:txBody>
          <a:bodyPr/>
          <a:lstStyle/>
          <a:p>
            <a:pPr eaLnBrk="1" hangingPunct="1">
              <a:buClr>
                <a:srgbClr val="E98300"/>
              </a:buClr>
              <a:buSzPct val="100000"/>
              <a:buNone/>
            </a:pPr>
            <a:r>
              <a:rPr lang="en-US" sz="2400" dirty="0" smtClean="0">
                <a:ea typeface="ＭＳ Ｐゴシック"/>
                <a:cs typeface="ＭＳ Ｐゴシック"/>
              </a:rPr>
              <a:t>MAP-IT</a:t>
            </a:r>
          </a:p>
          <a:p>
            <a:pPr eaLnBrk="1" hangingPunct="1">
              <a:buClr>
                <a:srgbClr val="E98300"/>
              </a:buClr>
              <a:buSzPct val="100000"/>
              <a:buFont typeface="Arial"/>
              <a:buChar char="•"/>
            </a:pPr>
            <a:r>
              <a:rPr lang="en-US" sz="2000" dirty="0" smtClean="0">
                <a:ea typeface="ＭＳ Ｐゴシック"/>
                <a:cs typeface="ＭＳ Ｐゴシック"/>
              </a:rPr>
              <a:t>Mobilize</a:t>
            </a:r>
          </a:p>
          <a:p>
            <a:pPr eaLnBrk="1" hangingPunct="1">
              <a:buClr>
                <a:srgbClr val="E98300"/>
              </a:buClr>
              <a:buSzPct val="100000"/>
              <a:buFont typeface="Arial"/>
              <a:buChar char="•"/>
            </a:pPr>
            <a:r>
              <a:rPr lang="en-US" sz="2000" dirty="0" smtClean="0">
                <a:ea typeface="ＭＳ Ｐゴシック"/>
                <a:cs typeface="ＭＳ Ｐゴシック"/>
              </a:rPr>
              <a:t>Assess</a:t>
            </a:r>
          </a:p>
          <a:p>
            <a:pPr eaLnBrk="1" hangingPunct="1">
              <a:buClr>
                <a:srgbClr val="E98300"/>
              </a:buClr>
              <a:buSzPct val="100000"/>
              <a:buFont typeface="Arial"/>
              <a:buChar char="•"/>
            </a:pPr>
            <a:r>
              <a:rPr lang="en-US" sz="2000" dirty="0" smtClean="0">
                <a:ea typeface="ＭＳ Ｐゴシック"/>
                <a:cs typeface="ＭＳ Ｐゴシック"/>
              </a:rPr>
              <a:t>Plan</a:t>
            </a:r>
          </a:p>
          <a:p>
            <a:pPr eaLnBrk="1" hangingPunct="1">
              <a:buClr>
                <a:srgbClr val="E98300"/>
              </a:buClr>
              <a:buSzPct val="100000"/>
              <a:buFont typeface="Arial"/>
              <a:buChar char="•"/>
            </a:pPr>
            <a:r>
              <a:rPr lang="en-US" sz="2000" dirty="0" smtClean="0">
                <a:ea typeface="ＭＳ Ｐゴシック"/>
                <a:cs typeface="ＭＳ Ｐゴシック"/>
              </a:rPr>
              <a:t>Implement</a:t>
            </a:r>
          </a:p>
          <a:p>
            <a:pPr eaLnBrk="1" hangingPunct="1">
              <a:buClr>
                <a:srgbClr val="E98300"/>
              </a:buClr>
              <a:buSzPct val="100000"/>
              <a:buFont typeface="Arial"/>
              <a:buChar char="•"/>
            </a:pPr>
            <a:r>
              <a:rPr lang="en-US" sz="2000" dirty="0" smtClean="0">
                <a:ea typeface="ＭＳ Ｐゴシック"/>
                <a:cs typeface="ＭＳ Ｐゴシック"/>
              </a:rPr>
              <a:t>Track</a:t>
            </a:r>
            <a:endParaRPr lang="en-US" sz="2400" dirty="0" smtClean="0">
              <a:ea typeface="ＭＳ Ｐゴシック"/>
              <a:cs typeface="ＭＳ Ｐゴシック"/>
            </a:endParaRPr>
          </a:p>
        </p:txBody>
      </p:sp>
      <p:sp>
        <p:nvSpPr>
          <p:cNvPr id="81925" name="Rectangle 4"/>
          <p:cNvSpPr>
            <a:spLocks noChangeArrowheads="1"/>
          </p:cNvSpPr>
          <p:nvPr/>
        </p:nvSpPr>
        <p:spPr bwMode="auto">
          <a:xfrm>
            <a:off x="284480" y="5722091"/>
            <a:ext cx="8610600" cy="415498"/>
          </a:xfrm>
          <a:prstGeom prst="rect">
            <a:avLst/>
          </a:prstGeom>
          <a:noFill/>
          <a:ln w="9525">
            <a:noFill/>
            <a:miter lim="800000"/>
            <a:headEnd/>
            <a:tailEnd/>
          </a:ln>
        </p:spPr>
        <p:txBody>
          <a:bodyPr wrap="square">
            <a:spAutoFit/>
          </a:bodyPr>
          <a:lstStyle/>
          <a:p>
            <a:r>
              <a:rPr lang="en-US" sz="1050" dirty="0">
                <a:solidFill>
                  <a:schemeClr val="accent4">
                    <a:lumMod val="10000"/>
                  </a:schemeClr>
                </a:solidFill>
              </a:rPr>
              <a:t>Guidry, M., </a:t>
            </a:r>
            <a:r>
              <a:rPr lang="en-US" sz="1050" dirty="0" err="1">
                <a:solidFill>
                  <a:schemeClr val="accent4">
                    <a:lumMod val="10000"/>
                  </a:schemeClr>
                </a:solidFill>
              </a:rPr>
              <a:t>Vischi</a:t>
            </a:r>
            <a:r>
              <a:rPr lang="en-US" sz="1050" dirty="0">
                <a:solidFill>
                  <a:schemeClr val="accent4">
                    <a:lumMod val="10000"/>
                  </a:schemeClr>
                </a:solidFill>
              </a:rPr>
              <a:t>, T., Han, R., </a:t>
            </a:r>
            <a:r>
              <a:rPr lang="en-US" sz="1050" dirty="0" smtClean="0">
                <a:solidFill>
                  <a:schemeClr val="accent4">
                    <a:lumMod val="10000"/>
                  </a:schemeClr>
                </a:solidFill>
              </a:rPr>
              <a:t>&amp; </a:t>
            </a:r>
            <a:r>
              <a:rPr lang="en-US" sz="1050" dirty="0" err="1" smtClean="0">
                <a:solidFill>
                  <a:schemeClr val="accent4">
                    <a:lumMod val="10000"/>
                  </a:schemeClr>
                </a:solidFill>
              </a:rPr>
              <a:t>Passons</a:t>
            </a:r>
            <a:r>
              <a:rPr lang="en-US" sz="1050" dirty="0">
                <a:solidFill>
                  <a:schemeClr val="accent4">
                    <a:lumMod val="10000"/>
                  </a:schemeClr>
                </a:solidFill>
              </a:rPr>
              <a:t>, O. </a:t>
            </a:r>
            <a:r>
              <a:rPr lang="en-US" sz="1050" i="1" dirty="0">
                <a:solidFill>
                  <a:schemeClr val="accent4">
                    <a:lumMod val="10000"/>
                  </a:schemeClr>
                </a:solidFill>
              </a:rPr>
              <a:t>Healthy people in healthy communities:  A community planning guide using healthy people 2010.</a:t>
            </a:r>
            <a:r>
              <a:rPr lang="en-US" sz="1050" dirty="0">
                <a:solidFill>
                  <a:schemeClr val="accent4">
                    <a:lumMod val="10000"/>
                  </a:schemeClr>
                </a:solidFill>
              </a:rPr>
              <a:t> Washington, D.C.: U.S. Department of Health and Human Services. The Office of Disease Prevention and Health Promotion. </a:t>
            </a:r>
          </a:p>
        </p:txBody>
      </p:sp>
      <p:pic>
        <p:nvPicPr>
          <p:cNvPr id="6" name="Picture 5" descr="pg31.eps"/>
          <p:cNvPicPr>
            <a:picLocks noChangeAspect="1"/>
          </p:cNvPicPr>
          <p:nvPr/>
        </p:nvPicPr>
        <mc:AlternateContent>
          <mc:Choice xmlns:ma="http://schemas.microsoft.com/office/mac/drawingml/2008/main" Requires="ma">
            <p:blipFill>
              <a:blip r:embed="rId3"/>
              <a:srcRect l="11796" t="12162" r="12528" b="16216"/>
              <a:stretch>
                <a:fillRect/>
              </a:stretch>
            </p:blipFill>
          </mc:Choice>
          <mc:Fallback>
            <p:blipFill>
              <a:blip r:embed="rId4"/>
              <a:srcRect l="11796" t="12162" r="12528" b="16216"/>
              <a:stretch>
                <a:fillRect/>
              </a:stretch>
            </p:blipFill>
          </mc:Fallback>
        </mc:AlternateContent>
        <p:spPr>
          <a:xfrm>
            <a:off x="3810000" y="1564640"/>
            <a:ext cx="4267201" cy="4038600"/>
          </a:xfrm>
          <a:prstGeom prst="rect">
            <a:avLst/>
          </a:prstGeom>
          <a:ln>
            <a:solidFill>
              <a:srgbClr val="161616"/>
            </a:solidFill>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Title 1"/>
          <p:cNvSpPr>
            <a:spLocks noGrp="1"/>
          </p:cNvSpPr>
          <p:nvPr>
            <p:ph type="title"/>
          </p:nvPr>
        </p:nvSpPr>
        <p:spPr>
          <a:xfrm>
            <a:off x="457200" y="0"/>
            <a:ext cx="8229600" cy="1139825"/>
          </a:xfrm>
        </p:spPr>
        <p:txBody>
          <a:bodyPr/>
          <a:lstStyle/>
          <a:p>
            <a:pPr>
              <a:defRPr/>
            </a:pPr>
            <a:r>
              <a:rPr lang="en-US" sz="2800" b="0" u="sng" dirty="0" smtClean="0">
                <a:solidFill>
                  <a:srgbClr val="0096D7"/>
                </a:solidFill>
              </a:rPr>
              <a:t>Mobilize</a:t>
            </a:r>
            <a:r>
              <a:rPr lang="en-US" sz="2800" b="0" dirty="0" smtClean="0">
                <a:solidFill>
                  <a:srgbClr val="936FB1"/>
                </a:solidFill>
              </a:rPr>
              <a:t> </a:t>
            </a:r>
            <a:r>
              <a:rPr lang="en-US" sz="2800" b="0" dirty="0" smtClean="0">
                <a:solidFill>
                  <a:srgbClr val="9C5FB5"/>
                </a:solidFill>
              </a:rPr>
              <a:t>the QI Team:</a:t>
            </a:r>
          </a:p>
        </p:txBody>
      </p:sp>
      <p:sp>
        <p:nvSpPr>
          <p:cNvPr id="82947" name="Content Placeholder 2"/>
          <p:cNvSpPr>
            <a:spLocks noGrp="1"/>
          </p:cNvSpPr>
          <p:nvPr>
            <p:ph idx="1"/>
          </p:nvPr>
        </p:nvSpPr>
        <p:spPr>
          <a:xfrm>
            <a:off x="447040" y="1434888"/>
            <a:ext cx="8229600" cy="4835525"/>
          </a:xfrm>
        </p:spPr>
        <p:txBody>
          <a:bodyPr/>
          <a:lstStyle/>
          <a:p>
            <a:pPr>
              <a:buClr>
                <a:srgbClr val="E98300"/>
              </a:buClr>
              <a:buSzPct val="100000"/>
              <a:buFont typeface="Arial"/>
              <a:buChar char="•"/>
            </a:pPr>
            <a:r>
              <a:rPr lang="en-US" sz="2400" dirty="0" smtClean="0">
                <a:ea typeface="ＭＳ Ｐゴシック"/>
                <a:cs typeface="ＭＳ Ｐゴシック"/>
              </a:rPr>
              <a:t>Recruit champions</a:t>
            </a:r>
          </a:p>
          <a:p>
            <a:pPr marL="568325" lvl="1" indent="-222250">
              <a:buClr>
                <a:srgbClr val="AE85C3"/>
              </a:buClr>
              <a:buSzPct val="100000"/>
              <a:buFont typeface="Arial"/>
              <a:buChar char="•"/>
            </a:pPr>
            <a:r>
              <a:rPr lang="en-US" sz="2000" dirty="0" smtClean="0">
                <a:ea typeface="ＭＳ Ｐゴシック"/>
              </a:rPr>
              <a:t>Who will organize the meetings?</a:t>
            </a:r>
          </a:p>
          <a:p>
            <a:pPr marL="568325" lvl="1" indent="-222250">
              <a:buClr>
                <a:srgbClr val="AE85C3"/>
              </a:buClr>
              <a:buSzPct val="100000"/>
              <a:buFont typeface="Arial"/>
              <a:buChar char="•"/>
            </a:pPr>
            <a:r>
              <a:rPr lang="en-US" sz="2000" dirty="0" smtClean="0">
                <a:ea typeface="ＭＳ Ｐゴシック"/>
              </a:rPr>
              <a:t>Who needs to be on the team and at the meetings?</a:t>
            </a:r>
          </a:p>
          <a:p>
            <a:pPr marL="803275" lvl="2" indent="-234950">
              <a:buClr>
                <a:srgbClr val="F8981D"/>
              </a:buClr>
              <a:buSzPct val="100000"/>
              <a:buFont typeface="Arial"/>
              <a:buChar char="•"/>
            </a:pPr>
            <a:r>
              <a:rPr lang="en-US" sz="1600" dirty="0" smtClean="0">
                <a:solidFill>
                  <a:srgbClr val="000000"/>
                </a:solidFill>
                <a:effectLst/>
                <a:ea typeface="ＭＳ Ｐゴシック"/>
              </a:rPr>
              <a:t>Nurse leaders: e.g., L&amp;D Manager, CNS, Perinatal QI RN</a:t>
            </a:r>
          </a:p>
          <a:p>
            <a:pPr marL="803275" lvl="2" indent="-234950">
              <a:buClr>
                <a:srgbClr val="F8981D"/>
              </a:buClr>
              <a:buSzPct val="100000"/>
              <a:buFont typeface="Arial"/>
              <a:buChar char="•"/>
            </a:pPr>
            <a:r>
              <a:rPr lang="en-US" sz="1600" dirty="0" smtClean="0">
                <a:solidFill>
                  <a:srgbClr val="000000"/>
                </a:solidFill>
                <a:effectLst/>
                <a:ea typeface="ＭＳ Ｐゴシック"/>
              </a:rPr>
              <a:t>Physician leaders: e.g., OB Chair, MFM, Neonatologist, nurse midwife</a:t>
            </a:r>
          </a:p>
          <a:p>
            <a:pPr marL="803275" lvl="2" indent="-234950">
              <a:buClr>
                <a:srgbClr val="F8981D"/>
              </a:buClr>
              <a:buSzPct val="100000"/>
              <a:buFont typeface="Arial"/>
              <a:buChar char="•"/>
            </a:pPr>
            <a:r>
              <a:rPr lang="en-US" sz="1600" dirty="0" smtClean="0">
                <a:solidFill>
                  <a:srgbClr val="000000"/>
                </a:solidFill>
                <a:effectLst/>
                <a:ea typeface="ＭＳ Ｐゴシック"/>
              </a:rPr>
              <a:t>Data analyst and Risk Management</a:t>
            </a:r>
          </a:p>
          <a:p>
            <a:pPr>
              <a:buClr>
                <a:srgbClr val="E98300"/>
              </a:buClr>
              <a:buSzPct val="100000"/>
              <a:buFont typeface="Arial"/>
              <a:buChar char="•"/>
            </a:pPr>
            <a:r>
              <a:rPr lang="en-US" sz="2400" dirty="0" smtClean="0">
                <a:ea typeface="ＭＳ Ｐゴシック"/>
              </a:rPr>
              <a:t>What are the goals and aims of the project?</a:t>
            </a:r>
          </a:p>
          <a:p>
            <a:pPr>
              <a:buClr>
                <a:srgbClr val="E98300"/>
              </a:buClr>
              <a:buSzPct val="100000"/>
              <a:buFont typeface="Arial"/>
              <a:buChar char="•"/>
            </a:pPr>
            <a:r>
              <a:rPr lang="en-US" sz="2400" dirty="0" smtClean="0">
                <a:ea typeface="ＭＳ Ｐゴシック"/>
              </a:rPr>
              <a:t>When is the first meeting?</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457200" y="0"/>
            <a:ext cx="8229600" cy="1139825"/>
          </a:xfrm>
        </p:spPr>
        <p:txBody>
          <a:bodyPr/>
          <a:lstStyle/>
          <a:p>
            <a:pPr eaLnBrk="1" hangingPunct="1">
              <a:defRPr/>
            </a:pPr>
            <a:r>
              <a:rPr lang="en-US" sz="2800" b="0" u="sng" dirty="0">
                <a:solidFill>
                  <a:srgbClr val="0098DB"/>
                </a:solidFill>
                <a:ea typeface="+mj-ea"/>
                <a:cs typeface="+mj-cs"/>
              </a:rPr>
              <a:t>Assess</a:t>
            </a:r>
            <a:r>
              <a:rPr lang="en-US" sz="2800" b="0" dirty="0">
                <a:solidFill>
                  <a:srgbClr val="9C5FB5"/>
                </a:solidFill>
                <a:ea typeface="+mj-ea"/>
                <a:cs typeface="+mj-cs"/>
              </a:rPr>
              <a:t> the Situation</a:t>
            </a:r>
          </a:p>
        </p:txBody>
      </p:sp>
      <p:sp>
        <p:nvSpPr>
          <p:cNvPr id="83971" name="Rectangle 3"/>
          <p:cNvSpPr>
            <a:spLocks noGrp="1" noChangeArrowheads="1"/>
          </p:cNvSpPr>
          <p:nvPr>
            <p:ph type="body" idx="1"/>
          </p:nvPr>
        </p:nvSpPr>
        <p:spPr>
          <a:xfrm>
            <a:off x="447040" y="1433195"/>
            <a:ext cx="8229600" cy="4759325"/>
          </a:xfrm>
        </p:spPr>
        <p:txBody>
          <a:bodyPr/>
          <a:lstStyle/>
          <a:p>
            <a:pPr eaLnBrk="1" hangingPunct="1">
              <a:buClr>
                <a:srgbClr val="E98300"/>
              </a:buClr>
              <a:buSzPct val="100000"/>
              <a:buFont typeface="Arial"/>
              <a:buChar char="•"/>
            </a:pPr>
            <a:r>
              <a:rPr lang="en-US" sz="2400" dirty="0" smtClean="0">
                <a:ea typeface="ＭＳ Ｐゴシック"/>
                <a:cs typeface="ＭＳ Ｐゴシック"/>
              </a:rPr>
              <a:t>What is your induction and cesarean section rate? (Baseline assessment)</a:t>
            </a:r>
          </a:p>
          <a:p>
            <a:pPr marL="568325" lvl="1" indent="-222250" eaLnBrk="1" hangingPunct="1">
              <a:buClr>
                <a:srgbClr val="AE85C3"/>
              </a:buClr>
              <a:buSzPct val="100000"/>
              <a:buFont typeface="Arial"/>
              <a:buChar char="•"/>
            </a:pPr>
            <a:r>
              <a:rPr lang="en-US" sz="2000" dirty="0" smtClean="0">
                <a:ea typeface="ＭＳ Ｐゴシック"/>
              </a:rPr>
              <a:t>Elective </a:t>
            </a:r>
            <a:r>
              <a:rPr lang="en-US" sz="2000" dirty="0" err="1" smtClean="0">
                <a:ea typeface="ＭＳ Ｐゴシック"/>
              </a:rPr>
              <a:t>vs</a:t>
            </a:r>
            <a:r>
              <a:rPr lang="en-US" sz="2000" dirty="0" smtClean="0">
                <a:ea typeface="ＭＳ Ｐゴシック"/>
              </a:rPr>
              <a:t> indicated</a:t>
            </a:r>
          </a:p>
          <a:p>
            <a:pPr marL="568325" lvl="1" indent="-222250" eaLnBrk="1" hangingPunct="1">
              <a:buClr>
                <a:srgbClr val="AE85C3"/>
              </a:buClr>
              <a:buSzPct val="100000"/>
              <a:buFont typeface="Arial"/>
              <a:buChar char="•"/>
            </a:pPr>
            <a:r>
              <a:rPr lang="en-US" sz="2000" dirty="0" smtClean="0">
                <a:ea typeface="ＭＳ Ｐゴシック"/>
              </a:rPr>
              <a:t>Before 39 weeks and between 37</a:t>
            </a:r>
            <a:r>
              <a:rPr lang="en-US" sz="2000" baseline="30000" dirty="0" smtClean="0">
                <a:ea typeface="ＭＳ Ｐゴシック"/>
              </a:rPr>
              <a:t>0/7 </a:t>
            </a:r>
            <a:r>
              <a:rPr lang="en-US" sz="2000" dirty="0" smtClean="0">
                <a:ea typeface="ＭＳ Ｐゴシック"/>
              </a:rPr>
              <a:t>and 38</a:t>
            </a:r>
            <a:r>
              <a:rPr lang="en-US" sz="2000" baseline="30000" dirty="0" smtClean="0">
                <a:ea typeface="ＭＳ Ｐゴシック"/>
              </a:rPr>
              <a:t>6/7 </a:t>
            </a:r>
            <a:r>
              <a:rPr lang="en-US" sz="2000" dirty="0" smtClean="0">
                <a:ea typeface="ＭＳ Ｐゴシック"/>
              </a:rPr>
              <a:t>weeks</a:t>
            </a:r>
          </a:p>
          <a:p>
            <a:pPr marL="568325" lvl="1" indent="-222250" eaLnBrk="1" hangingPunct="1">
              <a:buClr>
                <a:srgbClr val="AE85C3"/>
              </a:buClr>
              <a:buSzPct val="100000"/>
              <a:buFont typeface="Arial"/>
              <a:buChar char="•"/>
            </a:pPr>
            <a:r>
              <a:rPr lang="en-US" sz="2000" dirty="0" smtClean="0">
                <a:ea typeface="ＭＳ Ｐゴシック"/>
              </a:rPr>
              <a:t>What are your NICU admission rates and trends?</a:t>
            </a:r>
          </a:p>
          <a:p>
            <a:pPr eaLnBrk="1" hangingPunct="1">
              <a:buClr>
                <a:srgbClr val="E98300"/>
              </a:buClr>
              <a:buSzPct val="100000"/>
              <a:buFont typeface="Arial"/>
              <a:buChar char="•"/>
            </a:pPr>
            <a:r>
              <a:rPr lang="en-US" sz="2400" dirty="0" smtClean="0">
                <a:ea typeface="ＭＳ Ｐゴシック"/>
                <a:cs typeface="ＭＳ Ｐゴシック"/>
              </a:rPr>
              <a:t>Assess your scheduling process</a:t>
            </a:r>
          </a:p>
          <a:p>
            <a:pPr lvl="1" eaLnBrk="1" hangingPunct="1">
              <a:buClr>
                <a:srgbClr val="AE85C3"/>
              </a:buClr>
              <a:buSzPct val="100000"/>
              <a:buFont typeface="Arial"/>
              <a:buChar char="•"/>
            </a:pPr>
            <a:r>
              <a:rPr lang="en-US" sz="2000" dirty="0" smtClean="0">
                <a:ea typeface="ＭＳ Ｐゴシック"/>
              </a:rPr>
              <a:t>Who schedules?</a:t>
            </a:r>
          </a:p>
          <a:p>
            <a:pPr lvl="1" eaLnBrk="1" hangingPunct="1">
              <a:buClr>
                <a:srgbClr val="AE85C3"/>
              </a:buClr>
              <a:buSzPct val="100000"/>
              <a:buFont typeface="Arial"/>
              <a:buChar char="•"/>
            </a:pPr>
            <a:r>
              <a:rPr lang="en-US" sz="2000" dirty="0" smtClean="0">
                <a:ea typeface="ＭＳ Ｐゴシック"/>
              </a:rPr>
              <a:t>Do you know the Estimated Gestational Age and indication at the time of scheduling?</a:t>
            </a:r>
          </a:p>
          <a:p>
            <a:pPr eaLnBrk="1" hangingPunct="1">
              <a:buClr>
                <a:srgbClr val="E98300"/>
              </a:buClr>
              <a:buSzPct val="100000"/>
              <a:buFont typeface="Arial"/>
              <a:buChar char="•"/>
            </a:pPr>
            <a:r>
              <a:rPr lang="en-US" sz="2400" dirty="0" smtClean="0">
                <a:ea typeface="ＭＳ Ｐゴシック"/>
                <a:cs typeface="ＭＳ Ｐゴシック"/>
              </a:rPr>
              <a:t>Who are the champions, adopters, and resisters?</a:t>
            </a:r>
          </a:p>
          <a:p>
            <a:pPr eaLnBrk="1" hangingPunct="1">
              <a:buClr>
                <a:srgbClr val="E98300"/>
              </a:buClr>
              <a:buSzPct val="100000"/>
              <a:buFont typeface="Arial"/>
              <a:buChar char="•"/>
            </a:pPr>
            <a:r>
              <a:rPr lang="en-US" sz="2400" dirty="0" smtClean="0">
                <a:ea typeface="ＭＳ Ｐゴシック"/>
                <a:cs typeface="ＭＳ Ｐゴシック"/>
              </a:rPr>
              <a:t>What is the process for refereeing a case?</a:t>
            </a:r>
          </a:p>
          <a:p>
            <a:pPr eaLnBrk="1" hangingPunct="1">
              <a:buClr>
                <a:srgbClr val="E98300"/>
              </a:buClr>
              <a:buSzPct val="100000"/>
              <a:buFont typeface="Arial"/>
              <a:buChar char="•"/>
            </a:pPr>
            <a:r>
              <a:rPr lang="en-US" sz="2400" dirty="0" smtClean="0">
                <a:ea typeface="ＭＳ Ｐゴシック"/>
                <a:cs typeface="ＭＳ Ｐゴシック"/>
              </a:rPr>
              <a:t>What are the barriers to change?</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Rectangle 9"/>
          <p:cNvSpPr/>
          <p:nvPr/>
        </p:nvSpPr>
        <p:spPr bwMode="auto">
          <a:xfrm rot="5400000">
            <a:off x="2029460" y="-1247140"/>
            <a:ext cx="4932680" cy="8229600"/>
          </a:xfrm>
          <a:prstGeom prst="rect">
            <a:avLst/>
          </a:prstGeom>
          <a:solidFill>
            <a:srgbClr val="FFE7CB">
              <a:alpha val="33000"/>
            </a:srgbClr>
          </a:solidFill>
          <a:ln w="9525" cap="flat" cmpd="sng" algn="ctr">
            <a:solidFill>
              <a:srgbClr val="FDC88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8" charset="0"/>
            </a:endParaRPr>
          </a:p>
        </p:txBody>
      </p:sp>
      <p:graphicFrame>
        <p:nvGraphicFramePr>
          <p:cNvPr id="11" name="Table 10"/>
          <p:cNvGraphicFramePr>
            <a:graphicFrameLocks noGrp="1"/>
          </p:cNvGraphicFramePr>
          <p:nvPr/>
        </p:nvGraphicFramePr>
        <p:xfrm>
          <a:off x="533400" y="538481"/>
          <a:ext cx="7950200" cy="4653279"/>
        </p:xfrm>
        <a:graphic>
          <a:graphicData uri="http://schemas.openxmlformats.org/drawingml/2006/table">
            <a:tbl>
              <a:tblPr firstRow="1" bandRow="1">
                <a:tableStyleId>{5C22544A-7EE6-4342-B048-85BDC9FD1C3A}</a:tableStyleId>
              </a:tblPr>
              <a:tblGrid>
                <a:gridCol w="3124200"/>
                <a:gridCol w="4826000"/>
              </a:tblGrid>
              <a:tr h="629896">
                <a:tc>
                  <a:txBody>
                    <a:bodyPr/>
                    <a:lstStyle/>
                    <a:p>
                      <a:pPr algn="ctr"/>
                      <a:r>
                        <a:rPr lang="en-US" sz="1200" b="0" dirty="0" smtClean="0"/>
                        <a:t>ACOG: “Examples</a:t>
                      </a:r>
                      <a:r>
                        <a:rPr lang="en-US" sz="1200" b="0" baseline="0" dirty="0" smtClean="0"/>
                        <a:t> of maternal or fetal conditions that may be indications for induction of labor”</a:t>
                      </a:r>
                      <a:endParaRPr lang="en-US" sz="1200" b="0" baseline="30000" dirty="0"/>
                    </a:p>
                  </a:txBody>
                  <a:tcPr anchor="ctr">
                    <a:lnL w="3175" cap="flat" cmpd="sng" algn="ctr">
                      <a:solidFill>
                        <a:srgbClr val="161616"/>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161616"/>
                      </a:solidFill>
                      <a:prstDash val="solid"/>
                      <a:round/>
                      <a:headEnd type="none" w="med" len="med"/>
                      <a:tailEnd type="none" w="med" len="med"/>
                    </a:lnT>
                    <a:lnB w="3175" cap="flat" cmpd="sng" algn="ctr">
                      <a:solidFill>
                        <a:srgbClr val="161616"/>
                      </a:solidFill>
                      <a:prstDash val="solid"/>
                      <a:round/>
                      <a:headEnd type="none" w="med" len="med"/>
                      <a:tailEnd type="none" w="med" len="med"/>
                    </a:lnB>
                    <a:solidFill>
                      <a:srgbClr val="E98300"/>
                    </a:solidFill>
                  </a:tcPr>
                </a:tc>
                <a:tc>
                  <a:txBody>
                    <a:bodyPr/>
                    <a:lstStyle/>
                    <a:p>
                      <a:pPr algn="ctr"/>
                      <a:r>
                        <a:rPr lang="en-US" sz="1200" b="0" dirty="0" smtClean="0"/>
                        <a:t>The</a:t>
                      </a:r>
                      <a:r>
                        <a:rPr lang="en-US" sz="1200" b="0" baseline="0" dirty="0" smtClean="0"/>
                        <a:t> Joint Commission: National Quality Core Measure </a:t>
                      </a:r>
                      <a:br>
                        <a:rPr lang="en-US" sz="1200" b="0" baseline="0" dirty="0" smtClean="0"/>
                      </a:br>
                      <a:r>
                        <a:rPr lang="en-US" sz="1200" b="0" baseline="0" dirty="0" smtClean="0"/>
                        <a:t>PC-01—Specifications for </a:t>
                      </a:r>
                      <a:br>
                        <a:rPr lang="en-US" sz="1200" b="0" baseline="0" dirty="0" smtClean="0"/>
                      </a:br>
                      <a:r>
                        <a:rPr lang="en-US" sz="1200" b="0" baseline="0" dirty="0" smtClean="0"/>
                        <a:t>“Conditions justifying delivery &lt;39 weeks”</a:t>
                      </a:r>
                      <a:endParaRPr lang="en-US" sz="1200" b="0" baseline="30000" dirty="0"/>
                    </a:p>
                  </a:txBody>
                  <a:tcPr anchor="ctr">
                    <a:lnL w="3175" cap="flat" cmpd="sng" algn="ctr">
                      <a:solidFill>
                        <a:srgbClr val="FFFFFF"/>
                      </a:solidFill>
                      <a:prstDash val="solid"/>
                      <a:round/>
                      <a:headEnd type="none" w="med" len="med"/>
                      <a:tailEnd type="none" w="med" len="med"/>
                    </a:lnL>
                    <a:lnR w="3175" cap="flat" cmpd="sng" algn="ctr">
                      <a:solidFill>
                        <a:srgbClr val="161616"/>
                      </a:solidFill>
                      <a:prstDash val="solid"/>
                      <a:round/>
                      <a:headEnd type="none" w="med" len="med"/>
                      <a:tailEnd type="none" w="med" len="med"/>
                    </a:lnR>
                    <a:lnT w="3175" cap="flat" cmpd="sng" algn="ctr">
                      <a:solidFill>
                        <a:srgbClr val="161616"/>
                      </a:solidFill>
                      <a:prstDash val="solid"/>
                      <a:round/>
                      <a:headEnd type="none" w="med" len="med"/>
                      <a:tailEnd type="none" w="med" len="med"/>
                    </a:lnT>
                    <a:lnB w="3175" cap="flat" cmpd="sng" algn="ctr">
                      <a:solidFill>
                        <a:srgbClr val="161616"/>
                      </a:solidFill>
                      <a:prstDash val="solid"/>
                      <a:round/>
                      <a:headEnd type="none" w="med" len="med"/>
                      <a:tailEnd type="none" w="med" len="med"/>
                    </a:lnB>
                    <a:solidFill>
                      <a:srgbClr val="E98300"/>
                    </a:solidFill>
                  </a:tcPr>
                </a:tc>
              </a:tr>
              <a:tr h="394870">
                <a:tc>
                  <a:txBody>
                    <a:bodyPr/>
                    <a:lstStyle/>
                    <a:p>
                      <a:pPr marL="114300" indent="-114300" algn="l"/>
                      <a:endParaRPr lang="en-US" sz="1100" b="0" dirty="0" smtClean="0">
                        <a:solidFill>
                          <a:schemeClr val="accent5">
                            <a:lumMod val="10000"/>
                          </a:schemeClr>
                        </a:solidFill>
                      </a:endParaRPr>
                    </a:p>
                  </a:txBody>
                  <a:tcPr anchor="ctr">
                    <a:lnL w="3175"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3175"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c>
                  <a:txBody>
                    <a:bodyPr/>
                    <a:lstStyle/>
                    <a:p>
                      <a:pPr marL="119063" marR="0" indent="-111125" algn="l" defTabSz="457200" rtl="0" eaLnBrk="1" fontAlgn="auto" latinLnBrk="0" hangingPunct="1">
                        <a:lnSpc>
                          <a:spcPct val="100000"/>
                        </a:lnSpc>
                        <a:spcBef>
                          <a:spcPts val="0"/>
                        </a:spcBef>
                        <a:spcAft>
                          <a:spcPts val="0"/>
                        </a:spcAft>
                        <a:buClrTx/>
                        <a:buSzTx/>
                        <a:buFontTx/>
                        <a:buNone/>
                        <a:tabLst/>
                        <a:defRPr/>
                      </a:pPr>
                      <a:r>
                        <a:rPr lang="en-US" sz="1100" b="0" dirty="0" smtClean="0">
                          <a:solidFill>
                            <a:schemeClr val="accent5">
                              <a:lumMod val="10000"/>
                            </a:schemeClr>
                          </a:solidFill>
                        </a:rPr>
                        <a:t>• Placental abruption,</a:t>
                      </a:r>
                      <a:r>
                        <a:rPr lang="en-US" sz="1100" b="0" baseline="0" dirty="0" smtClean="0">
                          <a:solidFill>
                            <a:schemeClr val="accent5">
                              <a:lumMod val="10000"/>
                            </a:schemeClr>
                          </a:solidFill>
                        </a:rPr>
                        <a:t> placenta </a:t>
                      </a:r>
                      <a:r>
                        <a:rPr lang="en-US" sz="1100" b="0" baseline="0" dirty="0" err="1" smtClean="0">
                          <a:solidFill>
                            <a:schemeClr val="accent5">
                              <a:lumMod val="10000"/>
                            </a:schemeClr>
                          </a:solidFill>
                        </a:rPr>
                        <a:t>previa</a:t>
                      </a:r>
                      <a:r>
                        <a:rPr lang="en-US" sz="1100" b="0" baseline="0" dirty="0" smtClean="0">
                          <a:solidFill>
                            <a:schemeClr val="accent5">
                              <a:lumMod val="10000"/>
                            </a:schemeClr>
                          </a:solidFill>
                        </a:rPr>
                        <a:t>, unspecified antenatal hemorrhage</a:t>
                      </a:r>
                      <a:endParaRPr lang="en-US" sz="1100" b="0" dirty="0">
                        <a:solidFill>
                          <a:schemeClr val="accent5">
                            <a:lumMod val="10000"/>
                          </a:schemeClr>
                        </a:solidFill>
                      </a:endParaRPr>
                    </a:p>
                  </a:txBody>
                  <a:tcPr anchor="ctr">
                    <a:lnL w="6350" cap="flat" cmpd="sng" algn="ctr">
                      <a:solidFill>
                        <a:srgbClr val="161616"/>
                      </a:solidFill>
                      <a:prstDash val="solid"/>
                      <a:round/>
                      <a:headEnd type="none" w="med" len="med"/>
                      <a:tailEnd type="none" w="med" len="med"/>
                    </a:lnL>
                    <a:lnR w="3175" cap="flat" cmpd="sng" algn="ctr">
                      <a:solidFill>
                        <a:srgbClr val="161616"/>
                      </a:solidFill>
                      <a:prstDash val="solid"/>
                      <a:round/>
                      <a:headEnd type="none" w="med" len="med"/>
                      <a:tailEnd type="none" w="med" len="med"/>
                    </a:lnR>
                    <a:lnT w="3175"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r>
              <a:tr h="381769">
                <a:tc>
                  <a:txBody>
                    <a:bodyPr/>
                    <a:lstStyle/>
                    <a:p>
                      <a:pPr marL="114300" indent="-114300" algn="l"/>
                      <a:r>
                        <a:rPr lang="en-US" sz="1100" b="0" dirty="0" smtClean="0">
                          <a:solidFill>
                            <a:schemeClr val="accent5">
                              <a:lumMod val="10000"/>
                            </a:schemeClr>
                          </a:solidFill>
                        </a:rPr>
                        <a:t>• Fetal demise</a:t>
                      </a:r>
                      <a:endParaRPr lang="en-US" sz="1100" b="0" dirty="0">
                        <a:solidFill>
                          <a:schemeClr val="accent5">
                            <a:lumMod val="10000"/>
                          </a:schemeClr>
                        </a:solidFill>
                      </a:endParaRPr>
                    </a:p>
                  </a:txBody>
                  <a:tcPr anchor="ctr">
                    <a:lnL w="3175"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c>
                  <a:txBody>
                    <a:bodyPr/>
                    <a:lstStyle/>
                    <a:p>
                      <a:pPr marL="119063" marR="0" indent="-111125" algn="l" defTabSz="457200" rtl="0" eaLnBrk="1" fontAlgn="auto" latinLnBrk="0" hangingPunct="1">
                        <a:lnSpc>
                          <a:spcPct val="100000"/>
                        </a:lnSpc>
                        <a:spcBef>
                          <a:spcPts val="0"/>
                        </a:spcBef>
                        <a:spcAft>
                          <a:spcPts val="0"/>
                        </a:spcAft>
                        <a:buClrTx/>
                        <a:buSzTx/>
                        <a:buFontTx/>
                        <a:buNone/>
                        <a:tabLst/>
                        <a:defRPr/>
                      </a:pPr>
                      <a:r>
                        <a:rPr lang="en-US" sz="1100" b="0" dirty="0" smtClean="0">
                          <a:solidFill>
                            <a:schemeClr val="accent5">
                              <a:lumMod val="10000"/>
                            </a:schemeClr>
                          </a:solidFill>
                        </a:rPr>
                        <a:t>• Fetal demise, fetal demise in prior pregnancy</a:t>
                      </a:r>
                      <a:endParaRPr lang="en-US" sz="1100" b="0" dirty="0">
                        <a:solidFill>
                          <a:schemeClr val="accent5">
                            <a:lumMod val="10000"/>
                          </a:schemeClr>
                        </a:solidFill>
                      </a:endParaRPr>
                    </a:p>
                  </a:txBody>
                  <a:tcPr anchor="ctr">
                    <a:lnL w="6350" cap="flat" cmpd="sng" algn="ctr">
                      <a:solidFill>
                        <a:srgbClr val="161616"/>
                      </a:solidFill>
                      <a:prstDash val="solid"/>
                      <a:round/>
                      <a:headEnd type="none" w="med" len="med"/>
                      <a:tailEnd type="none" w="med" len="med"/>
                    </a:lnL>
                    <a:lnR w="3175"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r>
              <a:tr h="381769">
                <a:tc>
                  <a:txBody>
                    <a:bodyPr/>
                    <a:lstStyle/>
                    <a:p>
                      <a:pPr marL="114300" indent="-114300" algn="l">
                        <a:tabLst>
                          <a:tab pos="114300" algn="l"/>
                        </a:tabLst>
                      </a:pPr>
                      <a:r>
                        <a:rPr lang="en-US" sz="1100" b="0" dirty="0" smtClean="0">
                          <a:solidFill>
                            <a:schemeClr val="accent5">
                              <a:lumMod val="10000"/>
                            </a:schemeClr>
                          </a:solidFill>
                        </a:rPr>
                        <a:t>• Post-term pregnancy</a:t>
                      </a:r>
                      <a:endParaRPr lang="en-US" sz="1100" b="0" dirty="0">
                        <a:solidFill>
                          <a:schemeClr val="accent5">
                            <a:lumMod val="10000"/>
                          </a:schemeClr>
                        </a:solidFill>
                      </a:endParaRPr>
                    </a:p>
                  </a:txBody>
                  <a:tcPr anchor="ctr">
                    <a:lnL w="3175"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c>
                  <a:txBody>
                    <a:bodyPr/>
                    <a:lstStyle/>
                    <a:p>
                      <a:pPr marL="119063" marR="0" indent="-111125" algn="l" defTabSz="457200" rtl="0" eaLnBrk="1" fontAlgn="auto" latinLnBrk="0" hangingPunct="1">
                        <a:lnSpc>
                          <a:spcPct val="100000"/>
                        </a:lnSpc>
                        <a:spcBef>
                          <a:spcPts val="0"/>
                        </a:spcBef>
                        <a:spcAft>
                          <a:spcPts val="0"/>
                        </a:spcAft>
                        <a:buClrTx/>
                        <a:buSzTx/>
                        <a:buFontTx/>
                        <a:buNone/>
                        <a:tabLst/>
                        <a:defRPr/>
                      </a:pPr>
                      <a:r>
                        <a:rPr lang="en-US" sz="1100" b="0" dirty="0" smtClean="0">
                          <a:solidFill>
                            <a:schemeClr val="accent5">
                              <a:lumMod val="10000"/>
                            </a:schemeClr>
                          </a:solidFill>
                        </a:rPr>
                        <a:t>• Post-term pregnancy</a:t>
                      </a:r>
                      <a:endParaRPr lang="en-US" sz="1100" b="0" dirty="0">
                        <a:solidFill>
                          <a:schemeClr val="accent5">
                            <a:lumMod val="10000"/>
                          </a:schemeClr>
                        </a:solidFill>
                      </a:endParaRPr>
                    </a:p>
                  </a:txBody>
                  <a:tcPr anchor="ctr">
                    <a:lnL w="6350" cap="flat" cmpd="sng" algn="ctr">
                      <a:solidFill>
                        <a:srgbClr val="161616"/>
                      </a:solidFill>
                      <a:prstDash val="solid"/>
                      <a:round/>
                      <a:headEnd type="none" w="med" len="med"/>
                      <a:tailEnd type="none" w="med" len="med"/>
                    </a:lnL>
                    <a:lnR w="3175"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r>
              <a:tr h="381769">
                <a:tc>
                  <a:txBody>
                    <a:bodyPr/>
                    <a:lstStyle/>
                    <a:p>
                      <a:pPr marL="114300" indent="-114300" algn="l"/>
                      <a:r>
                        <a:rPr lang="en-US" sz="1100" b="0" dirty="0" smtClean="0">
                          <a:solidFill>
                            <a:schemeClr val="accent5">
                              <a:lumMod val="10000"/>
                            </a:schemeClr>
                          </a:solidFill>
                        </a:rPr>
                        <a:t>• Premature rupture of membranes</a:t>
                      </a:r>
                      <a:endParaRPr lang="en-US" sz="1100" b="0" dirty="0">
                        <a:solidFill>
                          <a:schemeClr val="accent5">
                            <a:lumMod val="10000"/>
                          </a:schemeClr>
                        </a:solidFill>
                      </a:endParaRPr>
                    </a:p>
                  </a:txBody>
                  <a:tcPr anchor="ctr">
                    <a:lnL w="3175"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c>
                  <a:txBody>
                    <a:bodyPr/>
                    <a:lstStyle/>
                    <a:p>
                      <a:pPr marL="119063" marR="0" indent="-111125" algn="l" defTabSz="457200" rtl="0" eaLnBrk="1" fontAlgn="auto" latinLnBrk="0" hangingPunct="1">
                        <a:lnSpc>
                          <a:spcPct val="100000"/>
                        </a:lnSpc>
                        <a:spcBef>
                          <a:spcPts val="0"/>
                        </a:spcBef>
                        <a:spcAft>
                          <a:spcPts val="0"/>
                        </a:spcAft>
                        <a:buClrTx/>
                        <a:buSzTx/>
                        <a:buFontTx/>
                        <a:buNone/>
                        <a:tabLst/>
                        <a:defRPr/>
                      </a:pPr>
                      <a:r>
                        <a:rPr lang="en-US" sz="1100" b="0" dirty="0" smtClean="0">
                          <a:solidFill>
                            <a:schemeClr val="accent5">
                              <a:lumMod val="10000"/>
                            </a:schemeClr>
                          </a:solidFill>
                        </a:rPr>
                        <a:t>• Rupture of membranes prior to labor (term or preterm)</a:t>
                      </a:r>
                      <a:endParaRPr lang="en-US" sz="1100" b="0" dirty="0">
                        <a:solidFill>
                          <a:schemeClr val="accent5">
                            <a:lumMod val="10000"/>
                          </a:schemeClr>
                        </a:solidFill>
                      </a:endParaRPr>
                    </a:p>
                  </a:txBody>
                  <a:tcPr anchor="ctr">
                    <a:lnL w="6350" cap="flat" cmpd="sng" algn="ctr">
                      <a:solidFill>
                        <a:srgbClr val="161616"/>
                      </a:solidFill>
                      <a:prstDash val="solid"/>
                      <a:round/>
                      <a:headEnd type="none" w="med" len="med"/>
                      <a:tailEnd type="none" w="med" len="med"/>
                    </a:lnL>
                    <a:lnR w="3175"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r>
              <a:tr h="419931">
                <a:tc>
                  <a:txBody>
                    <a:bodyPr/>
                    <a:lstStyle/>
                    <a:p>
                      <a:pPr marL="93663" indent="-93663" algn="l">
                        <a:tabLst/>
                      </a:pPr>
                      <a:r>
                        <a:rPr lang="en-US" sz="1100" b="0" dirty="0" smtClean="0">
                          <a:solidFill>
                            <a:schemeClr val="accent5">
                              <a:lumMod val="10000"/>
                            </a:schemeClr>
                          </a:solidFill>
                        </a:rPr>
                        <a:t>• Gestational hypertension, preeclampsia,</a:t>
                      </a:r>
                      <a:r>
                        <a:rPr lang="en-US" sz="1100" b="0" baseline="0" dirty="0" smtClean="0">
                          <a:solidFill>
                            <a:schemeClr val="accent5">
                              <a:lumMod val="10000"/>
                            </a:schemeClr>
                          </a:solidFill>
                        </a:rPr>
                        <a:t> </a:t>
                      </a:r>
                      <a:r>
                        <a:rPr lang="en-US" sz="1100" b="0" dirty="0" err="1" smtClean="0">
                          <a:solidFill>
                            <a:schemeClr val="accent5">
                              <a:lumMod val="10000"/>
                            </a:schemeClr>
                          </a:solidFill>
                        </a:rPr>
                        <a:t>eclampsia</a:t>
                      </a:r>
                      <a:r>
                        <a:rPr lang="en-US" sz="1100" b="0" dirty="0" smtClean="0">
                          <a:solidFill>
                            <a:schemeClr val="accent5">
                              <a:lumMod val="10000"/>
                            </a:schemeClr>
                          </a:solidFill>
                        </a:rPr>
                        <a:t>, chronic hypertension</a:t>
                      </a:r>
                      <a:endParaRPr lang="en-US" sz="1100" b="0" dirty="0">
                        <a:solidFill>
                          <a:schemeClr val="accent5">
                            <a:lumMod val="10000"/>
                          </a:schemeClr>
                        </a:solidFill>
                      </a:endParaRPr>
                    </a:p>
                  </a:txBody>
                  <a:tcPr anchor="ctr">
                    <a:lnL w="3175"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c>
                  <a:txBody>
                    <a:bodyPr/>
                    <a:lstStyle/>
                    <a:p>
                      <a:pPr marL="119063" marR="0" indent="-111125" algn="l" defTabSz="457200" rtl="0" eaLnBrk="1" fontAlgn="auto" latinLnBrk="0" hangingPunct="1">
                        <a:lnSpc>
                          <a:spcPct val="100000"/>
                        </a:lnSpc>
                        <a:spcBef>
                          <a:spcPts val="0"/>
                        </a:spcBef>
                        <a:spcAft>
                          <a:spcPts val="0"/>
                        </a:spcAft>
                        <a:buClrTx/>
                        <a:buSzTx/>
                        <a:buFontTx/>
                        <a:buNone/>
                        <a:tabLst/>
                        <a:defRPr/>
                      </a:pPr>
                      <a:r>
                        <a:rPr lang="en-US" sz="1100" b="0" dirty="0" smtClean="0">
                          <a:solidFill>
                            <a:schemeClr val="accent5">
                              <a:lumMod val="10000"/>
                            </a:schemeClr>
                          </a:solidFill>
                        </a:rPr>
                        <a:t>• Gestational hypertension</a:t>
                      </a:r>
                      <a:r>
                        <a:rPr lang="en-US" sz="1100" b="0" baseline="0" dirty="0" smtClean="0">
                          <a:solidFill>
                            <a:schemeClr val="accent5">
                              <a:lumMod val="10000"/>
                            </a:schemeClr>
                          </a:solidFill>
                        </a:rPr>
                        <a:t>, preeclampsia, </a:t>
                      </a:r>
                      <a:r>
                        <a:rPr lang="en-US" sz="1100" b="0" baseline="0" dirty="0" err="1" smtClean="0">
                          <a:solidFill>
                            <a:schemeClr val="accent5">
                              <a:lumMod val="10000"/>
                            </a:schemeClr>
                          </a:solidFill>
                        </a:rPr>
                        <a:t>eclampsia</a:t>
                      </a:r>
                      <a:r>
                        <a:rPr lang="en-US" sz="1100" b="0" baseline="0" dirty="0" smtClean="0">
                          <a:solidFill>
                            <a:schemeClr val="accent5">
                              <a:lumMod val="10000"/>
                            </a:schemeClr>
                          </a:solidFill>
                        </a:rPr>
                        <a:t>, chronic hypertension</a:t>
                      </a:r>
                      <a:endParaRPr lang="en-US" sz="1100" b="0" dirty="0">
                        <a:solidFill>
                          <a:schemeClr val="accent5">
                            <a:lumMod val="10000"/>
                          </a:schemeClr>
                        </a:solidFill>
                      </a:endParaRPr>
                    </a:p>
                  </a:txBody>
                  <a:tcPr anchor="ctr">
                    <a:lnL w="6350" cap="flat" cmpd="sng" algn="ctr">
                      <a:solidFill>
                        <a:srgbClr val="161616"/>
                      </a:solidFill>
                      <a:prstDash val="solid"/>
                      <a:round/>
                      <a:headEnd type="none" w="med" len="med"/>
                      <a:tailEnd type="none" w="med" len="med"/>
                    </a:lnL>
                    <a:lnR w="3175"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r>
              <a:tr h="1244795">
                <a:tc>
                  <a:txBody>
                    <a:bodyPr/>
                    <a:lstStyle/>
                    <a:p>
                      <a:pPr marL="88900" indent="-88900" algn="l"/>
                      <a:r>
                        <a:rPr lang="en-US" sz="1100" b="0" dirty="0" smtClean="0">
                          <a:solidFill>
                            <a:schemeClr val="accent5">
                              <a:lumMod val="10000"/>
                            </a:schemeClr>
                          </a:solidFill>
                        </a:rPr>
                        <a:t>• Maternal</a:t>
                      </a:r>
                      <a:r>
                        <a:rPr lang="en-US" sz="1100" b="0" baseline="0" dirty="0" smtClean="0">
                          <a:solidFill>
                            <a:schemeClr val="accent5">
                              <a:lumMod val="10000"/>
                            </a:schemeClr>
                          </a:solidFill>
                        </a:rPr>
                        <a:t> medical conditions, e.g., diabetes, renal disease, chronic pulmonary disease, </a:t>
                      </a:r>
                      <a:r>
                        <a:rPr lang="en-US" sz="1100" b="0" baseline="0" dirty="0" err="1" smtClean="0">
                          <a:solidFill>
                            <a:schemeClr val="accent5">
                              <a:lumMod val="10000"/>
                            </a:schemeClr>
                          </a:solidFill>
                        </a:rPr>
                        <a:t>antiphospholipid</a:t>
                      </a:r>
                      <a:r>
                        <a:rPr lang="en-US" sz="1100" b="0" baseline="0" dirty="0" smtClean="0">
                          <a:solidFill>
                            <a:schemeClr val="accent5">
                              <a:lumMod val="10000"/>
                            </a:schemeClr>
                          </a:solidFill>
                        </a:rPr>
                        <a:t> syndrome</a:t>
                      </a:r>
                      <a:endParaRPr lang="en-US" sz="1100" b="0" dirty="0">
                        <a:solidFill>
                          <a:schemeClr val="accent5">
                            <a:lumMod val="10000"/>
                          </a:schemeClr>
                        </a:solidFill>
                      </a:endParaRPr>
                    </a:p>
                  </a:txBody>
                  <a:tcPr>
                    <a:lnL w="3175"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c>
                  <a:txBody>
                    <a:bodyPr/>
                    <a:lstStyle/>
                    <a:p>
                      <a:pPr marL="119063" marR="0" indent="-111125" algn="l" defTabSz="457200" rtl="0" eaLnBrk="1" fontAlgn="auto" latinLnBrk="0" hangingPunct="1">
                        <a:lnSpc>
                          <a:spcPct val="100000"/>
                        </a:lnSpc>
                        <a:spcBef>
                          <a:spcPts val="0"/>
                        </a:spcBef>
                        <a:spcAft>
                          <a:spcPts val="0"/>
                        </a:spcAft>
                        <a:buClrTx/>
                        <a:buSzTx/>
                        <a:buFontTx/>
                        <a:buNone/>
                        <a:tabLst/>
                        <a:defRPr/>
                      </a:pPr>
                      <a:r>
                        <a:rPr lang="en-US" sz="1100" b="0" dirty="0" smtClean="0">
                          <a:solidFill>
                            <a:schemeClr val="accent5">
                              <a:lumMod val="10000"/>
                            </a:schemeClr>
                          </a:solidFill>
                        </a:rPr>
                        <a:t>• Preexisting diabetes, gestational diabetes</a:t>
                      </a:r>
                    </a:p>
                    <a:p>
                      <a:pPr marL="119063" marR="0" indent="-111125" algn="l" defTabSz="457200" rtl="0" eaLnBrk="1" fontAlgn="auto" latinLnBrk="0" hangingPunct="1">
                        <a:lnSpc>
                          <a:spcPct val="100000"/>
                        </a:lnSpc>
                        <a:spcBef>
                          <a:spcPts val="0"/>
                        </a:spcBef>
                        <a:spcAft>
                          <a:spcPts val="0"/>
                        </a:spcAft>
                        <a:buClrTx/>
                        <a:buSzTx/>
                        <a:buFontTx/>
                        <a:buNone/>
                        <a:tabLst/>
                        <a:defRPr/>
                      </a:pPr>
                      <a:r>
                        <a:rPr lang="en-US" sz="1100" b="0" dirty="0" smtClean="0">
                          <a:solidFill>
                            <a:schemeClr val="accent5">
                              <a:lumMod val="10000"/>
                            </a:schemeClr>
                          </a:solidFill>
                        </a:rPr>
                        <a:t>• Renal disease</a:t>
                      </a:r>
                    </a:p>
                    <a:p>
                      <a:pPr marL="119063" marR="0" indent="-111125" algn="l" defTabSz="457200" rtl="0" eaLnBrk="1" fontAlgn="auto" latinLnBrk="0" hangingPunct="1">
                        <a:lnSpc>
                          <a:spcPct val="100000"/>
                        </a:lnSpc>
                        <a:spcBef>
                          <a:spcPts val="0"/>
                        </a:spcBef>
                        <a:spcAft>
                          <a:spcPts val="0"/>
                        </a:spcAft>
                        <a:buClrTx/>
                        <a:buSzTx/>
                        <a:buFontTx/>
                        <a:buNone/>
                        <a:tabLst/>
                        <a:defRPr/>
                      </a:pPr>
                      <a:r>
                        <a:rPr lang="en-US" sz="1100" b="0" dirty="0" smtClean="0">
                          <a:solidFill>
                            <a:schemeClr val="accent5">
                              <a:lumMod val="10000"/>
                            </a:schemeClr>
                          </a:solidFill>
                        </a:rPr>
                        <a:t>• Maternal coagulation defects in pregnancy </a:t>
                      </a:r>
                      <a:br>
                        <a:rPr lang="en-US" sz="1100" b="0" dirty="0" smtClean="0">
                          <a:solidFill>
                            <a:schemeClr val="accent5">
                              <a:lumMod val="10000"/>
                            </a:schemeClr>
                          </a:solidFill>
                        </a:rPr>
                      </a:br>
                      <a:r>
                        <a:rPr lang="en-US" sz="1100" b="0" dirty="0" smtClean="0">
                          <a:solidFill>
                            <a:schemeClr val="accent5">
                              <a:lumMod val="10000"/>
                            </a:schemeClr>
                          </a:solidFill>
                        </a:rPr>
                        <a:t>(including anti-</a:t>
                      </a:r>
                      <a:r>
                        <a:rPr lang="en-US" sz="1100" b="0" dirty="0" err="1" smtClean="0">
                          <a:solidFill>
                            <a:schemeClr val="accent5">
                              <a:lumMod val="10000"/>
                            </a:schemeClr>
                          </a:solidFill>
                        </a:rPr>
                        <a:t>phospholipid</a:t>
                      </a:r>
                      <a:r>
                        <a:rPr lang="en-US" sz="1100" b="0" dirty="0" smtClean="0">
                          <a:solidFill>
                            <a:schemeClr val="accent5">
                              <a:lumMod val="10000"/>
                            </a:schemeClr>
                          </a:solidFill>
                        </a:rPr>
                        <a:t> syndrome)</a:t>
                      </a:r>
                    </a:p>
                    <a:p>
                      <a:pPr marL="119063" marR="0" indent="-111125" algn="l" defTabSz="457200" rtl="0" eaLnBrk="1" fontAlgn="auto" latinLnBrk="0" hangingPunct="1">
                        <a:lnSpc>
                          <a:spcPct val="100000"/>
                        </a:lnSpc>
                        <a:spcBef>
                          <a:spcPts val="0"/>
                        </a:spcBef>
                        <a:spcAft>
                          <a:spcPts val="0"/>
                        </a:spcAft>
                        <a:buClrTx/>
                        <a:buSzTx/>
                        <a:buFontTx/>
                        <a:buNone/>
                        <a:tabLst/>
                        <a:defRPr/>
                      </a:pPr>
                      <a:r>
                        <a:rPr lang="en-US" sz="1100" b="0" dirty="0" smtClean="0">
                          <a:solidFill>
                            <a:schemeClr val="accent5">
                              <a:lumMod val="10000"/>
                            </a:schemeClr>
                          </a:solidFill>
                        </a:rPr>
                        <a:t>• Liver diseases (including </a:t>
                      </a:r>
                      <a:r>
                        <a:rPr lang="en-US" sz="1100" b="0" dirty="0" err="1" smtClean="0">
                          <a:solidFill>
                            <a:schemeClr val="accent5">
                              <a:lumMod val="10000"/>
                            </a:schemeClr>
                          </a:solidFill>
                        </a:rPr>
                        <a:t>cholestasis</a:t>
                      </a:r>
                      <a:r>
                        <a:rPr lang="en-US" sz="1100" b="0" baseline="0" dirty="0" smtClean="0">
                          <a:solidFill>
                            <a:schemeClr val="accent5">
                              <a:lumMod val="10000"/>
                            </a:schemeClr>
                          </a:solidFill>
                        </a:rPr>
                        <a:t> of pregnancy)</a:t>
                      </a:r>
                    </a:p>
                    <a:p>
                      <a:pPr marL="119063" marR="0" indent="-111125" algn="l" defTabSz="457200" rtl="0" eaLnBrk="1" fontAlgn="auto" latinLnBrk="0" hangingPunct="1">
                        <a:lnSpc>
                          <a:spcPct val="100000"/>
                        </a:lnSpc>
                        <a:spcBef>
                          <a:spcPts val="0"/>
                        </a:spcBef>
                        <a:spcAft>
                          <a:spcPts val="0"/>
                        </a:spcAft>
                        <a:buClrTx/>
                        <a:buSzTx/>
                        <a:buFontTx/>
                        <a:buNone/>
                        <a:tabLst/>
                        <a:defRPr/>
                      </a:pPr>
                      <a:r>
                        <a:rPr lang="en-US" sz="1100" b="0" baseline="0" dirty="0" smtClean="0">
                          <a:solidFill>
                            <a:schemeClr val="accent5">
                              <a:lumMod val="10000"/>
                            </a:schemeClr>
                          </a:solidFill>
                        </a:rPr>
                        <a:t>• Cardiovascular diseases (congenital and other)</a:t>
                      </a:r>
                    </a:p>
                    <a:p>
                      <a:pPr marL="119063" marR="0" indent="-111125" algn="l" defTabSz="457200" rtl="0" eaLnBrk="1" fontAlgn="auto" latinLnBrk="0" hangingPunct="1">
                        <a:lnSpc>
                          <a:spcPct val="100000"/>
                        </a:lnSpc>
                        <a:spcBef>
                          <a:spcPts val="0"/>
                        </a:spcBef>
                        <a:spcAft>
                          <a:spcPts val="0"/>
                        </a:spcAft>
                        <a:buClrTx/>
                        <a:buSzTx/>
                        <a:buFontTx/>
                        <a:buNone/>
                        <a:tabLst/>
                        <a:defRPr/>
                      </a:pPr>
                      <a:r>
                        <a:rPr lang="en-US" sz="1100" b="0" baseline="0" dirty="0" smtClean="0">
                          <a:solidFill>
                            <a:schemeClr val="accent5">
                              <a:lumMod val="10000"/>
                            </a:schemeClr>
                          </a:solidFill>
                        </a:rPr>
                        <a:t>• HIV infection</a:t>
                      </a:r>
                      <a:endParaRPr lang="en-US" sz="1100" b="0" dirty="0">
                        <a:solidFill>
                          <a:schemeClr val="accent5">
                            <a:lumMod val="10000"/>
                          </a:schemeClr>
                        </a:solidFill>
                      </a:endParaRPr>
                    </a:p>
                  </a:txBody>
                  <a:tcPr>
                    <a:lnL w="6350" cap="flat" cmpd="sng" algn="ctr">
                      <a:solidFill>
                        <a:srgbClr val="161616"/>
                      </a:solidFill>
                      <a:prstDash val="solid"/>
                      <a:round/>
                      <a:headEnd type="none" w="med" len="med"/>
                      <a:tailEnd type="none" w="med" len="med"/>
                    </a:lnL>
                    <a:lnR w="3175"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6350" cap="flat" cmpd="sng" algn="ctr">
                      <a:solidFill>
                        <a:srgbClr val="161616"/>
                      </a:solidFill>
                      <a:prstDash val="solid"/>
                      <a:round/>
                      <a:headEnd type="none" w="med" len="med"/>
                      <a:tailEnd type="none" w="med" len="med"/>
                    </a:lnB>
                    <a:solidFill>
                      <a:srgbClr val="FFFFFF"/>
                    </a:solidFill>
                  </a:tcPr>
                </a:tc>
              </a:tr>
              <a:tr h="781382">
                <a:tc>
                  <a:txBody>
                    <a:bodyPr/>
                    <a:lstStyle/>
                    <a:p>
                      <a:pPr marL="93663" indent="-93663" algn="l"/>
                      <a:r>
                        <a:rPr lang="en-US" sz="1100" b="0" dirty="0" smtClean="0">
                          <a:solidFill>
                            <a:schemeClr val="accent5">
                              <a:lumMod val="10000"/>
                            </a:schemeClr>
                          </a:solidFill>
                        </a:rPr>
                        <a:t>• Fetal compromise, e.g., severe Intrauterine Growth Restriction (IUGR), </a:t>
                      </a:r>
                      <a:r>
                        <a:rPr lang="en-US" sz="1100" b="0" dirty="0" err="1" smtClean="0">
                          <a:solidFill>
                            <a:schemeClr val="accent5">
                              <a:lumMod val="10000"/>
                            </a:schemeClr>
                          </a:solidFill>
                        </a:rPr>
                        <a:t>isoimmunization</a:t>
                      </a:r>
                      <a:r>
                        <a:rPr lang="en-US" sz="1100" b="0" dirty="0" smtClean="0">
                          <a:solidFill>
                            <a:schemeClr val="accent5">
                              <a:lumMod val="10000"/>
                            </a:schemeClr>
                          </a:solidFill>
                        </a:rPr>
                        <a:t>, </a:t>
                      </a:r>
                      <a:r>
                        <a:rPr lang="en-US" sz="1100" b="0" dirty="0" err="1" smtClean="0">
                          <a:solidFill>
                            <a:schemeClr val="accent5">
                              <a:lumMod val="10000"/>
                            </a:schemeClr>
                          </a:solidFill>
                        </a:rPr>
                        <a:t>oligohydramnios</a:t>
                      </a:r>
                      <a:endParaRPr lang="en-US" sz="1100" b="0" dirty="0">
                        <a:solidFill>
                          <a:schemeClr val="accent5">
                            <a:lumMod val="10000"/>
                          </a:schemeClr>
                        </a:solidFill>
                      </a:endParaRPr>
                    </a:p>
                  </a:txBody>
                  <a:tcPr>
                    <a:lnL w="3175"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3175" cap="flat" cmpd="sng" algn="ctr">
                      <a:solidFill>
                        <a:srgbClr val="161616"/>
                      </a:solidFill>
                      <a:prstDash val="solid"/>
                      <a:round/>
                      <a:headEnd type="none" w="med" len="med"/>
                      <a:tailEnd type="none" w="med" len="med"/>
                    </a:lnB>
                    <a:solidFill>
                      <a:srgbClr val="FFFFFF"/>
                    </a:solidFill>
                  </a:tcPr>
                </a:tc>
                <a:tc>
                  <a:txBody>
                    <a:bodyPr/>
                    <a:lstStyle/>
                    <a:p>
                      <a:pPr marL="119063" marR="0" indent="-111125" algn="l" defTabSz="457200" rtl="0" eaLnBrk="1" fontAlgn="auto" latinLnBrk="0" hangingPunct="1">
                        <a:lnSpc>
                          <a:spcPct val="100000"/>
                        </a:lnSpc>
                        <a:spcBef>
                          <a:spcPts val="0"/>
                        </a:spcBef>
                        <a:spcAft>
                          <a:spcPts val="0"/>
                        </a:spcAft>
                        <a:buClrTx/>
                        <a:buSzTx/>
                        <a:buFontTx/>
                        <a:buNone/>
                        <a:tabLst/>
                        <a:defRPr/>
                      </a:pPr>
                      <a:r>
                        <a:rPr lang="en-US" sz="1100" b="0" dirty="0" smtClean="0">
                          <a:solidFill>
                            <a:schemeClr val="accent5">
                              <a:lumMod val="10000"/>
                            </a:schemeClr>
                          </a:solidFill>
                        </a:rPr>
                        <a:t>• IUGR, </a:t>
                      </a:r>
                      <a:r>
                        <a:rPr lang="en-US" sz="1100" b="0" dirty="0" err="1" smtClean="0">
                          <a:solidFill>
                            <a:schemeClr val="accent5">
                              <a:lumMod val="10000"/>
                            </a:schemeClr>
                          </a:solidFill>
                        </a:rPr>
                        <a:t>oligohydramnios</a:t>
                      </a:r>
                      <a:r>
                        <a:rPr lang="en-US" sz="1100" b="0" dirty="0" smtClean="0">
                          <a:solidFill>
                            <a:schemeClr val="accent5">
                              <a:lumMod val="10000"/>
                            </a:schemeClr>
                          </a:solidFill>
                        </a:rPr>
                        <a:t>, </a:t>
                      </a:r>
                      <a:r>
                        <a:rPr lang="en-US" sz="1100" b="0" dirty="0" err="1" smtClean="0">
                          <a:solidFill>
                            <a:schemeClr val="accent5">
                              <a:lumMod val="10000"/>
                            </a:schemeClr>
                          </a:solidFill>
                        </a:rPr>
                        <a:t>polyhydramnios</a:t>
                      </a:r>
                      <a:r>
                        <a:rPr lang="en-US" sz="1100" b="0" dirty="0" smtClean="0">
                          <a:solidFill>
                            <a:schemeClr val="accent5">
                              <a:lumMod val="10000"/>
                            </a:schemeClr>
                          </a:solidFill>
                        </a:rPr>
                        <a:t>, fetal distress, abnormal fetal heart rate</a:t>
                      </a:r>
                    </a:p>
                    <a:p>
                      <a:pPr marL="119063" marR="0" indent="-111125" algn="l" defTabSz="457200" rtl="0" eaLnBrk="1" fontAlgn="auto" latinLnBrk="0" hangingPunct="1">
                        <a:lnSpc>
                          <a:spcPct val="100000"/>
                        </a:lnSpc>
                        <a:spcBef>
                          <a:spcPts val="0"/>
                        </a:spcBef>
                        <a:spcAft>
                          <a:spcPts val="0"/>
                        </a:spcAft>
                        <a:buClrTx/>
                        <a:buSzTx/>
                        <a:buFontTx/>
                        <a:buNone/>
                        <a:tabLst/>
                        <a:defRPr/>
                      </a:pPr>
                      <a:r>
                        <a:rPr lang="en-US" sz="1100" b="0" dirty="0" smtClean="0">
                          <a:solidFill>
                            <a:schemeClr val="accent5">
                              <a:lumMod val="10000"/>
                            </a:schemeClr>
                          </a:solidFill>
                        </a:rPr>
                        <a:t>• </a:t>
                      </a:r>
                      <a:r>
                        <a:rPr lang="en-US" sz="1100" b="0" dirty="0" err="1" smtClean="0">
                          <a:solidFill>
                            <a:schemeClr val="accent5">
                              <a:lumMod val="10000"/>
                            </a:schemeClr>
                          </a:solidFill>
                        </a:rPr>
                        <a:t>Isoimmunization</a:t>
                      </a:r>
                      <a:r>
                        <a:rPr lang="en-US" sz="1100" b="0" dirty="0" smtClean="0">
                          <a:solidFill>
                            <a:schemeClr val="accent5">
                              <a:lumMod val="10000"/>
                            </a:schemeClr>
                          </a:solidFill>
                        </a:rPr>
                        <a:t> (</a:t>
                      </a:r>
                      <a:r>
                        <a:rPr lang="en-US" sz="1100" b="0" dirty="0" err="1" smtClean="0">
                          <a:solidFill>
                            <a:schemeClr val="accent5">
                              <a:lumMod val="10000"/>
                            </a:schemeClr>
                          </a:solidFill>
                        </a:rPr>
                        <a:t>Rh</a:t>
                      </a:r>
                      <a:r>
                        <a:rPr lang="en-US" sz="1100" b="0" dirty="0" smtClean="0">
                          <a:solidFill>
                            <a:schemeClr val="accent5">
                              <a:lumMod val="10000"/>
                            </a:schemeClr>
                          </a:solidFill>
                        </a:rPr>
                        <a:t> and other), fetal-maternal hemorrhage</a:t>
                      </a:r>
                    </a:p>
                    <a:p>
                      <a:pPr marL="119063" marR="0" indent="-111125" algn="l" defTabSz="457200" rtl="0" eaLnBrk="1" fontAlgn="auto" latinLnBrk="0" hangingPunct="1">
                        <a:lnSpc>
                          <a:spcPct val="100000"/>
                        </a:lnSpc>
                        <a:spcBef>
                          <a:spcPts val="0"/>
                        </a:spcBef>
                        <a:spcAft>
                          <a:spcPts val="0"/>
                        </a:spcAft>
                        <a:buClrTx/>
                        <a:buSzTx/>
                        <a:buFontTx/>
                        <a:buNone/>
                        <a:tabLst/>
                        <a:defRPr/>
                      </a:pPr>
                      <a:r>
                        <a:rPr lang="en-US" sz="1100" b="0" dirty="0" smtClean="0">
                          <a:solidFill>
                            <a:schemeClr val="accent5">
                              <a:lumMod val="10000"/>
                            </a:schemeClr>
                          </a:solidFill>
                        </a:rPr>
                        <a:t>• Fetal malformation, chromosomal abnormality, or suspected fetal injury</a:t>
                      </a:r>
                      <a:endParaRPr lang="en-US" sz="1100" b="0" dirty="0">
                        <a:solidFill>
                          <a:schemeClr val="accent5">
                            <a:lumMod val="10000"/>
                          </a:schemeClr>
                        </a:solidFill>
                      </a:endParaRPr>
                    </a:p>
                  </a:txBody>
                  <a:tcPr>
                    <a:lnL w="6350" cap="flat" cmpd="sng" algn="ctr">
                      <a:solidFill>
                        <a:srgbClr val="161616"/>
                      </a:solidFill>
                      <a:prstDash val="solid"/>
                      <a:round/>
                      <a:headEnd type="none" w="med" len="med"/>
                      <a:tailEnd type="none" w="med" len="med"/>
                    </a:lnL>
                    <a:lnR w="3175" cap="flat" cmpd="sng" algn="ctr">
                      <a:solidFill>
                        <a:srgbClr val="161616"/>
                      </a:solidFill>
                      <a:prstDash val="solid"/>
                      <a:round/>
                      <a:headEnd type="none" w="med" len="med"/>
                      <a:tailEnd type="none" w="med" len="med"/>
                    </a:lnR>
                    <a:lnT w="6350" cap="flat" cmpd="sng" algn="ctr">
                      <a:solidFill>
                        <a:srgbClr val="161616"/>
                      </a:solidFill>
                      <a:prstDash val="solid"/>
                      <a:round/>
                      <a:headEnd type="none" w="med" len="med"/>
                      <a:tailEnd type="none" w="med" len="med"/>
                    </a:lnT>
                    <a:lnB w="3175" cap="flat" cmpd="sng" algn="ctr">
                      <a:solidFill>
                        <a:srgbClr val="161616"/>
                      </a:solidFill>
                      <a:prstDash val="solid"/>
                      <a:round/>
                      <a:headEnd type="none" w="med" len="med"/>
                      <a:tailEnd type="none" w="med" len="med"/>
                    </a:lnB>
                    <a:solidFill>
                      <a:srgbClr val="FFFFFF"/>
                    </a:solidFill>
                  </a:tcPr>
                </a:tc>
              </a:tr>
            </a:tbl>
          </a:graphicData>
        </a:graphic>
      </p:graphicFrame>
      <p:sp>
        <p:nvSpPr>
          <p:cNvPr id="14" name="Rounded Rectangle 13"/>
          <p:cNvSpPr/>
          <p:nvPr/>
        </p:nvSpPr>
        <p:spPr bwMode="auto">
          <a:xfrm>
            <a:off x="7162800" y="5511800"/>
            <a:ext cx="1600200" cy="508000"/>
          </a:xfrm>
          <a:prstGeom prst="roundRect">
            <a:avLst/>
          </a:prstGeom>
          <a:solidFill>
            <a:srgbClr val="D2EBE4"/>
          </a:solidFill>
          <a:ln w="38100" cap="flat" cmpd="sng" algn="ctr">
            <a:solidFill>
              <a:srgbClr val="00B58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8" charset="0"/>
            </a:endParaRPr>
          </a:p>
        </p:txBody>
      </p:sp>
      <p:sp>
        <p:nvSpPr>
          <p:cNvPr id="15" name="Rectangle 14"/>
          <p:cNvSpPr/>
          <p:nvPr/>
        </p:nvSpPr>
        <p:spPr bwMode="auto">
          <a:xfrm>
            <a:off x="7162800" y="5513915"/>
            <a:ext cx="1620520" cy="330200"/>
          </a:xfrm>
          <a:prstGeom prst="rect">
            <a:avLst/>
          </a:prstGeom>
          <a:noFill/>
          <a:ln w="9525" cap="flat" cmpd="sng" algn="ctr">
            <a:noFill/>
            <a:prstDash val="solid"/>
            <a:round/>
            <a:headEnd type="none" w="med" len="med"/>
            <a:tailEnd type="none" w="med" len="med"/>
          </a:ln>
          <a:effectLst/>
        </p:spPr>
        <p:txBody>
          <a:bodyPr/>
          <a:lstStyle/>
          <a:p>
            <a:pPr algn="ctr" eaLnBrk="0" hangingPunct="0">
              <a:defRPr/>
            </a:pPr>
            <a:r>
              <a:rPr lang="en-US" sz="1200" dirty="0" smtClean="0">
                <a:solidFill>
                  <a:schemeClr val="accent4">
                    <a:lumMod val="10000"/>
                  </a:schemeClr>
                </a:solidFill>
                <a:ea typeface="ＭＳ Ｐゴシック" pitchFamily="34" charset="-128"/>
              </a:rPr>
              <a:t>These are </a:t>
            </a:r>
            <a:r>
              <a:rPr lang="en-US" sz="1200" b="1" dirty="0" smtClean="0">
                <a:solidFill>
                  <a:schemeClr val="accent4">
                    <a:lumMod val="10000"/>
                  </a:schemeClr>
                </a:solidFill>
                <a:ea typeface="ＭＳ Ｐゴシック" pitchFamily="34" charset="-128"/>
              </a:rPr>
              <a:t>NOT</a:t>
            </a:r>
            <a:r>
              <a:rPr lang="en-US" sz="1200" dirty="0" smtClean="0">
                <a:solidFill>
                  <a:schemeClr val="accent4">
                    <a:lumMod val="10000"/>
                  </a:schemeClr>
                </a:solidFill>
                <a:ea typeface="ＭＳ Ｐゴシック" pitchFamily="34" charset="-128"/>
              </a:rPr>
              <a:t> exhaustive lists!</a:t>
            </a:r>
          </a:p>
        </p:txBody>
      </p:sp>
      <p:sp>
        <p:nvSpPr>
          <p:cNvPr id="16" name="Rectangle 9"/>
          <p:cNvSpPr>
            <a:spLocks noChangeArrowheads="1"/>
          </p:cNvSpPr>
          <p:nvPr/>
        </p:nvSpPr>
        <p:spPr bwMode="auto">
          <a:xfrm>
            <a:off x="280247" y="5562600"/>
            <a:ext cx="6831753" cy="577081"/>
          </a:xfrm>
          <a:prstGeom prst="rect">
            <a:avLst/>
          </a:prstGeom>
          <a:noFill/>
          <a:ln w="9525">
            <a:noFill/>
            <a:miter lim="800000"/>
            <a:headEnd/>
            <a:tailEnd/>
          </a:ln>
        </p:spPr>
        <p:txBody>
          <a:bodyPr wrap="square" anchor="ctr">
            <a:spAutoFit/>
          </a:bodyPr>
          <a:lstStyle/>
          <a:p>
            <a:r>
              <a:rPr lang="en-US" sz="1050" dirty="0">
                <a:solidFill>
                  <a:schemeClr val="accent4">
                    <a:lumMod val="10000"/>
                  </a:schemeClr>
                </a:solidFill>
              </a:rPr>
              <a:t>ACOG Practice Bulletin: Induction of Labor.  Number 107, August </a:t>
            </a:r>
            <a:r>
              <a:rPr lang="en-US" sz="1050" dirty="0" smtClean="0">
                <a:solidFill>
                  <a:schemeClr val="accent4">
                    <a:lumMod val="10000"/>
                  </a:schemeClr>
                </a:solidFill>
              </a:rPr>
              <a:t>2009. </a:t>
            </a:r>
            <a:br>
              <a:rPr lang="en-US" sz="1050" dirty="0" smtClean="0">
                <a:solidFill>
                  <a:schemeClr val="accent4">
                    <a:lumMod val="10000"/>
                  </a:schemeClr>
                </a:solidFill>
              </a:rPr>
            </a:br>
            <a:r>
              <a:rPr lang="en-US" sz="1050" smtClean="0">
                <a:solidFill>
                  <a:schemeClr val="accent4">
                    <a:lumMod val="10000"/>
                  </a:schemeClr>
                </a:solidFill>
              </a:rPr>
              <a:t>TJC </a:t>
            </a:r>
            <a:r>
              <a:rPr lang="en-US" sz="1050" dirty="0" smtClean="0">
                <a:solidFill>
                  <a:schemeClr val="accent4">
                    <a:lumMod val="10000"/>
                  </a:schemeClr>
                </a:solidFill>
              </a:rPr>
              <a:t>Specifications Manual for Joint Commission National Quality Core Measures (20101a); </a:t>
            </a:r>
            <a:br>
              <a:rPr lang="en-US" sz="1050" dirty="0" smtClean="0">
                <a:solidFill>
                  <a:schemeClr val="accent4">
                    <a:lumMod val="10000"/>
                  </a:schemeClr>
                </a:solidFill>
              </a:rPr>
            </a:br>
            <a:r>
              <a:rPr lang="en-US" sz="1050" dirty="0" err="1" smtClean="0">
                <a:solidFill>
                  <a:schemeClr val="accent4">
                    <a:lumMod val="10000"/>
                  </a:schemeClr>
                </a:solidFill>
              </a:rPr>
              <a:t>Perinatal</a:t>
            </a:r>
            <a:r>
              <a:rPr lang="en-US" sz="1050" dirty="0" smtClean="0">
                <a:solidFill>
                  <a:schemeClr val="accent4">
                    <a:lumMod val="10000"/>
                  </a:schemeClr>
                </a:solidFill>
              </a:rPr>
              <a:t> Care Core Measure Set. 2009.</a:t>
            </a:r>
            <a:endParaRPr lang="en-US" sz="1050" dirty="0">
              <a:solidFill>
                <a:schemeClr val="accent4">
                  <a:lumMod val="10000"/>
                </a:schemeClr>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71" name="Rectangle 7"/>
          <p:cNvSpPr>
            <a:spLocks noGrp="1" noChangeArrowheads="1"/>
          </p:cNvSpPr>
          <p:nvPr>
            <p:ph type="title"/>
          </p:nvPr>
        </p:nvSpPr>
        <p:spPr>
          <a:xfrm>
            <a:off x="457200" y="0"/>
            <a:ext cx="8229600" cy="1139825"/>
          </a:xfrm>
        </p:spPr>
        <p:txBody>
          <a:bodyPr vert="horz"/>
          <a:lstStyle/>
          <a:p>
            <a:pPr eaLnBrk="1" hangingPunct="1">
              <a:defRPr/>
            </a:pPr>
            <a:r>
              <a:rPr lang="en-US" sz="2800" b="0" dirty="0">
                <a:solidFill>
                  <a:srgbClr val="9C5FB5"/>
                </a:solidFill>
                <a:ea typeface="+mj-ea"/>
                <a:cs typeface="+mj-cs"/>
              </a:rPr>
              <a:t>Confirmation of Term Gestation</a:t>
            </a:r>
          </a:p>
        </p:txBody>
      </p:sp>
      <p:sp>
        <p:nvSpPr>
          <p:cNvPr id="62472" name="Rectangle 8"/>
          <p:cNvSpPr>
            <a:spLocks noGrp="1" noChangeArrowheads="1"/>
          </p:cNvSpPr>
          <p:nvPr>
            <p:ph type="body" idx="1"/>
          </p:nvPr>
        </p:nvSpPr>
        <p:spPr>
          <a:xfrm>
            <a:off x="457200" y="1430866"/>
            <a:ext cx="8229600" cy="4530725"/>
          </a:xfrm>
        </p:spPr>
        <p:txBody>
          <a:bodyPr/>
          <a:lstStyle/>
          <a:p>
            <a:pPr eaLnBrk="1" hangingPunct="1">
              <a:buClr>
                <a:srgbClr val="E98300"/>
              </a:buClr>
              <a:buSzPct val="100000"/>
              <a:buFont typeface="Arial"/>
              <a:buChar char="•"/>
              <a:defRPr/>
            </a:pPr>
            <a:r>
              <a:rPr lang="en-US" sz="2400" dirty="0">
                <a:ea typeface="+mn-ea"/>
                <a:cs typeface="+mn-cs"/>
              </a:rPr>
              <a:t>Ultrasound measurement at less than 20 weeks</a:t>
            </a:r>
            <a:r>
              <a:rPr lang="en-US" sz="2400" dirty="0" smtClean="0">
                <a:ea typeface="+mn-ea"/>
                <a:cs typeface="+mn-cs"/>
              </a:rPr>
              <a:t> </a:t>
            </a:r>
            <a:br>
              <a:rPr lang="en-US" sz="2400" dirty="0" smtClean="0">
                <a:ea typeface="+mn-ea"/>
                <a:cs typeface="+mn-cs"/>
              </a:rPr>
            </a:br>
            <a:r>
              <a:rPr lang="en-US" sz="2400" dirty="0" smtClean="0">
                <a:ea typeface="+mn-ea"/>
                <a:cs typeface="+mn-cs"/>
              </a:rPr>
              <a:t>of gestation </a:t>
            </a:r>
            <a:r>
              <a:rPr lang="en-US" sz="2400" dirty="0">
                <a:ea typeface="+mn-ea"/>
                <a:cs typeface="+mn-cs"/>
              </a:rPr>
              <a:t>supports gestational age of 39 weeks</a:t>
            </a:r>
            <a:r>
              <a:rPr lang="en-US" sz="2400" dirty="0" smtClean="0">
                <a:ea typeface="+mn-ea"/>
                <a:cs typeface="+mn-cs"/>
              </a:rPr>
              <a:t> </a:t>
            </a:r>
            <a:br>
              <a:rPr lang="en-US" sz="2400" dirty="0" smtClean="0">
                <a:ea typeface="+mn-ea"/>
                <a:cs typeface="+mn-cs"/>
              </a:rPr>
            </a:br>
            <a:r>
              <a:rPr lang="en-US" sz="2400" dirty="0" smtClean="0">
                <a:ea typeface="+mn-ea"/>
                <a:cs typeface="+mn-cs"/>
              </a:rPr>
              <a:t>or </a:t>
            </a:r>
            <a:r>
              <a:rPr lang="en-US" sz="2400" dirty="0">
                <a:ea typeface="+mn-ea"/>
                <a:cs typeface="+mn-cs"/>
              </a:rPr>
              <a:t>greater.</a:t>
            </a:r>
          </a:p>
          <a:p>
            <a:pPr eaLnBrk="1" hangingPunct="1">
              <a:buClr>
                <a:srgbClr val="E98300"/>
              </a:buClr>
              <a:buSzPct val="100000"/>
              <a:buFont typeface="Arial"/>
              <a:buChar char="•"/>
              <a:defRPr/>
            </a:pPr>
            <a:r>
              <a:rPr lang="en-US" sz="2400" dirty="0">
                <a:ea typeface="+mn-ea"/>
                <a:cs typeface="+mn-cs"/>
              </a:rPr>
              <a:t>Fetal heart tones have been documented as present</a:t>
            </a:r>
            <a:r>
              <a:rPr lang="en-US" sz="2400" dirty="0" smtClean="0">
                <a:ea typeface="+mn-ea"/>
                <a:cs typeface="+mn-cs"/>
              </a:rPr>
              <a:t> </a:t>
            </a:r>
            <a:br>
              <a:rPr lang="en-US" sz="2400" dirty="0" smtClean="0">
                <a:ea typeface="+mn-ea"/>
                <a:cs typeface="+mn-cs"/>
              </a:rPr>
            </a:br>
            <a:r>
              <a:rPr lang="en-US" sz="2400" dirty="0" smtClean="0">
                <a:ea typeface="+mn-ea"/>
                <a:cs typeface="+mn-cs"/>
              </a:rPr>
              <a:t>for </a:t>
            </a:r>
            <a:r>
              <a:rPr lang="en-US" sz="2400" dirty="0">
                <a:ea typeface="+mn-ea"/>
                <a:cs typeface="+mn-cs"/>
              </a:rPr>
              <a:t>30 weeks by Doppler </a:t>
            </a:r>
            <a:r>
              <a:rPr lang="en-US" sz="2400" dirty="0" err="1">
                <a:ea typeface="+mn-ea"/>
                <a:cs typeface="+mn-cs"/>
              </a:rPr>
              <a:t>ultrasonography</a:t>
            </a:r>
            <a:r>
              <a:rPr lang="en-US" sz="2400" dirty="0">
                <a:ea typeface="+mn-ea"/>
                <a:cs typeface="+mn-cs"/>
              </a:rPr>
              <a:t>.</a:t>
            </a:r>
          </a:p>
          <a:p>
            <a:pPr eaLnBrk="1" hangingPunct="1">
              <a:buClr>
                <a:srgbClr val="E98300"/>
              </a:buClr>
              <a:buSzPct val="100000"/>
              <a:buFont typeface="Arial"/>
              <a:buChar char="•"/>
              <a:defRPr/>
            </a:pPr>
            <a:r>
              <a:rPr lang="en-US" sz="2400" dirty="0">
                <a:ea typeface="+mn-ea"/>
                <a:cs typeface="+mn-cs"/>
              </a:rPr>
              <a:t>It has been 36 weeks since a positive serum or urine human </a:t>
            </a:r>
            <a:r>
              <a:rPr lang="en-US" sz="2400" dirty="0" err="1">
                <a:ea typeface="+mn-ea"/>
                <a:cs typeface="+mn-cs"/>
              </a:rPr>
              <a:t>chorionic</a:t>
            </a:r>
            <a:r>
              <a:rPr lang="en-US" sz="2400" dirty="0">
                <a:ea typeface="+mn-ea"/>
                <a:cs typeface="+mn-cs"/>
              </a:rPr>
              <a:t> </a:t>
            </a:r>
            <a:r>
              <a:rPr lang="en-US" sz="2400" dirty="0" err="1">
                <a:ea typeface="+mn-ea"/>
                <a:cs typeface="+mn-cs"/>
              </a:rPr>
              <a:t>gonadotropin</a:t>
            </a:r>
            <a:r>
              <a:rPr lang="en-US" sz="2400" dirty="0">
                <a:ea typeface="+mn-ea"/>
                <a:cs typeface="+mn-cs"/>
              </a:rPr>
              <a:t> pregnancy test result.</a:t>
            </a:r>
          </a:p>
        </p:txBody>
      </p:sp>
      <p:sp>
        <p:nvSpPr>
          <p:cNvPr id="84996" name="Rectangle 9"/>
          <p:cNvSpPr>
            <a:spLocks noChangeArrowheads="1"/>
          </p:cNvSpPr>
          <p:nvPr/>
        </p:nvSpPr>
        <p:spPr bwMode="auto">
          <a:xfrm>
            <a:off x="248920" y="5881877"/>
            <a:ext cx="4419048" cy="253916"/>
          </a:xfrm>
          <a:prstGeom prst="rect">
            <a:avLst/>
          </a:prstGeom>
          <a:noFill/>
          <a:ln w="9525">
            <a:noFill/>
            <a:miter lim="800000"/>
            <a:headEnd/>
            <a:tailEnd/>
          </a:ln>
        </p:spPr>
        <p:txBody>
          <a:bodyPr wrap="none" anchor="ctr">
            <a:spAutoFit/>
          </a:bodyPr>
          <a:lstStyle/>
          <a:p>
            <a:pPr algn="r"/>
            <a:r>
              <a:rPr lang="en-US" sz="1050" dirty="0">
                <a:solidFill>
                  <a:schemeClr val="accent5">
                    <a:lumMod val="10000"/>
                  </a:schemeClr>
                </a:solidFill>
              </a:rPr>
              <a:t>ACOG Practice Bulletin: Induction of Labor.  Number 107, August 2009 </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0" name="Title 1"/>
          <p:cNvSpPr>
            <a:spLocks noGrp="1"/>
          </p:cNvSpPr>
          <p:nvPr>
            <p:ph type="title"/>
          </p:nvPr>
        </p:nvSpPr>
        <p:spPr>
          <a:xfrm>
            <a:off x="457200" y="106680"/>
            <a:ext cx="8229600" cy="941388"/>
          </a:xfrm>
        </p:spPr>
        <p:txBody>
          <a:bodyPr/>
          <a:lstStyle/>
          <a:p>
            <a:pPr>
              <a:defRPr/>
            </a:pPr>
            <a:r>
              <a:rPr lang="en-US" sz="2800" b="0" u="sng" dirty="0" smtClean="0">
                <a:solidFill>
                  <a:srgbClr val="0096D7"/>
                </a:solidFill>
              </a:rPr>
              <a:t>Plan</a:t>
            </a:r>
            <a:r>
              <a:rPr lang="en-US" sz="2800" b="0" dirty="0" smtClean="0">
                <a:solidFill>
                  <a:srgbClr val="9C5FB5"/>
                </a:solidFill>
              </a:rPr>
              <a:t> Change Tactics</a:t>
            </a:r>
          </a:p>
        </p:txBody>
      </p:sp>
      <p:sp>
        <p:nvSpPr>
          <p:cNvPr id="86019" name="Content Placeholder 2"/>
          <p:cNvSpPr>
            <a:spLocks noGrp="1"/>
          </p:cNvSpPr>
          <p:nvPr>
            <p:ph idx="1"/>
          </p:nvPr>
        </p:nvSpPr>
        <p:spPr>
          <a:xfrm>
            <a:off x="457200" y="1430866"/>
            <a:ext cx="8229600" cy="5181600"/>
          </a:xfrm>
        </p:spPr>
        <p:txBody>
          <a:bodyPr/>
          <a:lstStyle/>
          <a:p>
            <a:pPr>
              <a:buClr>
                <a:srgbClr val="E98300"/>
              </a:buClr>
              <a:buSzPct val="100000"/>
              <a:buFont typeface="Arial"/>
              <a:buChar char="•"/>
            </a:pPr>
            <a:r>
              <a:rPr lang="en-US" sz="2400" dirty="0" smtClean="0">
                <a:ea typeface="ＭＳ Ｐゴシック"/>
                <a:cs typeface="ＭＳ Ｐゴシック"/>
              </a:rPr>
              <a:t>Develop revised scheduling processes and guidelines</a:t>
            </a:r>
          </a:p>
          <a:p>
            <a:pPr marL="568325" lvl="1" indent="-222250">
              <a:buClr>
                <a:srgbClr val="AE85C3"/>
              </a:buClr>
              <a:buSzPct val="100000"/>
              <a:buFont typeface="Arial"/>
              <a:buChar char="•"/>
            </a:pPr>
            <a:r>
              <a:rPr lang="en-US" sz="2000" dirty="0" smtClean="0">
                <a:ea typeface="ＭＳ Ｐゴシック"/>
              </a:rPr>
              <a:t>Establish an appeal process</a:t>
            </a:r>
          </a:p>
          <a:p>
            <a:pPr marL="568325" lvl="1" indent="-222250">
              <a:buClr>
                <a:srgbClr val="AE85C3"/>
              </a:buClr>
              <a:buSzPct val="100000"/>
              <a:buFont typeface="Arial"/>
              <a:buChar char="•"/>
            </a:pPr>
            <a:r>
              <a:rPr lang="en-US" sz="2000" dirty="0" smtClean="0">
                <a:ea typeface="ＭＳ Ｐゴシック"/>
              </a:rPr>
              <a:t>Appoint physician leader(</a:t>
            </a:r>
            <a:r>
              <a:rPr lang="en-US" sz="2000" dirty="0" err="1" smtClean="0">
                <a:ea typeface="ＭＳ Ｐゴシック"/>
              </a:rPr>
              <a:t>s</a:t>
            </a:r>
            <a:r>
              <a:rPr lang="en-US" sz="2000" dirty="0" smtClean="0">
                <a:ea typeface="ＭＳ Ｐゴシック"/>
              </a:rPr>
              <a:t>) to enforce scheduling process and approve exceptions</a:t>
            </a:r>
          </a:p>
          <a:p>
            <a:pPr>
              <a:buClr>
                <a:srgbClr val="E98300"/>
              </a:buClr>
              <a:buSzPct val="100000"/>
              <a:buFont typeface="Arial"/>
              <a:buChar char="•"/>
            </a:pPr>
            <a:r>
              <a:rPr lang="en-US" sz="2400" dirty="0" smtClean="0">
                <a:ea typeface="ＭＳ Ｐゴシック"/>
                <a:cs typeface="ＭＳ Ｐゴシック"/>
              </a:rPr>
              <a:t>Describe the new guidelines</a:t>
            </a:r>
          </a:p>
          <a:p>
            <a:pPr>
              <a:buClr>
                <a:srgbClr val="E98300"/>
              </a:buClr>
              <a:buSzPct val="100000"/>
              <a:buFont typeface="Arial"/>
              <a:buChar char="•"/>
            </a:pPr>
            <a:r>
              <a:rPr lang="en-US" sz="2400" dirty="0" smtClean="0">
                <a:ea typeface="ＭＳ Ｐゴシック"/>
                <a:cs typeface="ＭＳ Ｐゴシック"/>
              </a:rPr>
              <a:t>Revise forms and scheduling policy and procedure</a:t>
            </a:r>
          </a:p>
          <a:p>
            <a:pPr>
              <a:buClr>
                <a:srgbClr val="E98300"/>
              </a:buClr>
              <a:buSzPct val="100000"/>
              <a:buFont typeface="Arial"/>
              <a:buChar char="•"/>
            </a:pPr>
            <a:r>
              <a:rPr lang="en-US" sz="2400" dirty="0" smtClean="0">
                <a:ea typeface="ＭＳ Ｐゴシック"/>
                <a:cs typeface="ＭＳ Ｐゴシック"/>
              </a:rPr>
              <a:t>Develop data collection plan and forms</a:t>
            </a:r>
          </a:p>
          <a:p>
            <a:pPr>
              <a:buClr>
                <a:srgbClr val="E98300"/>
              </a:buClr>
              <a:buSzPct val="100000"/>
              <a:buFont typeface="Arial"/>
              <a:buChar char="•"/>
            </a:pPr>
            <a:r>
              <a:rPr lang="en-US" sz="2400" dirty="0" smtClean="0">
                <a:ea typeface="ＭＳ Ｐゴシック"/>
                <a:cs typeface="ＭＳ Ｐゴシック"/>
              </a:rPr>
              <a:t>Determine what clinician and patient education materials are needed</a:t>
            </a:r>
          </a:p>
          <a:p>
            <a:pPr>
              <a:buClr>
                <a:srgbClr val="E98300"/>
              </a:buClr>
              <a:buSzPct val="100000"/>
              <a:buFont typeface="Arial"/>
              <a:buChar char="•"/>
            </a:pPr>
            <a:r>
              <a:rPr lang="en-US" sz="2400" dirty="0" smtClean="0">
                <a:ea typeface="ＭＳ Ｐゴシック"/>
                <a:cs typeface="ＭＳ Ｐゴシック"/>
              </a:rPr>
              <a:t>Determine implementation start date</a:t>
            </a:r>
          </a:p>
          <a:p>
            <a:pPr>
              <a:buClr>
                <a:srgbClr val="E98300"/>
              </a:buClr>
              <a:buSzPct val="100000"/>
              <a:buFont typeface="Arial"/>
              <a:buChar char="•"/>
            </a:pPr>
            <a:endParaRPr lang="en-US" sz="2400" dirty="0" smtClean="0">
              <a:ea typeface="ＭＳ Ｐゴシック"/>
              <a:cs typeface="ＭＳ Ｐゴシック"/>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457200" y="0"/>
            <a:ext cx="8229600" cy="1139825"/>
          </a:xfrm>
        </p:spPr>
        <p:txBody>
          <a:bodyPr/>
          <a:lstStyle/>
          <a:p>
            <a:pPr eaLnBrk="1" hangingPunct="1">
              <a:defRPr/>
            </a:pPr>
            <a:r>
              <a:rPr lang="en-US" sz="2800" b="0" dirty="0" smtClean="0">
                <a:solidFill>
                  <a:srgbClr val="9C5FB5"/>
                </a:solidFill>
              </a:rPr>
              <a:t>Implement</a:t>
            </a:r>
          </a:p>
        </p:txBody>
      </p:sp>
      <p:sp>
        <p:nvSpPr>
          <p:cNvPr id="87043" name="Rectangle 3"/>
          <p:cNvSpPr>
            <a:spLocks noGrp="1" noChangeArrowheads="1"/>
          </p:cNvSpPr>
          <p:nvPr>
            <p:ph type="body" idx="1"/>
          </p:nvPr>
        </p:nvSpPr>
        <p:spPr>
          <a:xfrm>
            <a:off x="457200" y="1433195"/>
            <a:ext cx="8229600" cy="4530725"/>
          </a:xfrm>
        </p:spPr>
        <p:txBody>
          <a:bodyPr/>
          <a:lstStyle/>
          <a:p>
            <a:pPr eaLnBrk="1" hangingPunct="1">
              <a:spcBef>
                <a:spcPts val="576"/>
              </a:spcBef>
              <a:buClr>
                <a:srgbClr val="E98300"/>
              </a:buClr>
              <a:buSzPct val="100000"/>
              <a:buFont typeface="Arial"/>
              <a:buChar char="•"/>
            </a:pPr>
            <a:r>
              <a:rPr lang="en-US" sz="2400" dirty="0" smtClean="0">
                <a:ea typeface="ＭＳ Ｐゴシック"/>
                <a:cs typeface="ＭＳ Ｐゴシック"/>
              </a:rPr>
              <a:t>Convene department and staff meetings to educate physicians and staff </a:t>
            </a:r>
          </a:p>
          <a:p>
            <a:pPr marL="568325" lvl="1" indent="-222250" eaLnBrk="1" hangingPunct="1">
              <a:spcBef>
                <a:spcPts val="576"/>
              </a:spcBef>
              <a:buClr>
                <a:srgbClr val="AE85C3"/>
              </a:buClr>
              <a:buSzPct val="100000"/>
              <a:buFont typeface="Arial"/>
              <a:buChar char="•"/>
            </a:pPr>
            <a:r>
              <a:rPr lang="en-US" sz="2000" dirty="0" smtClean="0">
                <a:ea typeface="ＭＳ Ｐゴシック"/>
              </a:rPr>
              <a:t>Baseline assessment</a:t>
            </a:r>
          </a:p>
          <a:p>
            <a:pPr marL="568325" lvl="1" indent="-222250" eaLnBrk="1" hangingPunct="1">
              <a:spcBef>
                <a:spcPts val="576"/>
              </a:spcBef>
              <a:buClr>
                <a:srgbClr val="AE85C3"/>
              </a:buClr>
              <a:buSzPct val="100000"/>
              <a:buFont typeface="Arial"/>
              <a:buChar char="•"/>
            </a:pPr>
            <a:r>
              <a:rPr lang="en-US" sz="2000" dirty="0" smtClean="0">
                <a:ea typeface="ＭＳ Ｐゴシック"/>
              </a:rPr>
              <a:t>Ongoing data collection plan</a:t>
            </a:r>
          </a:p>
          <a:p>
            <a:pPr marL="568325" lvl="1" indent="-222250" eaLnBrk="1" hangingPunct="1">
              <a:spcBef>
                <a:spcPts val="576"/>
              </a:spcBef>
              <a:buClr>
                <a:srgbClr val="AE85C3"/>
              </a:buClr>
              <a:buSzPct val="100000"/>
              <a:buFont typeface="Arial"/>
              <a:buChar char="•"/>
            </a:pPr>
            <a:r>
              <a:rPr lang="en-US" sz="2000" dirty="0" smtClean="0">
                <a:ea typeface="ＭＳ Ｐゴシック"/>
              </a:rPr>
              <a:t>Policy and procedure with </a:t>
            </a:r>
            <a:r>
              <a:rPr lang="en-US" sz="2000" b="1" dirty="0" smtClean="0">
                <a:ea typeface="ＭＳ Ｐゴシック"/>
              </a:rPr>
              <a:t>Approved Indications</a:t>
            </a:r>
          </a:p>
          <a:p>
            <a:pPr marL="568325" lvl="1" indent="-222250" eaLnBrk="1" hangingPunct="1">
              <a:spcBef>
                <a:spcPts val="576"/>
              </a:spcBef>
              <a:buClr>
                <a:srgbClr val="AE85C3"/>
              </a:buClr>
              <a:buSzPct val="100000"/>
              <a:buFont typeface="Arial"/>
              <a:buChar char="•"/>
            </a:pPr>
            <a:r>
              <a:rPr lang="en-US" sz="2000" dirty="0" smtClean="0">
                <a:ea typeface="ＭＳ Ｐゴシック"/>
              </a:rPr>
              <a:t>New scheduling process and forms</a:t>
            </a:r>
          </a:p>
          <a:p>
            <a:pPr eaLnBrk="1" hangingPunct="1">
              <a:spcBef>
                <a:spcPts val="576"/>
              </a:spcBef>
              <a:buClr>
                <a:srgbClr val="E98300"/>
              </a:buClr>
              <a:buSzPct val="100000"/>
              <a:buFont typeface="Arial"/>
              <a:buChar char="•"/>
            </a:pPr>
            <a:r>
              <a:rPr lang="en-US" sz="2400" dirty="0" smtClean="0">
                <a:ea typeface="ＭＳ Ｐゴシック"/>
                <a:cs typeface="ＭＳ Ｐゴシック"/>
              </a:rPr>
              <a:t>Provide educational materials for physicians, staff, </a:t>
            </a:r>
            <a:br>
              <a:rPr lang="en-US" sz="2400" dirty="0" smtClean="0">
                <a:ea typeface="ＭＳ Ｐゴシック"/>
                <a:cs typeface="ＭＳ Ｐゴシック"/>
              </a:rPr>
            </a:br>
            <a:r>
              <a:rPr lang="en-US" sz="2400" dirty="0" smtClean="0">
                <a:ea typeface="ＭＳ Ｐゴシック"/>
                <a:cs typeface="ＭＳ Ｐゴシック"/>
              </a:rPr>
              <a:t>and patients</a:t>
            </a:r>
          </a:p>
          <a:p>
            <a:pPr eaLnBrk="1" hangingPunct="1">
              <a:spcBef>
                <a:spcPts val="576"/>
              </a:spcBef>
              <a:buClr>
                <a:srgbClr val="E98300"/>
              </a:buClr>
              <a:buSzPct val="100000"/>
              <a:buFont typeface="Arial"/>
              <a:buChar char="•"/>
            </a:pPr>
            <a:r>
              <a:rPr lang="en-US" sz="2400" dirty="0" smtClean="0">
                <a:ea typeface="ＭＳ Ｐゴシック"/>
                <a:cs typeface="ＭＳ Ｐゴシック"/>
              </a:rPr>
              <a:t>Choose start date and begin data collection and reporting on a regular basis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2" name="Rectangle 41"/>
          <p:cNvSpPr/>
          <p:nvPr/>
        </p:nvSpPr>
        <p:spPr bwMode="auto">
          <a:xfrm>
            <a:off x="381001" y="1574800"/>
            <a:ext cx="8382000" cy="3657600"/>
          </a:xfrm>
          <a:prstGeom prst="rect">
            <a:avLst/>
          </a:prstGeom>
          <a:solidFill>
            <a:srgbClr val="E98300">
              <a:alpha val="40000"/>
            </a:srgbClr>
          </a:solidFill>
          <a:ln w="9525" cap="flat" cmpd="sng" algn="ctr">
            <a:solidFill>
              <a:srgbClr val="E98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8" charset="0"/>
            </a:endParaRPr>
          </a:p>
        </p:txBody>
      </p:sp>
      <p:sp>
        <p:nvSpPr>
          <p:cNvPr id="35842" name="Rectangle 38"/>
          <p:cNvSpPr>
            <a:spLocks noChangeArrowheads="1"/>
          </p:cNvSpPr>
          <p:nvPr/>
        </p:nvSpPr>
        <p:spPr bwMode="auto">
          <a:xfrm>
            <a:off x="0" y="1295400"/>
            <a:ext cx="9144000" cy="5181600"/>
          </a:xfrm>
          <a:prstGeom prst="rect">
            <a:avLst/>
          </a:prstGeom>
          <a:noFill/>
          <a:ln w="9525">
            <a:noFill/>
            <a:miter lim="800000"/>
            <a:headEnd/>
            <a:tailEnd/>
          </a:ln>
        </p:spPr>
        <p:txBody>
          <a:bodyPr wrap="none" anchor="ctr"/>
          <a:lstStyle/>
          <a:p>
            <a:pPr algn="ctr"/>
            <a:endParaRPr lang="en-US" sz="1800">
              <a:cs typeface="Arial" pitchFamily="34" charset="0"/>
            </a:endParaRPr>
          </a:p>
        </p:txBody>
      </p:sp>
      <p:sp>
        <p:nvSpPr>
          <p:cNvPr id="152579" name="Rectangle 2"/>
          <p:cNvSpPr>
            <a:spLocks noGrp="1" noChangeArrowheads="1"/>
          </p:cNvSpPr>
          <p:nvPr>
            <p:ph type="title" idx="4294967295"/>
          </p:nvPr>
        </p:nvSpPr>
        <p:spPr>
          <a:xfrm>
            <a:off x="228600" y="-207433"/>
            <a:ext cx="8763000" cy="990600"/>
          </a:xfrm>
        </p:spPr>
        <p:txBody>
          <a:bodyPr lIns="0" rIns="0" bIns="0" anchor="b" anchorCtr="0"/>
          <a:lstStyle/>
          <a:p>
            <a:pPr eaLnBrk="1" hangingPunct="1">
              <a:defRPr/>
            </a:pPr>
            <a:r>
              <a:rPr lang="en-US" sz="2800" b="0" dirty="0" smtClean="0">
                <a:solidFill>
                  <a:srgbClr val="9C5FB5"/>
                </a:solidFill>
                <a:ea typeface="+mj-ea"/>
                <a:cs typeface="+mj-cs"/>
              </a:rPr>
              <a:t>Terminology</a:t>
            </a:r>
            <a:endParaRPr lang="en-US" sz="2800" b="0" dirty="0">
              <a:solidFill>
                <a:srgbClr val="9C5FB5"/>
              </a:solidFill>
              <a:ea typeface="+mj-ea"/>
              <a:cs typeface="+mj-cs"/>
            </a:endParaRPr>
          </a:p>
        </p:txBody>
      </p:sp>
      <p:sp>
        <p:nvSpPr>
          <p:cNvPr id="35864" name="Text Box 32"/>
          <p:cNvSpPr txBox="1">
            <a:spLocks noChangeArrowheads="1"/>
          </p:cNvSpPr>
          <p:nvPr/>
        </p:nvSpPr>
        <p:spPr bwMode="auto">
          <a:xfrm>
            <a:off x="457200" y="4688840"/>
            <a:ext cx="5867400" cy="253916"/>
          </a:xfrm>
          <a:prstGeom prst="rect">
            <a:avLst/>
          </a:prstGeom>
          <a:noFill/>
          <a:ln w="9525">
            <a:noFill/>
            <a:miter lim="800000"/>
            <a:headEnd/>
            <a:tailEnd/>
          </a:ln>
        </p:spPr>
        <p:txBody>
          <a:bodyPr wrap="square">
            <a:spAutoFit/>
          </a:bodyPr>
          <a:lstStyle/>
          <a:p>
            <a:pPr eaLnBrk="0" hangingPunct="0"/>
            <a:r>
              <a:rPr lang="en-US" sz="1050" dirty="0">
                <a:solidFill>
                  <a:srgbClr val="000000"/>
                </a:solidFill>
                <a:cs typeface="Arial" pitchFamily="34" charset="0"/>
              </a:rPr>
              <a:t>Modified from Drawing courtesy of William Engle, MD, Indiana University</a:t>
            </a:r>
          </a:p>
        </p:txBody>
      </p:sp>
      <p:sp>
        <p:nvSpPr>
          <p:cNvPr id="35866" name="Text Box 37"/>
          <p:cNvSpPr txBox="1">
            <a:spLocks noChangeArrowheads="1"/>
          </p:cNvSpPr>
          <p:nvPr/>
        </p:nvSpPr>
        <p:spPr bwMode="auto">
          <a:xfrm>
            <a:off x="457200" y="4902339"/>
            <a:ext cx="8077200" cy="253916"/>
          </a:xfrm>
          <a:prstGeom prst="rect">
            <a:avLst/>
          </a:prstGeom>
          <a:noFill/>
          <a:ln w="9525">
            <a:noFill/>
            <a:miter lim="800000"/>
            <a:headEnd/>
            <a:tailEnd/>
          </a:ln>
        </p:spPr>
        <p:txBody>
          <a:bodyPr>
            <a:spAutoFit/>
          </a:bodyPr>
          <a:lstStyle/>
          <a:p>
            <a:pPr>
              <a:spcBef>
                <a:spcPct val="50000"/>
              </a:spcBef>
            </a:pPr>
            <a:r>
              <a:rPr lang="en-US" sz="1050" dirty="0" err="1">
                <a:solidFill>
                  <a:srgbClr val="000000"/>
                </a:solidFill>
                <a:cs typeface="Arial" pitchFamily="34" charset="0"/>
              </a:rPr>
              <a:t>Raju</a:t>
            </a:r>
            <a:r>
              <a:rPr lang="en-US" sz="1050" dirty="0">
                <a:solidFill>
                  <a:srgbClr val="000000"/>
                </a:solidFill>
                <a:cs typeface="Arial" pitchFamily="34" charset="0"/>
              </a:rPr>
              <a:t> TNK. </a:t>
            </a:r>
            <a:r>
              <a:rPr lang="en-US" sz="1050" dirty="0" smtClean="0">
                <a:solidFill>
                  <a:srgbClr val="000000"/>
                </a:solidFill>
                <a:cs typeface="Arial" pitchFamily="34" charset="0"/>
              </a:rPr>
              <a:t>Pediatrics, </a:t>
            </a:r>
            <a:r>
              <a:rPr lang="en-US" sz="1050" dirty="0">
                <a:solidFill>
                  <a:srgbClr val="000000"/>
                </a:solidFill>
                <a:cs typeface="Arial" pitchFamily="34" charset="0"/>
              </a:rPr>
              <a:t>2006;118 1207.</a:t>
            </a:r>
            <a:r>
              <a:rPr lang="en-US" sz="1050" dirty="0" smtClean="0">
                <a:solidFill>
                  <a:srgbClr val="000000"/>
                </a:solidFill>
                <a:cs typeface="Arial" pitchFamily="34" charset="0"/>
              </a:rPr>
              <a:t> </a:t>
            </a:r>
            <a:endParaRPr lang="en-US" sz="1050" dirty="0">
              <a:solidFill>
                <a:srgbClr val="000000"/>
              </a:solidFill>
              <a:cs typeface="Arial" pitchFamily="34" charset="0"/>
            </a:endParaRPr>
          </a:p>
        </p:txBody>
      </p:sp>
      <p:grpSp>
        <p:nvGrpSpPr>
          <p:cNvPr id="103" name="Group 102"/>
          <p:cNvGrpSpPr/>
          <p:nvPr/>
        </p:nvGrpSpPr>
        <p:grpSpPr>
          <a:xfrm>
            <a:off x="304800" y="1564640"/>
            <a:ext cx="8305800" cy="2900363"/>
            <a:chOff x="304800" y="1676400"/>
            <a:chExt cx="8305800" cy="2900363"/>
          </a:xfrm>
        </p:grpSpPr>
        <p:sp>
          <p:nvSpPr>
            <p:cNvPr id="104" name="Line 3"/>
            <p:cNvSpPr>
              <a:spLocks noChangeShapeType="1"/>
            </p:cNvSpPr>
            <p:nvPr/>
          </p:nvSpPr>
          <p:spPr bwMode="auto">
            <a:xfrm>
              <a:off x="5181600" y="2895600"/>
              <a:ext cx="838200" cy="0"/>
            </a:xfrm>
            <a:prstGeom prst="line">
              <a:avLst/>
            </a:prstGeom>
            <a:noFill/>
            <a:ln w="76200">
              <a:solidFill>
                <a:srgbClr val="A8D943"/>
              </a:solidFill>
              <a:round/>
              <a:headEnd/>
              <a:tailEnd type="triangle" w="med" len="med"/>
            </a:ln>
          </p:spPr>
          <p:txBody>
            <a:bodyPr/>
            <a:lstStyle/>
            <a:p>
              <a:endParaRPr lang="en-US"/>
            </a:p>
          </p:txBody>
        </p:sp>
        <p:sp>
          <p:nvSpPr>
            <p:cNvPr id="105" name="Line 4"/>
            <p:cNvSpPr>
              <a:spLocks noChangeShapeType="1"/>
            </p:cNvSpPr>
            <p:nvPr/>
          </p:nvSpPr>
          <p:spPr bwMode="auto">
            <a:xfrm>
              <a:off x="1371600" y="2743200"/>
              <a:ext cx="0" cy="304800"/>
            </a:xfrm>
            <a:prstGeom prst="line">
              <a:avLst/>
            </a:prstGeom>
            <a:noFill/>
            <a:ln w="76200">
              <a:solidFill>
                <a:schemeClr val="tx2"/>
              </a:solidFill>
              <a:round/>
              <a:headEnd/>
              <a:tailEnd/>
            </a:ln>
          </p:spPr>
          <p:txBody>
            <a:bodyPr/>
            <a:lstStyle/>
            <a:p>
              <a:endParaRPr lang="en-US"/>
            </a:p>
          </p:txBody>
        </p:sp>
        <p:sp>
          <p:nvSpPr>
            <p:cNvPr id="106" name="Line 5"/>
            <p:cNvSpPr>
              <a:spLocks noChangeShapeType="1"/>
            </p:cNvSpPr>
            <p:nvPr/>
          </p:nvSpPr>
          <p:spPr bwMode="auto">
            <a:xfrm>
              <a:off x="6934200" y="2743200"/>
              <a:ext cx="0" cy="304800"/>
            </a:xfrm>
            <a:prstGeom prst="line">
              <a:avLst/>
            </a:prstGeom>
            <a:noFill/>
            <a:ln w="76200">
              <a:solidFill>
                <a:srgbClr val="FF0000"/>
              </a:solidFill>
              <a:round/>
              <a:headEnd/>
              <a:tailEnd/>
            </a:ln>
          </p:spPr>
          <p:txBody>
            <a:bodyPr/>
            <a:lstStyle/>
            <a:p>
              <a:endParaRPr lang="en-US"/>
            </a:p>
          </p:txBody>
        </p:sp>
        <p:sp>
          <p:nvSpPr>
            <p:cNvPr id="107" name="Line 6"/>
            <p:cNvSpPr>
              <a:spLocks noChangeShapeType="1"/>
            </p:cNvSpPr>
            <p:nvPr/>
          </p:nvSpPr>
          <p:spPr bwMode="auto">
            <a:xfrm>
              <a:off x="5181600" y="2667000"/>
              <a:ext cx="0" cy="457200"/>
            </a:xfrm>
            <a:prstGeom prst="line">
              <a:avLst/>
            </a:prstGeom>
            <a:noFill/>
            <a:ln w="76200">
              <a:solidFill>
                <a:srgbClr val="A8D943"/>
              </a:solidFill>
              <a:round/>
              <a:headEnd/>
              <a:tailEnd/>
            </a:ln>
          </p:spPr>
          <p:txBody>
            <a:bodyPr/>
            <a:lstStyle/>
            <a:p>
              <a:endParaRPr lang="en-US"/>
            </a:p>
          </p:txBody>
        </p:sp>
        <p:sp>
          <p:nvSpPr>
            <p:cNvPr id="108" name="Line 7"/>
            <p:cNvSpPr>
              <a:spLocks noChangeShapeType="1"/>
            </p:cNvSpPr>
            <p:nvPr/>
          </p:nvSpPr>
          <p:spPr bwMode="auto">
            <a:xfrm flipH="1">
              <a:off x="3962400" y="2895600"/>
              <a:ext cx="1219200" cy="0"/>
            </a:xfrm>
            <a:prstGeom prst="line">
              <a:avLst/>
            </a:prstGeom>
            <a:noFill/>
            <a:ln w="76200">
              <a:solidFill>
                <a:srgbClr val="FF6600"/>
              </a:solidFill>
              <a:round/>
              <a:headEnd type="triangle" w="med" len="med"/>
              <a:tailEnd/>
            </a:ln>
          </p:spPr>
          <p:txBody>
            <a:bodyPr/>
            <a:lstStyle/>
            <a:p>
              <a:endParaRPr lang="en-US"/>
            </a:p>
          </p:txBody>
        </p:sp>
        <p:sp>
          <p:nvSpPr>
            <p:cNvPr id="109" name="Text Box 8"/>
            <p:cNvSpPr txBox="1">
              <a:spLocks noChangeArrowheads="1"/>
            </p:cNvSpPr>
            <p:nvPr/>
          </p:nvSpPr>
          <p:spPr bwMode="auto">
            <a:xfrm>
              <a:off x="762000" y="2085975"/>
              <a:ext cx="1219200" cy="581025"/>
            </a:xfrm>
            <a:prstGeom prst="rect">
              <a:avLst/>
            </a:prstGeom>
            <a:noFill/>
            <a:ln w="9525">
              <a:noFill/>
              <a:miter lim="800000"/>
              <a:headEnd/>
              <a:tailEnd/>
            </a:ln>
          </p:spPr>
          <p:txBody>
            <a:bodyPr>
              <a:spAutoFit/>
            </a:bodyPr>
            <a:lstStyle/>
            <a:p>
              <a:pPr algn="ctr">
                <a:spcBef>
                  <a:spcPct val="50000"/>
                </a:spcBef>
              </a:pPr>
              <a:r>
                <a:rPr lang="en-US" sz="1600">
                  <a:solidFill>
                    <a:schemeClr val="tx2"/>
                  </a:solidFill>
                  <a:cs typeface="Arial" pitchFamily="34" charset="0"/>
                </a:rPr>
                <a:t>First day of LMP</a:t>
              </a:r>
            </a:p>
          </p:txBody>
        </p:sp>
        <p:sp>
          <p:nvSpPr>
            <p:cNvPr id="110" name="Text Box 10"/>
            <p:cNvSpPr txBox="1">
              <a:spLocks noChangeArrowheads="1"/>
            </p:cNvSpPr>
            <p:nvPr/>
          </p:nvSpPr>
          <p:spPr bwMode="auto">
            <a:xfrm>
              <a:off x="1066800" y="3206750"/>
              <a:ext cx="609600" cy="400050"/>
            </a:xfrm>
            <a:prstGeom prst="rect">
              <a:avLst/>
            </a:prstGeom>
            <a:noFill/>
            <a:ln w="9525">
              <a:noFill/>
              <a:miter lim="800000"/>
              <a:headEnd/>
              <a:tailEnd/>
            </a:ln>
          </p:spPr>
          <p:txBody>
            <a:bodyPr>
              <a:spAutoFit/>
            </a:bodyPr>
            <a:lstStyle/>
            <a:p>
              <a:pPr algn="ctr">
                <a:spcBef>
                  <a:spcPct val="50000"/>
                </a:spcBef>
              </a:pPr>
              <a:r>
                <a:rPr lang="en-US" sz="2000">
                  <a:solidFill>
                    <a:srgbClr val="000000"/>
                  </a:solidFill>
                  <a:cs typeface="Arial" pitchFamily="34" charset="0"/>
                </a:rPr>
                <a:t>0</a:t>
              </a:r>
            </a:p>
          </p:txBody>
        </p:sp>
        <p:sp>
          <p:nvSpPr>
            <p:cNvPr id="111" name="Text Box 12"/>
            <p:cNvSpPr txBox="1">
              <a:spLocks noChangeArrowheads="1"/>
            </p:cNvSpPr>
            <p:nvPr/>
          </p:nvSpPr>
          <p:spPr bwMode="auto">
            <a:xfrm>
              <a:off x="304800" y="3244850"/>
              <a:ext cx="990600" cy="336550"/>
            </a:xfrm>
            <a:prstGeom prst="rect">
              <a:avLst/>
            </a:prstGeom>
            <a:noFill/>
            <a:ln w="9525">
              <a:noFill/>
              <a:miter lim="800000"/>
              <a:headEnd/>
              <a:tailEnd/>
            </a:ln>
          </p:spPr>
          <p:txBody>
            <a:bodyPr>
              <a:spAutoFit/>
            </a:bodyPr>
            <a:lstStyle/>
            <a:p>
              <a:pPr algn="ctr">
                <a:spcBef>
                  <a:spcPct val="50000"/>
                </a:spcBef>
              </a:pPr>
              <a:r>
                <a:rPr lang="en-US" sz="1600">
                  <a:solidFill>
                    <a:schemeClr val="tx2"/>
                  </a:solidFill>
                  <a:cs typeface="Arial" pitchFamily="34" charset="0"/>
                </a:rPr>
                <a:t>Week #</a:t>
              </a:r>
            </a:p>
          </p:txBody>
        </p:sp>
        <p:sp>
          <p:nvSpPr>
            <p:cNvPr id="112" name="Text Box 14"/>
            <p:cNvSpPr txBox="1">
              <a:spLocks noChangeArrowheads="1"/>
            </p:cNvSpPr>
            <p:nvPr/>
          </p:nvSpPr>
          <p:spPr bwMode="auto">
            <a:xfrm>
              <a:off x="4800600" y="3206750"/>
              <a:ext cx="838200" cy="400050"/>
            </a:xfrm>
            <a:prstGeom prst="rect">
              <a:avLst/>
            </a:prstGeom>
            <a:noFill/>
            <a:ln w="9525">
              <a:noFill/>
              <a:miter lim="800000"/>
              <a:headEnd/>
              <a:tailEnd/>
            </a:ln>
          </p:spPr>
          <p:txBody>
            <a:bodyPr>
              <a:spAutoFit/>
            </a:bodyPr>
            <a:lstStyle/>
            <a:p>
              <a:pPr algn="ctr">
                <a:spcBef>
                  <a:spcPct val="50000"/>
                </a:spcBef>
              </a:pPr>
              <a:r>
                <a:rPr lang="en-US" sz="2000">
                  <a:solidFill>
                    <a:srgbClr val="000000"/>
                  </a:solidFill>
                  <a:cs typeface="Arial" pitchFamily="34" charset="0"/>
                </a:rPr>
                <a:t>37 </a:t>
              </a:r>
              <a:r>
                <a:rPr lang="en-US" sz="2000" baseline="30000">
                  <a:solidFill>
                    <a:srgbClr val="000000"/>
                  </a:solidFill>
                  <a:cs typeface="Arial" pitchFamily="34" charset="0"/>
                </a:rPr>
                <a:t>0/7</a:t>
              </a:r>
            </a:p>
          </p:txBody>
        </p:sp>
        <p:sp>
          <p:nvSpPr>
            <p:cNvPr id="113" name="Text Box 16"/>
            <p:cNvSpPr txBox="1">
              <a:spLocks noChangeArrowheads="1"/>
            </p:cNvSpPr>
            <p:nvPr/>
          </p:nvSpPr>
          <p:spPr bwMode="auto">
            <a:xfrm>
              <a:off x="6553200" y="3206750"/>
              <a:ext cx="762000" cy="400050"/>
            </a:xfrm>
            <a:prstGeom prst="rect">
              <a:avLst/>
            </a:prstGeom>
            <a:noFill/>
            <a:ln w="9525">
              <a:noFill/>
              <a:miter lim="800000"/>
              <a:headEnd/>
              <a:tailEnd/>
            </a:ln>
          </p:spPr>
          <p:txBody>
            <a:bodyPr>
              <a:spAutoFit/>
            </a:bodyPr>
            <a:lstStyle/>
            <a:p>
              <a:pPr algn="ctr">
                <a:spcBef>
                  <a:spcPct val="50000"/>
                </a:spcBef>
              </a:pPr>
              <a:r>
                <a:rPr lang="en-US" sz="2000">
                  <a:solidFill>
                    <a:srgbClr val="000000"/>
                  </a:solidFill>
                  <a:cs typeface="Arial" pitchFamily="34" charset="0"/>
                </a:rPr>
                <a:t>41</a:t>
              </a:r>
              <a:r>
                <a:rPr lang="en-US" sz="2000" baseline="30000">
                  <a:solidFill>
                    <a:srgbClr val="000000"/>
                  </a:solidFill>
                  <a:cs typeface="Arial" pitchFamily="34" charset="0"/>
                </a:rPr>
                <a:t>6/7</a:t>
              </a:r>
            </a:p>
          </p:txBody>
        </p:sp>
        <p:sp>
          <p:nvSpPr>
            <p:cNvPr id="114" name="Text Box 17"/>
            <p:cNvSpPr txBox="1">
              <a:spLocks noChangeArrowheads="1"/>
            </p:cNvSpPr>
            <p:nvPr/>
          </p:nvSpPr>
          <p:spPr bwMode="auto">
            <a:xfrm>
              <a:off x="3181350" y="4114800"/>
              <a:ext cx="1447800" cy="461963"/>
            </a:xfrm>
            <a:prstGeom prst="rect">
              <a:avLst/>
            </a:prstGeom>
            <a:noFill/>
            <a:ln w="9525">
              <a:noFill/>
              <a:miter lim="800000"/>
              <a:headEnd/>
              <a:tailEnd/>
            </a:ln>
          </p:spPr>
          <p:txBody>
            <a:bodyPr>
              <a:spAutoFit/>
            </a:bodyPr>
            <a:lstStyle/>
            <a:p>
              <a:pPr algn="ctr">
                <a:spcBef>
                  <a:spcPct val="50000"/>
                </a:spcBef>
              </a:pPr>
              <a:r>
                <a:rPr lang="en-US" b="1">
                  <a:solidFill>
                    <a:srgbClr val="FF0000"/>
                  </a:solidFill>
                  <a:cs typeface="Arial" pitchFamily="34" charset="0"/>
                </a:rPr>
                <a:t>Preterm</a:t>
              </a:r>
            </a:p>
          </p:txBody>
        </p:sp>
        <p:sp>
          <p:nvSpPr>
            <p:cNvPr id="115" name="Text Box 18"/>
            <p:cNvSpPr txBox="1">
              <a:spLocks noChangeArrowheads="1"/>
            </p:cNvSpPr>
            <p:nvPr/>
          </p:nvSpPr>
          <p:spPr bwMode="auto">
            <a:xfrm>
              <a:off x="5519738" y="4114800"/>
              <a:ext cx="1109662" cy="461963"/>
            </a:xfrm>
            <a:prstGeom prst="rect">
              <a:avLst/>
            </a:prstGeom>
            <a:noFill/>
            <a:ln w="9525">
              <a:noFill/>
              <a:miter lim="800000"/>
              <a:headEnd/>
              <a:tailEnd/>
            </a:ln>
          </p:spPr>
          <p:txBody>
            <a:bodyPr>
              <a:spAutoFit/>
            </a:bodyPr>
            <a:lstStyle/>
            <a:p>
              <a:pPr algn="ctr">
                <a:spcBef>
                  <a:spcPct val="50000"/>
                </a:spcBef>
              </a:pPr>
              <a:r>
                <a:rPr lang="en-US" b="1">
                  <a:solidFill>
                    <a:srgbClr val="008000"/>
                  </a:solidFill>
                  <a:cs typeface="Arial" pitchFamily="34" charset="0"/>
                </a:rPr>
                <a:t>Term</a:t>
              </a:r>
            </a:p>
          </p:txBody>
        </p:sp>
        <p:sp>
          <p:nvSpPr>
            <p:cNvPr id="116" name="Text Box 19"/>
            <p:cNvSpPr txBox="1">
              <a:spLocks noChangeArrowheads="1"/>
            </p:cNvSpPr>
            <p:nvPr/>
          </p:nvSpPr>
          <p:spPr bwMode="auto">
            <a:xfrm>
              <a:off x="6945313" y="4114800"/>
              <a:ext cx="1665287" cy="461963"/>
            </a:xfrm>
            <a:prstGeom prst="rect">
              <a:avLst/>
            </a:prstGeom>
            <a:noFill/>
            <a:ln w="9525">
              <a:noFill/>
              <a:miter lim="800000"/>
              <a:headEnd/>
              <a:tailEnd/>
            </a:ln>
          </p:spPr>
          <p:txBody>
            <a:bodyPr>
              <a:spAutoFit/>
            </a:bodyPr>
            <a:lstStyle/>
            <a:p>
              <a:pPr>
                <a:spcBef>
                  <a:spcPct val="50000"/>
                </a:spcBef>
              </a:pPr>
              <a:r>
                <a:rPr lang="en-US" b="1">
                  <a:solidFill>
                    <a:srgbClr val="FF0000"/>
                  </a:solidFill>
                  <a:cs typeface="Arial" pitchFamily="34" charset="0"/>
                </a:rPr>
                <a:t>Post term</a:t>
              </a:r>
            </a:p>
          </p:txBody>
        </p:sp>
        <p:sp>
          <p:nvSpPr>
            <p:cNvPr id="117" name="Line 20"/>
            <p:cNvSpPr>
              <a:spLocks noChangeShapeType="1"/>
            </p:cNvSpPr>
            <p:nvPr/>
          </p:nvSpPr>
          <p:spPr bwMode="auto">
            <a:xfrm>
              <a:off x="3962400" y="2590800"/>
              <a:ext cx="0" cy="609600"/>
            </a:xfrm>
            <a:prstGeom prst="line">
              <a:avLst/>
            </a:prstGeom>
            <a:noFill/>
            <a:ln w="76200">
              <a:solidFill>
                <a:srgbClr val="FF0000"/>
              </a:solidFill>
              <a:round/>
              <a:headEnd/>
              <a:tailEnd/>
            </a:ln>
          </p:spPr>
          <p:txBody>
            <a:bodyPr/>
            <a:lstStyle/>
            <a:p>
              <a:endParaRPr lang="en-US"/>
            </a:p>
          </p:txBody>
        </p:sp>
        <p:sp>
          <p:nvSpPr>
            <p:cNvPr id="118" name="Text Box 22"/>
            <p:cNvSpPr txBox="1">
              <a:spLocks noChangeArrowheads="1"/>
            </p:cNvSpPr>
            <p:nvPr/>
          </p:nvSpPr>
          <p:spPr bwMode="auto">
            <a:xfrm>
              <a:off x="3429000" y="3206750"/>
              <a:ext cx="1219200" cy="400050"/>
            </a:xfrm>
            <a:prstGeom prst="rect">
              <a:avLst/>
            </a:prstGeom>
            <a:noFill/>
            <a:ln w="9525">
              <a:noFill/>
              <a:miter lim="800000"/>
              <a:headEnd/>
              <a:tailEnd/>
            </a:ln>
          </p:spPr>
          <p:txBody>
            <a:bodyPr>
              <a:spAutoFit/>
            </a:bodyPr>
            <a:lstStyle/>
            <a:p>
              <a:pPr algn="ctr">
                <a:spcBef>
                  <a:spcPct val="50000"/>
                </a:spcBef>
              </a:pPr>
              <a:r>
                <a:rPr lang="en-US" sz="2000">
                  <a:solidFill>
                    <a:srgbClr val="000000"/>
                  </a:solidFill>
                  <a:cs typeface="Arial" pitchFamily="34" charset="0"/>
                </a:rPr>
                <a:t>34</a:t>
              </a:r>
              <a:r>
                <a:rPr lang="en-US" sz="2000" baseline="30000">
                  <a:solidFill>
                    <a:srgbClr val="000000"/>
                  </a:solidFill>
                  <a:cs typeface="Arial" pitchFamily="34" charset="0"/>
                </a:rPr>
                <a:t>0/7</a:t>
              </a:r>
            </a:p>
          </p:txBody>
        </p:sp>
        <p:sp>
          <p:nvSpPr>
            <p:cNvPr id="119" name="Line 23"/>
            <p:cNvSpPr>
              <a:spLocks noChangeShapeType="1"/>
            </p:cNvSpPr>
            <p:nvPr/>
          </p:nvSpPr>
          <p:spPr bwMode="auto">
            <a:xfrm>
              <a:off x="2590800" y="2895600"/>
              <a:ext cx="1371600" cy="0"/>
            </a:xfrm>
            <a:prstGeom prst="line">
              <a:avLst/>
            </a:prstGeom>
            <a:noFill/>
            <a:ln w="76200">
              <a:solidFill>
                <a:srgbClr val="FF0000"/>
              </a:solidFill>
              <a:round/>
              <a:headEnd/>
              <a:tailEnd type="triangle" w="med" len="med"/>
            </a:ln>
          </p:spPr>
          <p:txBody>
            <a:bodyPr/>
            <a:lstStyle/>
            <a:p>
              <a:endParaRPr lang="en-US"/>
            </a:p>
          </p:txBody>
        </p:sp>
        <p:sp>
          <p:nvSpPr>
            <p:cNvPr id="120" name="AutoShape 25"/>
            <p:cNvSpPr>
              <a:spLocks/>
            </p:cNvSpPr>
            <p:nvPr/>
          </p:nvSpPr>
          <p:spPr bwMode="auto">
            <a:xfrm rot="5400000" flipV="1">
              <a:off x="3657600" y="2514600"/>
              <a:ext cx="457200" cy="2590800"/>
            </a:xfrm>
            <a:prstGeom prst="rightBrace">
              <a:avLst>
                <a:gd name="adj1" fmla="val 47222"/>
                <a:gd name="adj2" fmla="val 51042"/>
              </a:avLst>
            </a:prstGeom>
            <a:noFill/>
            <a:ln w="50800">
              <a:solidFill>
                <a:srgbClr val="FF3300"/>
              </a:solidFill>
              <a:round/>
              <a:headEnd/>
              <a:tailEnd/>
            </a:ln>
          </p:spPr>
          <p:txBody>
            <a:bodyPr wrap="none" anchor="ctr"/>
            <a:lstStyle/>
            <a:p>
              <a:endParaRPr lang="en-US" sz="1800">
                <a:cs typeface="Arial" pitchFamily="34" charset="0"/>
              </a:endParaRPr>
            </a:p>
          </p:txBody>
        </p:sp>
        <p:sp>
          <p:nvSpPr>
            <p:cNvPr id="121" name="AutoShape 26"/>
            <p:cNvSpPr>
              <a:spLocks/>
            </p:cNvSpPr>
            <p:nvPr/>
          </p:nvSpPr>
          <p:spPr bwMode="auto">
            <a:xfrm rot="5400000" flipV="1">
              <a:off x="5829300" y="2933700"/>
              <a:ext cx="457200" cy="1752600"/>
            </a:xfrm>
            <a:prstGeom prst="rightBrace">
              <a:avLst>
                <a:gd name="adj1" fmla="val 31944"/>
                <a:gd name="adj2" fmla="val 50995"/>
              </a:avLst>
            </a:prstGeom>
            <a:noFill/>
            <a:ln w="50800">
              <a:solidFill>
                <a:srgbClr val="008000"/>
              </a:solidFill>
              <a:round/>
              <a:headEnd/>
              <a:tailEnd/>
            </a:ln>
          </p:spPr>
          <p:txBody>
            <a:bodyPr wrap="none" anchor="ctr"/>
            <a:lstStyle/>
            <a:p>
              <a:endParaRPr lang="en-US" sz="1800">
                <a:cs typeface="Arial" pitchFamily="34" charset="0"/>
              </a:endParaRPr>
            </a:p>
          </p:txBody>
        </p:sp>
        <p:sp>
          <p:nvSpPr>
            <p:cNvPr id="122" name="AutoShape 27"/>
            <p:cNvSpPr>
              <a:spLocks/>
            </p:cNvSpPr>
            <p:nvPr/>
          </p:nvSpPr>
          <p:spPr bwMode="auto">
            <a:xfrm rot="5400000" flipV="1">
              <a:off x="7505700" y="3009900"/>
              <a:ext cx="457200" cy="1600200"/>
            </a:xfrm>
            <a:prstGeom prst="rightBrace">
              <a:avLst>
                <a:gd name="adj1" fmla="val 29167"/>
                <a:gd name="adj2" fmla="val 50995"/>
              </a:avLst>
            </a:prstGeom>
            <a:noFill/>
            <a:ln w="50800">
              <a:solidFill>
                <a:srgbClr val="FF0000"/>
              </a:solidFill>
              <a:round/>
              <a:headEnd/>
              <a:tailEnd/>
            </a:ln>
          </p:spPr>
          <p:txBody>
            <a:bodyPr wrap="none" anchor="ctr"/>
            <a:lstStyle/>
            <a:p>
              <a:endParaRPr lang="en-US" sz="1800">
                <a:cs typeface="Arial" pitchFamily="34" charset="0"/>
              </a:endParaRPr>
            </a:p>
          </p:txBody>
        </p:sp>
        <p:sp>
          <p:nvSpPr>
            <p:cNvPr id="123" name="Text Box 34"/>
            <p:cNvSpPr txBox="1">
              <a:spLocks noChangeArrowheads="1"/>
            </p:cNvSpPr>
            <p:nvPr/>
          </p:nvSpPr>
          <p:spPr bwMode="auto">
            <a:xfrm>
              <a:off x="2209800" y="3206750"/>
              <a:ext cx="762000" cy="400050"/>
            </a:xfrm>
            <a:prstGeom prst="rect">
              <a:avLst/>
            </a:prstGeom>
            <a:noFill/>
            <a:ln w="9525">
              <a:noFill/>
              <a:miter lim="800000"/>
              <a:headEnd/>
              <a:tailEnd/>
            </a:ln>
          </p:spPr>
          <p:txBody>
            <a:bodyPr>
              <a:spAutoFit/>
            </a:bodyPr>
            <a:lstStyle/>
            <a:p>
              <a:pPr algn="ctr">
                <a:spcBef>
                  <a:spcPct val="50000"/>
                </a:spcBef>
              </a:pPr>
              <a:r>
                <a:rPr lang="en-US" sz="2000">
                  <a:solidFill>
                    <a:srgbClr val="000000"/>
                  </a:solidFill>
                  <a:cs typeface="Arial" pitchFamily="34" charset="0"/>
                </a:rPr>
                <a:t>20</a:t>
              </a:r>
              <a:r>
                <a:rPr lang="en-US" sz="2000" baseline="30000">
                  <a:solidFill>
                    <a:srgbClr val="000000"/>
                  </a:solidFill>
                  <a:cs typeface="Arial" pitchFamily="34" charset="0"/>
                </a:rPr>
                <a:t> 0/7</a:t>
              </a:r>
            </a:p>
          </p:txBody>
        </p:sp>
        <p:sp>
          <p:nvSpPr>
            <p:cNvPr id="124" name="Line 6"/>
            <p:cNvSpPr>
              <a:spLocks noChangeShapeType="1"/>
            </p:cNvSpPr>
            <p:nvPr/>
          </p:nvSpPr>
          <p:spPr bwMode="auto">
            <a:xfrm>
              <a:off x="6019800" y="2667000"/>
              <a:ext cx="0" cy="457200"/>
            </a:xfrm>
            <a:prstGeom prst="line">
              <a:avLst/>
            </a:prstGeom>
            <a:noFill/>
            <a:ln w="76200">
              <a:solidFill>
                <a:srgbClr val="008000"/>
              </a:solidFill>
              <a:round/>
              <a:headEnd/>
              <a:tailEnd/>
            </a:ln>
          </p:spPr>
          <p:txBody>
            <a:bodyPr/>
            <a:lstStyle/>
            <a:p>
              <a:endParaRPr lang="en-US"/>
            </a:p>
          </p:txBody>
        </p:sp>
        <p:sp>
          <p:nvSpPr>
            <p:cNvPr id="125" name="Line 3"/>
            <p:cNvSpPr>
              <a:spLocks noChangeShapeType="1"/>
            </p:cNvSpPr>
            <p:nvPr/>
          </p:nvSpPr>
          <p:spPr bwMode="auto">
            <a:xfrm>
              <a:off x="6019800" y="2895600"/>
              <a:ext cx="914400" cy="0"/>
            </a:xfrm>
            <a:prstGeom prst="line">
              <a:avLst/>
            </a:prstGeom>
            <a:noFill/>
            <a:ln w="76200">
              <a:solidFill>
                <a:srgbClr val="008000"/>
              </a:solidFill>
              <a:round/>
              <a:headEnd/>
              <a:tailEnd type="triangle" w="med" len="med"/>
            </a:ln>
          </p:spPr>
          <p:txBody>
            <a:bodyPr/>
            <a:lstStyle/>
            <a:p>
              <a:endParaRPr lang="en-US"/>
            </a:p>
          </p:txBody>
        </p:sp>
        <p:sp>
          <p:nvSpPr>
            <p:cNvPr id="126" name="Line 3"/>
            <p:cNvSpPr>
              <a:spLocks noChangeShapeType="1"/>
            </p:cNvSpPr>
            <p:nvPr/>
          </p:nvSpPr>
          <p:spPr bwMode="auto">
            <a:xfrm>
              <a:off x="6934200" y="2895600"/>
              <a:ext cx="1600200" cy="0"/>
            </a:xfrm>
            <a:prstGeom prst="line">
              <a:avLst/>
            </a:prstGeom>
            <a:noFill/>
            <a:ln w="76200">
              <a:solidFill>
                <a:srgbClr val="FF0000"/>
              </a:solidFill>
              <a:round/>
              <a:headEnd/>
              <a:tailEnd type="triangle" w="med" len="med"/>
            </a:ln>
          </p:spPr>
          <p:txBody>
            <a:bodyPr/>
            <a:lstStyle/>
            <a:p>
              <a:endParaRPr lang="en-US"/>
            </a:p>
          </p:txBody>
        </p:sp>
        <p:sp>
          <p:nvSpPr>
            <p:cNvPr id="127" name="Text Box 14"/>
            <p:cNvSpPr txBox="1">
              <a:spLocks noChangeArrowheads="1"/>
            </p:cNvSpPr>
            <p:nvPr/>
          </p:nvSpPr>
          <p:spPr bwMode="auto">
            <a:xfrm>
              <a:off x="5638800" y="3206750"/>
              <a:ext cx="838200" cy="400050"/>
            </a:xfrm>
            <a:prstGeom prst="rect">
              <a:avLst/>
            </a:prstGeom>
            <a:noFill/>
            <a:ln w="9525">
              <a:noFill/>
              <a:miter lim="800000"/>
              <a:headEnd/>
              <a:tailEnd/>
            </a:ln>
          </p:spPr>
          <p:txBody>
            <a:bodyPr>
              <a:spAutoFit/>
            </a:bodyPr>
            <a:lstStyle/>
            <a:p>
              <a:pPr algn="ctr">
                <a:spcBef>
                  <a:spcPct val="50000"/>
                </a:spcBef>
              </a:pPr>
              <a:r>
                <a:rPr lang="en-US" sz="2000">
                  <a:solidFill>
                    <a:srgbClr val="000000"/>
                  </a:solidFill>
                  <a:cs typeface="Arial" pitchFamily="34" charset="0"/>
                </a:rPr>
                <a:t>39 </a:t>
              </a:r>
              <a:r>
                <a:rPr lang="en-US" sz="2000" baseline="30000">
                  <a:solidFill>
                    <a:srgbClr val="000000"/>
                  </a:solidFill>
                  <a:cs typeface="Arial" pitchFamily="34" charset="0"/>
                </a:rPr>
                <a:t>0/7</a:t>
              </a:r>
            </a:p>
          </p:txBody>
        </p:sp>
        <p:grpSp>
          <p:nvGrpSpPr>
            <p:cNvPr id="128" name="Group 43"/>
            <p:cNvGrpSpPr>
              <a:grpSpLocks/>
            </p:cNvGrpSpPr>
            <p:nvPr/>
          </p:nvGrpSpPr>
          <p:grpSpPr bwMode="auto">
            <a:xfrm>
              <a:off x="2819400" y="1676400"/>
              <a:ext cx="4495800" cy="838200"/>
              <a:chOff x="2819400" y="1676400"/>
              <a:chExt cx="4495800" cy="838200"/>
            </a:xfrm>
          </p:grpSpPr>
          <p:sp>
            <p:nvSpPr>
              <p:cNvPr id="131" name="Text Box 24"/>
              <p:cNvSpPr txBox="1">
                <a:spLocks noChangeArrowheads="1"/>
              </p:cNvSpPr>
              <p:nvPr/>
            </p:nvSpPr>
            <p:spPr bwMode="auto">
              <a:xfrm>
                <a:off x="2819400" y="1676400"/>
                <a:ext cx="2514600" cy="461665"/>
              </a:xfrm>
              <a:prstGeom prst="rect">
                <a:avLst/>
              </a:prstGeom>
              <a:noFill/>
              <a:ln w="9525">
                <a:noFill/>
                <a:miter lim="800000"/>
                <a:headEnd/>
                <a:tailEnd/>
              </a:ln>
            </p:spPr>
            <p:txBody>
              <a:bodyPr>
                <a:spAutoFit/>
              </a:bodyPr>
              <a:lstStyle/>
              <a:p>
                <a:pPr algn="ctr">
                  <a:spcBef>
                    <a:spcPct val="50000"/>
                  </a:spcBef>
                </a:pPr>
                <a:r>
                  <a:rPr lang="en-US" b="1" dirty="0">
                    <a:solidFill>
                      <a:srgbClr val="FF6600"/>
                    </a:solidFill>
                    <a:cs typeface="Arial" pitchFamily="34" charset="0"/>
                  </a:rPr>
                  <a:t>Late Preterm</a:t>
                </a:r>
              </a:p>
            </p:txBody>
          </p:sp>
          <p:sp>
            <p:nvSpPr>
              <p:cNvPr id="132" name="AutoShape 28"/>
              <p:cNvSpPr>
                <a:spLocks/>
              </p:cNvSpPr>
              <p:nvPr/>
            </p:nvSpPr>
            <p:spPr bwMode="auto">
              <a:xfrm rot="-5400000">
                <a:off x="4343400" y="1752600"/>
                <a:ext cx="381000" cy="1143000"/>
              </a:xfrm>
              <a:prstGeom prst="rightBrace">
                <a:avLst>
                  <a:gd name="adj1" fmla="val 16667"/>
                  <a:gd name="adj2" fmla="val 50000"/>
                </a:avLst>
              </a:prstGeom>
              <a:noFill/>
              <a:ln w="57150">
                <a:solidFill>
                  <a:srgbClr val="FF6600"/>
                </a:solidFill>
                <a:prstDash val="sysDot"/>
                <a:round/>
                <a:headEnd/>
                <a:tailEnd/>
              </a:ln>
            </p:spPr>
            <p:txBody>
              <a:bodyPr vert="eaVert" wrap="none" anchor="ctr"/>
              <a:lstStyle/>
              <a:p>
                <a:endParaRPr lang="en-US" sz="1800">
                  <a:solidFill>
                    <a:srgbClr val="FF6600"/>
                  </a:solidFill>
                  <a:cs typeface="Arial" pitchFamily="34" charset="0"/>
                </a:endParaRPr>
              </a:p>
            </p:txBody>
          </p:sp>
          <p:sp>
            <p:nvSpPr>
              <p:cNvPr id="133" name="AutoShape 28"/>
              <p:cNvSpPr>
                <a:spLocks/>
              </p:cNvSpPr>
              <p:nvPr/>
            </p:nvSpPr>
            <p:spPr bwMode="auto">
              <a:xfrm rot="16200000">
                <a:off x="5448300" y="1943100"/>
                <a:ext cx="304800" cy="838200"/>
              </a:xfrm>
              <a:prstGeom prst="rightBrace">
                <a:avLst>
                  <a:gd name="adj1" fmla="val 22917"/>
                  <a:gd name="adj2" fmla="val 50000"/>
                </a:avLst>
              </a:prstGeom>
              <a:noFill/>
              <a:ln w="57150" cap="rnd">
                <a:solidFill>
                  <a:srgbClr val="FF6600"/>
                </a:solidFill>
                <a:prstDash val="sysDot"/>
                <a:round/>
                <a:headEnd/>
                <a:tailEnd/>
              </a:ln>
            </p:spPr>
            <p:txBody>
              <a:bodyPr vert="eaVert" wrap="none" anchor="ctr"/>
              <a:lstStyle/>
              <a:p>
                <a:endParaRPr lang="en-US" sz="1800">
                  <a:cs typeface="Arial" pitchFamily="34" charset="0"/>
                </a:endParaRPr>
              </a:p>
            </p:txBody>
          </p:sp>
          <p:sp>
            <p:nvSpPr>
              <p:cNvPr id="134" name="Text Box 24"/>
              <p:cNvSpPr txBox="1">
                <a:spLocks noChangeArrowheads="1"/>
              </p:cNvSpPr>
              <p:nvPr/>
            </p:nvSpPr>
            <p:spPr bwMode="auto">
              <a:xfrm>
                <a:off x="4800600" y="1676400"/>
                <a:ext cx="2514600" cy="461665"/>
              </a:xfrm>
              <a:prstGeom prst="rect">
                <a:avLst/>
              </a:prstGeom>
              <a:noFill/>
              <a:ln w="9525">
                <a:noFill/>
                <a:miter lim="800000"/>
                <a:headEnd/>
                <a:tailEnd/>
              </a:ln>
            </p:spPr>
            <p:txBody>
              <a:bodyPr>
                <a:spAutoFit/>
              </a:bodyPr>
              <a:lstStyle/>
              <a:p>
                <a:pPr algn="ctr">
                  <a:spcBef>
                    <a:spcPct val="50000"/>
                  </a:spcBef>
                </a:pPr>
                <a:r>
                  <a:rPr lang="en-US" b="1" dirty="0">
                    <a:solidFill>
                      <a:srgbClr val="FF6600"/>
                    </a:solidFill>
                    <a:cs typeface="Arial" pitchFamily="34" charset="0"/>
                  </a:rPr>
                  <a:t>Early Term</a:t>
                </a:r>
              </a:p>
            </p:txBody>
          </p:sp>
        </p:grpSp>
        <p:sp>
          <p:nvSpPr>
            <p:cNvPr id="129" name="Line 23"/>
            <p:cNvSpPr>
              <a:spLocks noChangeShapeType="1"/>
            </p:cNvSpPr>
            <p:nvPr/>
          </p:nvSpPr>
          <p:spPr bwMode="auto">
            <a:xfrm>
              <a:off x="1371600" y="2895600"/>
              <a:ext cx="1219200" cy="0"/>
            </a:xfrm>
            <a:prstGeom prst="line">
              <a:avLst/>
            </a:prstGeom>
            <a:noFill/>
            <a:ln w="76200">
              <a:solidFill>
                <a:schemeClr val="tx2"/>
              </a:solidFill>
              <a:round/>
              <a:headEnd/>
              <a:tailEnd type="triangle" w="med" len="med"/>
            </a:ln>
          </p:spPr>
          <p:txBody>
            <a:bodyPr/>
            <a:lstStyle/>
            <a:p>
              <a:endParaRPr lang="en-US"/>
            </a:p>
          </p:txBody>
        </p:sp>
        <p:sp>
          <p:nvSpPr>
            <p:cNvPr id="130" name="Line 33"/>
            <p:cNvSpPr>
              <a:spLocks noChangeShapeType="1"/>
            </p:cNvSpPr>
            <p:nvPr/>
          </p:nvSpPr>
          <p:spPr bwMode="auto">
            <a:xfrm>
              <a:off x="2590800" y="2590800"/>
              <a:ext cx="0" cy="609600"/>
            </a:xfrm>
            <a:prstGeom prst="line">
              <a:avLst/>
            </a:prstGeom>
            <a:noFill/>
            <a:ln w="76200">
              <a:solidFill>
                <a:srgbClr val="FF0000"/>
              </a:solidFill>
              <a:round/>
              <a:headEnd/>
              <a:tailEnd/>
            </a:ln>
          </p:spPr>
          <p:txBody>
            <a:bodyPr/>
            <a:lstStyle/>
            <a:p>
              <a:endParaRPr lang="en-US"/>
            </a:p>
          </p:txBody>
        </p:sp>
      </p:gr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P37 Chart.eps"/>
          <p:cNvPicPr>
            <a:picLocks noChangeAspect="1"/>
          </p:cNvPicPr>
          <p:nvPr/>
        </p:nvPicPr>
        <mc:AlternateContent>
          <mc:Choice xmlns:ma="http://schemas.microsoft.com/office/mac/drawingml/2008/main" Requires="ma">
            <p:blipFill>
              <a:blip r:embed="rId3"/>
              <a:srcRect l="6279" t="9630" r="7064" b="10370"/>
              <a:stretch>
                <a:fillRect/>
              </a:stretch>
            </p:blipFill>
          </mc:Choice>
          <mc:Fallback>
            <p:blipFill>
              <a:blip r:embed="rId4"/>
              <a:srcRect l="6279" t="9630" r="7064" b="10370"/>
              <a:stretch>
                <a:fillRect/>
              </a:stretch>
            </p:blipFill>
          </mc:Fallback>
        </mc:AlternateContent>
        <p:spPr>
          <a:xfrm>
            <a:off x="2040466" y="416560"/>
            <a:ext cx="5063065" cy="5283198"/>
          </a:xfrm>
          <a:prstGeom prst="rect">
            <a:avLst/>
          </a:prstGeom>
          <a:ln>
            <a:noFill/>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7200" y="0"/>
            <a:ext cx="8229600" cy="1139825"/>
          </a:xfrm>
        </p:spPr>
        <p:txBody>
          <a:bodyPr/>
          <a:lstStyle/>
          <a:p>
            <a:pPr eaLnBrk="1" hangingPunct="1"/>
            <a:r>
              <a:rPr lang="en-US" sz="2800" b="0" dirty="0" smtClean="0">
                <a:solidFill>
                  <a:srgbClr val="9C5FB5"/>
                </a:solidFill>
                <a:ea typeface="ＭＳ Ｐゴシック"/>
                <a:cs typeface="ＭＳ Ｐゴシック"/>
              </a:rPr>
              <a:t>Overview of Changes to the Scheduling Process</a:t>
            </a:r>
          </a:p>
        </p:txBody>
      </p:sp>
      <p:sp>
        <p:nvSpPr>
          <p:cNvPr id="88067" name="Rectangle 3"/>
          <p:cNvSpPr>
            <a:spLocks noGrp="1" noChangeArrowheads="1"/>
          </p:cNvSpPr>
          <p:nvPr>
            <p:ph type="body" idx="1"/>
          </p:nvPr>
        </p:nvSpPr>
        <p:spPr>
          <a:xfrm>
            <a:off x="447040" y="1430866"/>
            <a:ext cx="8229600" cy="4530725"/>
          </a:xfrm>
        </p:spPr>
        <p:txBody>
          <a:bodyPr/>
          <a:lstStyle/>
          <a:p>
            <a:pPr eaLnBrk="1" hangingPunct="1">
              <a:buClr>
                <a:srgbClr val="E98300"/>
              </a:buClr>
              <a:buSzPct val="100000"/>
              <a:buFont typeface="Arial"/>
              <a:buChar char="•"/>
            </a:pPr>
            <a:r>
              <a:rPr lang="en-US" sz="2400" dirty="0" smtClean="0">
                <a:ea typeface="ＭＳ Ｐゴシック"/>
                <a:cs typeface="ＭＳ Ｐゴシック"/>
              </a:rPr>
              <a:t>All scheduled deliveries (inductions or cesarean sections) must have the following documented at the time of scheduling:</a:t>
            </a:r>
          </a:p>
          <a:p>
            <a:pPr marL="568325" lvl="1" indent="-222250" eaLnBrk="1" hangingPunct="1">
              <a:buClr>
                <a:srgbClr val="AE85C3"/>
              </a:buClr>
              <a:buSzPct val="100000"/>
              <a:buFont typeface="Arial"/>
              <a:buChar char="•"/>
            </a:pPr>
            <a:r>
              <a:rPr lang="en-US" sz="2000" dirty="0" smtClean="0">
                <a:ea typeface="ＭＳ Ｐゴシック"/>
              </a:rPr>
              <a:t>Accurate gestational dating.</a:t>
            </a:r>
          </a:p>
          <a:p>
            <a:pPr marL="568325" lvl="1" indent="-222250" eaLnBrk="1" hangingPunct="1">
              <a:buClr>
                <a:srgbClr val="AE85C3"/>
              </a:buClr>
              <a:buSzPct val="100000"/>
              <a:buFont typeface="Arial"/>
              <a:buChar char="•"/>
            </a:pPr>
            <a:r>
              <a:rPr lang="en-US" sz="2000" dirty="0" smtClean="0">
                <a:ea typeface="ＭＳ Ｐゴシック"/>
              </a:rPr>
              <a:t>Appropriate indication for induction or cesarean section for gestational age. </a:t>
            </a:r>
          </a:p>
          <a:p>
            <a:pPr marL="168275" indent="-222250" eaLnBrk="1" hangingPunct="1">
              <a:buClr>
                <a:srgbClr val="E98300"/>
              </a:buClr>
              <a:buSzPct val="100000"/>
              <a:buFont typeface="Arial"/>
              <a:buChar char="•"/>
            </a:pPr>
            <a:r>
              <a:rPr lang="en-US" sz="2400" dirty="0" smtClean="0">
                <a:ea typeface="ＭＳ Ｐゴシック"/>
              </a:rPr>
              <a:t>Patients can be scheduled either by calling the scheduler or faxing in the request.</a:t>
            </a:r>
          </a:p>
          <a:p>
            <a:pPr marL="568325" lvl="1" indent="-222250" eaLnBrk="1" hangingPunct="1">
              <a:buClr>
                <a:srgbClr val="FFE7CB"/>
              </a:buClr>
              <a:buSzPct val="100000"/>
              <a:buNone/>
            </a:pPr>
            <a:endParaRPr lang="en-US" sz="2000" dirty="0" smtClean="0">
              <a:ea typeface="ＭＳ Ｐゴシック"/>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457200" y="0"/>
            <a:ext cx="8229600" cy="1139825"/>
          </a:xfrm>
        </p:spPr>
        <p:txBody>
          <a:bodyPr/>
          <a:lstStyle/>
          <a:p>
            <a:pPr eaLnBrk="1" hangingPunct="1">
              <a:defRPr/>
            </a:pPr>
            <a:r>
              <a:rPr lang="en-US" sz="2800" b="0" dirty="0">
                <a:solidFill>
                  <a:srgbClr val="9C5FB5"/>
                </a:solidFill>
                <a:ea typeface="+mj-ea"/>
                <a:cs typeface="+mj-cs"/>
              </a:rPr>
              <a:t>Scheduling </a:t>
            </a:r>
            <a:r>
              <a:rPr lang="en-US" sz="2800" b="0" dirty="0" smtClean="0">
                <a:solidFill>
                  <a:srgbClr val="9C5FB5"/>
                </a:solidFill>
                <a:ea typeface="+mj-ea"/>
                <a:cs typeface="+mj-cs"/>
              </a:rPr>
              <a:t>Process (continued)</a:t>
            </a:r>
            <a:endParaRPr lang="en-US" sz="2800" b="0" dirty="0">
              <a:solidFill>
                <a:srgbClr val="9C5FB5"/>
              </a:solidFill>
              <a:ea typeface="+mj-ea"/>
              <a:cs typeface="+mj-cs"/>
            </a:endParaRPr>
          </a:p>
        </p:txBody>
      </p:sp>
      <p:sp>
        <p:nvSpPr>
          <p:cNvPr id="89091" name="Rectangle 3"/>
          <p:cNvSpPr>
            <a:spLocks noGrp="1" noChangeArrowheads="1"/>
          </p:cNvSpPr>
          <p:nvPr>
            <p:ph type="body" idx="1"/>
          </p:nvPr>
        </p:nvSpPr>
        <p:spPr>
          <a:xfrm>
            <a:off x="457200" y="1430866"/>
            <a:ext cx="8229600" cy="4530725"/>
          </a:xfrm>
        </p:spPr>
        <p:txBody>
          <a:bodyPr/>
          <a:lstStyle/>
          <a:p>
            <a:pPr eaLnBrk="1" hangingPunct="1">
              <a:buClr>
                <a:srgbClr val="E98300"/>
              </a:buClr>
              <a:buSzPct val="100000"/>
              <a:buFont typeface="Arial"/>
              <a:buChar char="•"/>
            </a:pPr>
            <a:r>
              <a:rPr lang="en-US" sz="2400" dirty="0" smtClean="0">
                <a:ea typeface="ＭＳ Ｐゴシック"/>
                <a:cs typeface="ＭＳ Ｐゴシック"/>
              </a:rPr>
              <a:t>Elective deliveries including repeat scheduled cesarean sections must be at least 39 weeks gestation based upon ACOG criteria.</a:t>
            </a:r>
          </a:p>
          <a:p>
            <a:pPr eaLnBrk="1" hangingPunct="1">
              <a:buClr>
                <a:srgbClr val="E98300"/>
              </a:buClr>
              <a:buSzPct val="100000"/>
              <a:buFont typeface="Arial"/>
              <a:buChar char="•"/>
            </a:pPr>
            <a:r>
              <a:rPr lang="en-US" sz="2400" dirty="0" smtClean="0">
                <a:ea typeface="ＭＳ Ｐゴシック"/>
                <a:cs typeface="ＭＳ Ｐゴシック"/>
              </a:rPr>
              <a:t>Any scheduling conflicts will be directed to the OB Chair or Director of L&amp;D for resolution.</a:t>
            </a:r>
          </a:p>
          <a:p>
            <a:pPr eaLnBrk="1" hangingPunct="1">
              <a:buClr>
                <a:srgbClr val="E98300"/>
              </a:buClr>
              <a:buSzPct val="100000"/>
              <a:buFont typeface="Arial"/>
              <a:buChar char="•"/>
            </a:pPr>
            <a:r>
              <a:rPr lang="en-US" sz="2400" dirty="0" smtClean="0">
                <a:ea typeface="ＭＳ Ｐゴシック"/>
                <a:cs typeface="ＭＳ Ｐゴシック"/>
              </a:rPr>
              <a:t>Ongoing problems that are identified will either be taken care of as soon as possible or discussed at future department meetings.</a:t>
            </a:r>
          </a:p>
          <a:p>
            <a:pPr eaLnBrk="1" hangingPunct="1">
              <a:buClr>
                <a:srgbClr val="E98300"/>
              </a:buClr>
              <a:buSzPct val="100000"/>
              <a:buFont typeface="Arial"/>
              <a:buChar char="•"/>
            </a:pPr>
            <a:r>
              <a:rPr lang="en-US" sz="2400" dirty="0" smtClean="0">
                <a:ea typeface="ＭＳ Ｐゴシック"/>
                <a:cs typeface="ＭＳ Ｐゴシック"/>
              </a:rPr>
              <a:t>Data will be reported back on a regular basis to inform everyone how the project is going.</a:t>
            </a:r>
          </a:p>
          <a:p>
            <a:pPr lvl="1" eaLnBrk="1" hangingPunct="1">
              <a:buClr>
                <a:srgbClr val="E98300"/>
              </a:buClr>
              <a:buSzPct val="100000"/>
              <a:buFont typeface="Arial"/>
              <a:buChar char="•"/>
            </a:pPr>
            <a:endParaRPr lang="en-US" dirty="0" smtClean="0">
              <a:ea typeface="ＭＳ Ｐゴシック"/>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descr="toolkit 42.pdf"/>
          <p:cNvPicPr>
            <a:picLocks noChangeAspect="1"/>
          </p:cNvPicPr>
          <p:nvPr/>
        </p:nvPicPr>
        <mc:AlternateContent>
          <mc:Choice xmlns:ma="http://schemas.microsoft.com/office/mac/drawingml/2008/main" Requires="ma">
            <p:blipFill>
              <a:blip r:embed="rId3"/>
              <a:srcRect l="12283" t="10625" r="33074" b="31597"/>
              <a:stretch>
                <a:fillRect/>
              </a:stretch>
            </p:blipFill>
          </mc:Choice>
          <mc:Fallback>
            <p:blipFill>
              <a:blip r:embed="rId4"/>
              <a:srcRect l="12283" t="10625" r="33074" b="31597"/>
              <a:stretch>
                <a:fillRect/>
              </a:stretch>
            </p:blipFill>
          </mc:Fallback>
        </mc:AlternateContent>
        <p:spPr>
          <a:xfrm>
            <a:off x="2667000" y="472440"/>
            <a:ext cx="3842238" cy="5257800"/>
          </a:xfrm>
          <a:prstGeom prst="rect">
            <a:avLst/>
          </a:prstGeom>
          <a:ln>
            <a:solidFill>
              <a:srgbClr val="161616"/>
            </a:solidFill>
          </a:ln>
        </p:spPr>
      </p:pic>
      <p:sp>
        <p:nvSpPr>
          <p:cNvPr id="5" name="Rounded Rectangle 4"/>
          <p:cNvSpPr/>
          <p:nvPr/>
        </p:nvSpPr>
        <p:spPr bwMode="auto">
          <a:xfrm>
            <a:off x="990600" y="2438400"/>
            <a:ext cx="1600200" cy="533400"/>
          </a:xfrm>
          <a:prstGeom prst="roundRect">
            <a:avLst/>
          </a:prstGeom>
          <a:solidFill>
            <a:srgbClr val="D2EBE4"/>
          </a:solidFill>
          <a:ln w="38100" cap="flat" cmpd="sng" algn="ctr">
            <a:solidFill>
              <a:srgbClr val="00B58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8" charset="0"/>
            </a:endParaRPr>
          </a:p>
        </p:txBody>
      </p:sp>
      <p:sp>
        <p:nvSpPr>
          <p:cNvPr id="8" name="Rectangle 7"/>
          <p:cNvSpPr/>
          <p:nvPr/>
        </p:nvSpPr>
        <p:spPr bwMode="auto">
          <a:xfrm>
            <a:off x="990600" y="2370667"/>
            <a:ext cx="1676400" cy="609600"/>
          </a:xfrm>
          <a:prstGeom prst="rect">
            <a:avLst/>
          </a:prstGeom>
          <a:noFill/>
          <a:ln w="38100" cap="flat" cmpd="sng" algn="ctr">
            <a:noFill/>
            <a:prstDash val="solid"/>
            <a:round/>
            <a:headEnd type="none" w="med" len="med"/>
            <a:tailEnd type="none" w="med" len="med"/>
          </a:ln>
          <a:effectLst/>
        </p:spPr>
        <p:txBody>
          <a:bodyPr anchor="ctr"/>
          <a:lstStyle/>
          <a:p>
            <a:pPr algn="ctr" eaLnBrk="0" hangingPunct="0">
              <a:defRPr/>
            </a:pPr>
            <a:r>
              <a:rPr lang="en-US" sz="1400" dirty="0">
                <a:solidFill>
                  <a:schemeClr val="accent4">
                    <a:lumMod val="10000"/>
                  </a:schemeClr>
                </a:solidFill>
                <a:latin typeface="Arial" pitchFamily="-108" charset="0"/>
                <a:ea typeface="ＭＳ Ｐゴシック" pitchFamily="34" charset="-128"/>
                <a:cs typeface="+mn-cs"/>
              </a:rPr>
              <a:t>Sample</a:t>
            </a:r>
            <a:r>
              <a:rPr lang="en-US" sz="1400" dirty="0" smtClean="0">
                <a:solidFill>
                  <a:schemeClr val="accent4">
                    <a:lumMod val="10000"/>
                  </a:schemeClr>
                </a:solidFill>
                <a:latin typeface="Arial" pitchFamily="-108" charset="0"/>
                <a:ea typeface="ＭＳ Ｐゴシック" pitchFamily="34" charset="-128"/>
                <a:cs typeface="+mn-cs"/>
              </a:rPr>
              <a:t> </a:t>
            </a:r>
            <a:br>
              <a:rPr lang="en-US" sz="1400" dirty="0" smtClean="0">
                <a:solidFill>
                  <a:schemeClr val="accent4">
                    <a:lumMod val="10000"/>
                  </a:schemeClr>
                </a:solidFill>
                <a:latin typeface="Arial" pitchFamily="-108" charset="0"/>
                <a:ea typeface="ＭＳ Ｐゴシック" pitchFamily="34" charset="-128"/>
                <a:cs typeface="+mn-cs"/>
              </a:rPr>
            </a:br>
            <a:r>
              <a:rPr lang="en-US" sz="1400" dirty="0" smtClean="0">
                <a:solidFill>
                  <a:schemeClr val="accent4">
                    <a:lumMod val="10000"/>
                  </a:schemeClr>
                </a:solidFill>
                <a:latin typeface="Arial" pitchFamily="-108" charset="0"/>
                <a:ea typeface="ＭＳ Ｐゴシック" pitchFamily="34" charset="-128"/>
                <a:cs typeface="+mn-cs"/>
              </a:rPr>
              <a:t>Scheduling </a:t>
            </a:r>
            <a:r>
              <a:rPr lang="en-US" sz="1400" dirty="0">
                <a:solidFill>
                  <a:schemeClr val="accent4">
                    <a:lumMod val="10000"/>
                  </a:schemeClr>
                </a:solidFill>
                <a:latin typeface="Arial" pitchFamily="-108" charset="0"/>
                <a:ea typeface="ＭＳ Ｐゴシック" pitchFamily="34" charset="-128"/>
                <a:cs typeface="+mn-cs"/>
              </a:rPr>
              <a:t>Form</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lides 57&amp;74.eps"/>
          <p:cNvPicPr>
            <a:picLocks noChangeAspect="1"/>
          </p:cNvPicPr>
          <p:nvPr/>
        </p:nvPicPr>
        <mc:AlternateContent>
          <mc:Choice xmlns:ma="http://schemas.microsoft.com/office/mac/drawingml/2008/main" Requires="ma">
            <p:blipFill>
              <a:blip r:embed="rId3"/>
              <a:srcRect l="7728" t="8889" r="8122" b="8889"/>
              <a:stretch>
                <a:fillRect/>
              </a:stretch>
            </p:blipFill>
          </mc:Choice>
          <mc:Fallback>
            <p:blipFill>
              <a:blip r:embed="rId4"/>
              <a:srcRect l="7728" t="8889" r="8122" b="8889"/>
              <a:stretch>
                <a:fillRect/>
              </a:stretch>
            </p:blipFill>
          </mc:Fallback>
        </mc:AlternateContent>
        <p:spPr>
          <a:xfrm>
            <a:off x="838200" y="381000"/>
            <a:ext cx="7467600" cy="5638800"/>
          </a:xfrm>
          <a:prstGeom prst="rect">
            <a:avLst/>
          </a:prstGeom>
        </p:spPr>
      </p:pic>
      <p:sp>
        <p:nvSpPr>
          <p:cNvPr id="8" name="Rounded Rectangle 7"/>
          <p:cNvSpPr/>
          <p:nvPr/>
        </p:nvSpPr>
        <p:spPr bwMode="auto">
          <a:xfrm>
            <a:off x="228600" y="3048000"/>
            <a:ext cx="1066800" cy="381000"/>
          </a:xfrm>
          <a:prstGeom prst="roundRect">
            <a:avLst/>
          </a:prstGeom>
          <a:solidFill>
            <a:srgbClr val="D2EBE4"/>
          </a:solidFill>
          <a:ln w="38100" cap="flat" cmpd="sng" algn="ctr">
            <a:solidFill>
              <a:srgbClr val="00B58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8" charset="0"/>
            </a:endParaRPr>
          </a:p>
        </p:txBody>
      </p:sp>
      <p:sp>
        <p:nvSpPr>
          <p:cNvPr id="9" name="Rectangle 8"/>
          <p:cNvSpPr/>
          <p:nvPr/>
        </p:nvSpPr>
        <p:spPr bwMode="auto">
          <a:xfrm>
            <a:off x="152400" y="2997200"/>
            <a:ext cx="1219200" cy="457200"/>
          </a:xfrm>
          <a:prstGeom prst="rect">
            <a:avLst/>
          </a:prstGeom>
          <a:noFill/>
          <a:ln w="38100" cap="flat" cmpd="sng" algn="ctr">
            <a:noFill/>
            <a:prstDash val="solid"/>
            <a:round/>
            <a:headEnd type="none" w="med" len="med"/>
            <a:tailEnd type="none" w="med" len="med"/>
          </a:ln>
          <a:effectLst/>
        </p:spPr>
        <p:txBody>
          <a:bodyPr anchor="ctr"/>
          <a:lstStyle/>
          <a:p>
            <a:pPr algn="ctr" eaLnBrk="0" hangingPunct="0">
              <a:defRPr/>
            </a:pPr>
            <a:r>
              <a:rPr lang="en-US" sz="1400" dirty="0" smtClean="0">
                <a:solidFill>
                  <a:schemeClr val="accent4">
                    <a:lumMod val="10000"/>
                  </a:schemeClr>
                </a:solidFill>
                <a:latin typeface="Arial" pitchFamily="-108" charset="0"/>
                <a:ea typeface="ＭＳ Ｐゴシック" pitchFamily="34" charset="-128"/>
                <a:cs typeface="+mn-cs"/>
              </a:rPr>
              <a:t>Sample</a:t>
            </a:r>
            <a:endParaRPr lang="en-US" sz="1400" dirty="0">
              <a:solidFill>
                <a:schemeClr val="accent4">
                  <a:lumMod val="10000"/>
                </a:schemeClr>
              </a:solidFill>
              <a:latin typeface="Arial" pitchFamily="-108" charset="0"/>
              <a:ea typeface="ＭＳ Ｐゴシック" pitchFamily="34" charset="-128"/>
              <a:cs typeface="+mn-cs"/>
            </a:endParaRP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138" name="Title 1"/>
          <p:cNvSpPr>
            <a:spLocks noGrp="1"/>
          </p:cNvSpPr>
          <p:nvPr>
            <p:ph type="title"/>
          </p:nvPr>
        </p:nvSpPr>
        <p:spPr>
          <a:xfrm>
            <a:off x="457200" y="0"/>
            <a:ext cx="8229600" cy="1139825"/>
          </a:xfrm>
        </p:spPr>
        <p:txBody>
          <a:bodyPr/>
          <a:lstStyle/>
          <a:p>
            <a:r>
              <a:rPr lang="en-US" sz="2800" b="0" dirty="0" smtClean="0">
                <a:solidFill>
                  <a:srgbClr val="9C5FB5"/>
                </a:solidFill>
                <a:ea typeface="ＭＳ Ｐゴシック"/>
                <a:cs typeface="ＭＳ Ｐゴシック"/>
              </a:rPr>
              <a:t>A Tool to Educate Patients</a:t>
            </a:r>
          </a:p>
        </p:txBody>
      </p:sp>
      <p:pic>
        <p:nvPicPr>
          <p:cNvPr id="7" name="Picture 6" descr="EHP07-400 Brain Card-2.eps"/>
          <p:cNvPicPr>
            <a:picLocks noChangeAspect="1"/>
          </p:cNvPicPr>
          <p:nvPr/>
        </p:nvPicPr>
        <mc:AlternateContent>
          <mc:Choice xmlns:ma="http://schemas.microsoft.com/office/mac/drawingml/2008/main" Requires="ma">
            <p:blipFill>
              <a:blip r:embed="rId3"/>
              <a:srcRect t="2636"/>
              <a:stretch>
                <a:fillRect/>
              </a:stretch>
            </p:blipFill>
          </mc:Choice>
          <mc:Fallback>
            <p:blipFill>
              <a:blip r:embed="rId4"/>
              <a:srcRect t="2636"/>
              <a:stretch>
                <a:fillRect/>
              </a:stretch>
            </p:blipFill>
          </mc:Fallback>
        </mc:AlternateContent>
        <p:spPr>
          <a:xfrm>
            <a:off x="4343400" y="1071880"/>
            <a:ext cx="2867891" cy="4150360"/>
          </a:xfrm>
          <a:prstGeom prst="rect">
            <a:avLst/>
          </a:prstGeom>
          <a:ln w="9525" cap="flat" cmpd="sng" algn="ctr">
            <a:solidFill>
              <a:srgbClr val="AE85C3"/>
            </a:solidFill>
            <a:prstDash val="solid"/>
            <a:round/>
            <a:headEnd type="none" w="med" len="med"/>
            <a:tailEnd type="none" w="med" len="med"/>
          </a:ln>
        </p:spPr>
      </p:pic>
      <p:pic>
        <p:nvPicPr>
          <p:cNvPr id="8" name="Picture 7" descr="EHP07-400 Brain Card-1.eps"/>
          <p:cNvPicPr>
            <a:picLocks noChangeAspect="1"/>
          </p:cNvPicPr>
          <p:nvPr/>
        </p:nvPicPr>
        <mc:AlternateContent>
          <mc:Choice xmlns:ma="http://schemas.microsoft.com/office/mac/drawingml/2008/main" Requires="ma">
            <p:blipFill>
              <a:blip r:embed="rId5"/>
              <a:srcRect t="3540"/>
              <a:stretch>
                <a:fillRect/>
              </a:stretch>
            </p:blipFill>
          </mc:Choice>
          <mc:Fallback>
            <p:blipFill>
              <a:blip r:embed="rId6"/>
              <a:srcRect t="3540"/>
              <a:stretch>
                <a:fillRect/>
              </a:stretch>
            </p:blipFill>
          </mc:Fallback>
        </mc:AlternateContent>
        <p:spPr>
          <a:xfrm>
            <a:off x="1676400" y="1569720"/>
            <a:ext cx="2867891" cy="4152089"/>
          </a:xfrm>
          <a:prstGeom prst="rect">
            <a:avLst/>
          </a:prstGeom>
          <a:ln w="9525" cap="flat" cmpd="sng" algn="ctr">
            <a:solidFill>
              <a:srgbClr val="AE85C3"/>
            </a:solidFill>
            <a:prstDash val="solid"/>
            <a:round/>
            <a:headEnd type="none" w="med" len="med"/>
            <a:tailEnd type="none" w="med" len="med"/>
          </a:ln>
        </p:spPr>
      </p:pic>
      <p:sp>
        <p:nvSpPr>
          <p:cNvPr id="12" name="Rectangle 3"/>
          <p:cNvSpPr>
            <a:spLocks noChangeArrowheads="1"/>
          </p:cNvSpPr>
          <p:nvPr/>
        </p:nvSpPr>
        <p:spPr bwMode="auto">
          <a:xfrm>
            <a:off x="2133600" y="5791200"/>
            <a:ext cx="1981200" cy="381000"/>
          </a:xfrm>
          <a:prstGeom prst="rect">
            <a:avLst/>
          </a:prstGeom>
          <a:noFill/>
          <a:ln w="9525">
            <a:noFill/>
            <a:round/>
            <a:headEnd/>
            <a:tailEnd/>
          </a:ln>
        </p:spPr>
        <p:txBody>
          <a:bodyPr/>
          <a:lstStyle/>
          <a:p>
            <a:pPr eaLnBrk="0" hangingPunct="0"/>
            <a:r>
              <a:rPr lang="en-US" sz="900" dirty="0" smtClean="0">
                <a:solidFill>
                  <a:srgbClr val="161616"/>
                </a:solidFill>
              </a:rPr>
              <a:t>© 2007 Bonnie </a:t>
            </a:r>
            <a:r>
              <a:rPr lang="en-US" sz="900" dirty="0" err="1">
                <a:solidFill>
                  <a:srgbClr val="161616"/>
                </a:solidFill>
              </a:rPr>
              <a:t>Hofkin</a:t>
            </a:r>
            <a:r>
              <a:rPr lang="en-US" sz="900" dirty="0" smtClean="0">
                <a:solidFill>
                  <a:srgbClr val="161616"/>
                </a:solidFill>
              </a:rPr>
              <a:t> Illustration</a:t>
            </a:r>
            <a:endParaRPr lang="en-US" sz="900" dirty="0">
              <a:solidFill>
                <a:srgbClr val="161616"/>
              </a:solidFill>
            </a:endParaRPr>
          </a:p>
        </p:txBody>
      </p:sp>
      <p:sp>
        <p:nvSpPr>
          <p:cNvPr id="9" name="Rectangle 3"/>
          <p:cNvSpPr>
            <a:spLocks noChangeArrowheads="1"/>
          </p:cNvSpPr>
          <p:nvPr/>
        </p:nvSpPr>
        <p:spPr bwMode="auto">
          <a:xfrm>
            <a:off x="4953000" y="5791200"/>
            <a:ext cx="1828800" cy="457200"/>
          </a:xfrm>
          <a:prstGeom prst="rect">
            <a:avLst/>
          </a:prstGeom>
          <a:noFill/>
          <a:ln w="9525">
            <a:noFill/>
            <a:round/>
            <a:headEnd/>
            <a:tailEnd/>
          </a:ln>
        </p:spPr>
        <p:txBody>
          <a:bodyPr/>
          <a:lstStyle/>
          <a:p>
            <a:pPr algn="ctr" eaLnBrk="0" hangingPunct="0">
              <a:defRPr/>
            </a:pPr>
            <a:r>
              <a:rPr lang="en-US" sz="900" dirty="0" err="1">
                <a:solidFill>
                  <a:schemeClr val="accent4">
                    <a:lumMod val="10000"/>
                  </a:schemeClr>
                </a:solidFill>
                <a:latin typeface="Arial" charset="0"/>
                <a:ea typeface="ＭＳ Ｐゴシック" charset="-128"/>
                <a:cs typeface="ＭＳ Ｐゴシック" charset="-128"/>
              </a:rPr>
              <a:t>marchofdimes.com</a:t>
            </a:r>
            <a:endParaRPr lang="en-US" sz="900" dirty="0">
              <a:solidFill>
                <a:schemeClr val="accent4">
                  <a:lumMod val="10000"/>
                </a:schemeClr>
              </a:solidFill>
              <a:latin typeface="Arial" charset="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457200" y="0"/>
            <a:ext cx="8229600" cy="1139825"/>
          </a:xfrm>
        </p:spPr>
        <p:txBody>
          <a:bodyPr/>
          <a:lstStyle/>
          <a:p>
            <a:pPr eaLnBrk="1" hangingPunct="1">
              <a:defRPr/>
            </a:pPr>
            <a:r>
              <a:rPr lang="en-US" sz="2800" b="0" dirty="0">
                <a:solidFill>
                  <a:srgbClr val="9C5FB5"/>
                </a:solidFill>
                <a:ea typeface="+mj-ea"/>
                <a:cs typeface="+mj-cs"/>
              </a:rPr>
              <a:t>Track </a:t>
            </a:r>
            <a:r>
              <a:rPr lang="en-US" sz="2800" b="0" dirty="0" smtClean="0">
                <a:solidFill>
                  <a:srgbClr val="9C5FB5"/>
                </a:solidFill>
                <a:ea typeface="+mj-ea"/>
                <a:cs typeface="+mj-cs"/>
              </a:rPr>
              <a:t>Progress</a:t>
            </a:r>
            <a:endParaRPr lang="en-US" sz="2800" b="0" dirty="0">
              <a:solidFill>
                <a:srgbClr val="9C5FB5"/>
              </a:solidFill>
              <a:ea typeface="+mj-ea"/>
              <a:cs typeface="+mj-cs"/>
            </a:endParaRPr>
          </a:p>
        </p:txBody>
      </p:sp>
      <p:sp>
        <p:nvSpPr>
          <p:cNvPr id="92163" name="Rectangle 3"/>
          <p:cNvSpPr>
            <a:spLocks noGrp="1" noChangeArrowheads="1"/>
          </p:cNvSpPr>
          <p:nvPr>
            <p:ph type="body" idx="1"/>
          </p:nvPr>
        </p:nvSpPr>
        <p:spPr>
          <a:xfrm>
            <a:off x="447040" y="1430866"/>
            <a:ext cx="8229600" cy="4530725"/>
          </a:xfrm>
        </p:spPr>
        <p:txBody>
          <a:bodyPr/>
          <a:lstStyle/>
          <a:p>
            <a:pPr eaLnBrk="1" hangingPunct="1">
              <a:spcBef>
                <a:spcPts val="576"/>
              </a:spcBef>
              <a:buClr>
                <a:srgbClr val="E98300"/>
              </a:buClr>
              <a:buSzPct val="100000"/>
              <a:buFont typeface="Arial"/>
              <a:buChar char="•"/>
            </a:pPr>
            <a:r>
              <a:rPr lang="en-US" sz="2400" dirty="0" smtClean="0">
                <a:ea typeface="ＭＳ Ｐゴシック"/>
                <a:cs typeface="ＭＳ Ｐゴシック"/>
              </a:rPr>
              <a:t>Use data and audit tools to track the number of elective deliveries &lt;39 weeks</a:t>
            </a:r>
          </a:p>
          <a:p>
            <a:pPr eaLnBrk="1" hangingPunct="1">
              <a:spcBef>
                <a:spcPts val="576"/>
              </a:spcBef>
              <a:buClr>
                <a:srgbClr val="E98300"/>
              </a:buClr>
              <a:buSzPct val="100000"/>
              <a:buFont typeface="Arial"/>
              <a:buChar char="•"/>
            </a:pPr>
            <a:r>
              <a:rPr lang="en-US" sz="2400" dirty="0" smtClean="0">
                <a:ea typeface="ＭＳ Ｐゴシック"/>
                <a:cs typeface="ＭＳ Ｐゴシック"/>
              </a:rPr>
              <a:t>Develop trend charts and report back to staff and providers on a regular basis</a:t>
            </a:r>
          </a:p>
          <a:p>
            <a:pPr eaLnBrk="1" hangingPunct="1">
              <a:spcBef>
                <a:spcPts val="576"/>
              </a:spcBef>
              <a:buClr>
                <a:srgbClr val="E98300"/>
              </a:buClr>
              <a:buSzPct val="100000"/>
              <a:buFont typeface="Arial"/>
              <a:buChar char="•"/>
            </a:pPr>
            <a:r>
              <a:rPr lang="en-US" sz="2400" dirty="0" smtClean="0">
                <a:ea typeface="ＭＳ Ｐゴシック"/>
                <a:cs typeface="ＭＳ Ｐゴシック"/>
              </a:rPr>
              <a:t>Address issues and concerns as soon as possible</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p:cNvPicPr>
            <a:picLocks noChangeAspect="1"/>
          </p:cNvPicPr>
          <p:nvPr/>
        </p:nvPicPr>
        <mc:AlternateContent>
          <mc:Choice xmlns:ma="http://schemas.microsoft.com/office/mac/drawingml/2008/main" Requires="ma">
            <p:blipFill>
              <a:blip r:embed="rId3"/>
              <a:srcRect l="7554" t="25256" r="-832" b="11520"/>
              <a:stretch>
                <a:fillRect/>
              </a:stretch>
            </p:blipFill>
          </mc:Choice>
          <mc:Fallback>
            <p:blipFill>
              <a:blip r:embed="rId4"/>
              <a:srcRect l="7554" t="25256" r="-832" b="11520"/>
              <a:stretch>
                <a:fillRect/>
              </a:stretch>
            </p:blipFill>
          </mc:Fallback>
        </mc:AlternateContent>
        <p:spPr>
          <a:xfrm>
            <a:off x="457200" y="139700"/>
            <a:ext cx="8534400" cy="5994415"/>
          </a:xfrm>
          <a:prstGeom prst="rect">
            <a:avLst/>
          </a:prstGeom>
        </p:spPr>
      </p:pic>
      <p:sp>
        <p:nvSpPr>
          <p:cNvPr id="93186" name="Title 1"/>
          <p:cNvSpPr>
            <a:spLocks noGrp="1"/>
          </p:cNvSpPr>
          <p:nvPr>
            <p:ph type="title"/>
          </p:nvPr>
        </p:nvSpPr>
        <p:spPr>
          <a:xfrm>
            <a:off x="-1295400" y="-25400"/>
            <a:ext cx="6781800" cy="1139825"/>
          </a:xfrm>
        </p:spPr>
        <p:txBody>
          <a:bodyPr vert="horz"/>
          <a:lstStyle/>
          <a:p>
            <a:pPr algn="l"/>
            <a:r>
              <a:rPr lang="en-US" sz="2000" b="0" dirty="0" smtClean="0">
                <a:solidFill>
                  <a:srgbClr val="E98300"/>
                </a:solidFill>
                <a:ea typeface="ＭＳ Ｐゴシック"/>
                <a:cs typeface="ＭＳ Ｐゴシック"/>
              </a:rPr>
              <a:t>For More Information, Contact:</a:t>
            </a:r>
          </a:p>
        </p:txBody>
      </p:sp>
      <p:sp>
        <p:nvSpPr>
          <p:cNvPr id="93187" name="TextBox 2"/>
          <p:cNvSpPr txBox="1">
            <a:spLocks noChangeArrowheads="1"/>
          </p:cNvSpPr>
          <p:nvPr/>
        </p:nvSpPr>
        <p:spPr bwMode="auto">
          <a:xfrm>
            <a:off x="838200" y="3048000"/>
            <a:ext cx="7620000" cy="1676400"/>
          </a:xfrm>
          <a:prstGeom prst="rect">
            <a:avLst/>
          </a:prstGeom>
          <a:noFill/>
          <a:ln w="9525">
            <a:noFill/>
            <a:miter lim="800000"/>
            <a:headEnd/>
            <a:tailEnd/>
          </a:ln>
        </p:spPr>
        <p:txBody>
          <a:bodyPr>
            <a:spAutoFit/>
          </a:bodyPr>
          <a:lstStyle/>
          <a:p>
            <a:endParaRPr lang="en-US" sz="1800"/>
          </a:p>
        </p:txBody>
      </p:sp>
      <p:sp>
        <p:nvSpPr>
          <p:cNvPr id="93188" name="Rectangle 6"/>
          <p:cNvSpPr>
            <a:spLocks noChangeArrowheads="1"/>
          </p:cNvSpPr>
          <p:nvPr/>
        </p:nvSpPr>
        <p:spPr bwMode="auto">
          <a:xfrm>
            <a:off x="457200" y="660400"/>
            <a:ext cx="8229600" cy="1685077"/>
          </a:xfrm>
          <a:prstGeom prst="rect">
            <a:avLst/>
          </a:prstGeom>
          <a:noFill/>
          <a:ln w="38100">
            <a:noFill/>
            <a:round/>
            <a:headEnd/>
            <a:tailEnd/>
          </a:ln>
        </p:spPr>
        <p:txBody>
          <a:bodyPr>
            <a:spAutoFit/>
          </a:bodyPr>
          <a:lstStyle/>
          <a:p>
            <a:pPr algn="ctr"/>
            <a:endParaRPr lang="en-US" sz="1050" dirty="0">
              <a:solidFill>
                <a:schemeClr val="accent4">
                  <a:lumMod val="10000"/>
                </a:schemeClr>
              </a:solidFill>
            </a:endParaRPr>
          </a:p>
          <a:p>
            <a:pPr algn="ctr"/>
            <a:endParaRPr lang="en-US" sz="1050" dirty="0" smtClean="0">
              <a:solidFill>
                <a:schemeClr val="accent4">
                  <a:lumMod val="10000"/>
                </a:schemeClr>
              </a:solidFill>
            </a:endParaRPr>
          </a:p>
          <a:p>
            <a:pPr algn="ctr"/>
            <a:r>
              <a:rPr lang="en-US" dirty="0" smtClean="0">
                <a:solidFill>
                  <a:srgbClr val="936FB1"/>
                </a:solidFill>
              </a:rPr>
              <a:t>Barbara Murphy</a:t>
            </a:r>
          </a:p>
          <a:p>
            <a:pPr algn="ctr"/>
            <a:r>
              <a:rPr lang="en-US" sz="1200" u="sng" dirty="0" err="1" smtClean="0">
                <a:solidFill>
                  <a:schemeClr val="accent4">
                    <a:lumMod val="10000"/>
                  </a:schemeClr>
                </a:solidFill>
              </a:rPr>
              <a:t>barbar@stanford.</a:t>
            </a:r>
            <a:r>
              <a:rPr lang="en-US" sz="1200" u="sng" err="1" smtClean="0">
                <a:solidFill>
                  <a:schemeClr val="accent4">
                    <a:lumMod val="10000"/>
                  </a:schemeClr>
                </a:solidFill>
              </a:rPr>
              <a:t>edu</a:t>
            </a:r>
            <a:endParaRPr lang="en-US" sz="1200" u="sng" dirty="0" smtClean="0">
              <a:solidFill>
                <a:schemeClr val="accent4">
                  <a:lumMod val="10000"/>
                </a:schemeClr>
              </a:solidFill>
            </a:endParaRPr>
          </a:p>
          <a:p>
            <a:pPr algn="ctr"/>
            <a:r>
              <a:rPr lang="en-US" dirty="0" smtClean="0">
                <a:solidFill>
                  <a:srgbClr val="936FB1"/>
                </a:solidFill>
              </a:rPr>
              <a:t>Leslie </a:t>
            </a:r>
            <a:r>
              <a:rPr lang="en-US" dirty="0">
                <a:solidFill>
                  <a:srgbClr val="936FB1"/>
                </a:solidFill>
              </a:rPr>
              <a:t>Kowalewski </a:t>
            </a:r>
          </a:p>
          <a:p>
            <a:pPr algn="ctr"/>
            <a:r>
              <a:rPr lang="en-US" sz="1200" u="sng" dirty="0" err="1" smtClean="0">
                <a:solidFill>
                  <a:schemeClr val="accent4">
                    <a:lumMod val="10000"/>
                  </a:schemeClr>
                </a:solidFill>
              </a:rPr>
              <a:t>LKowalewski@marchofdimes.com</a:t>
            </a:r>
            <a:endParaRPr lang="en-US" sz="1200" u="sng" dirty="0" smtClean="0">
              <a:solidFill>
                <a:schemeClr val="accent4">
                  <a:lumMod val="10000"/>
                </a:schemeClr>
              </a:solidFill>
            </a:endParaRPr>
          </a:p>
          <a:p>
            <a:pPr algn="ctr"/>
            <a:endParaRPr lang="en-US" sz="1050" dirty="0">
              <a:solidFill>
                <a:schemeClr val="accent4">
                  <a:lumMod val="10000"/>
                </a:schemeClr>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Title 1"/>
          <p:cNvSpPr>
            <a:spLocks noGrp="1"/>
          </p:cNvSpPr>
          <p:nvPr>
            <p:ph type="title"/>
          </p:nvPr>
        </p:nvSpPr>
        <p:spPr>
          <a:xfrm>
            <a:off x="457200" y="0"/>
            <a:ext cx="8229600" cy="1139825"/>
          </a:xfrm>
        </p:spPr>
        <p:txBody>
          <a:bodyPr/>
          <a:lstStyle/>
          <a:p>
            <a:pPr eaLnBrk="1" hangingPunct="1">
              <a:defRPr/>
            </a:pPr>
            <a:r>
              <a:rPr lang="en-US" sz="2800" b="0" dirty="0" smtClean="0">
                <a:solidFill>
                  <a:srgbClr val="9C5FB5"/>
                </a:solidFill>
                <a:ea typeface="+mj-ea"/>
                <a:cs typeface="+mj-cs"/>
              </a:rPr>
              <a:t>Inductions of Labor</a:t>
            </a:r>
          </a:p>
        </p:txBody>
      </p:sp>
      <p:sp>
        <p:nvSpPr>
          <p:cNvPr id="70659" name="Content Placeholder 2"/>
          <p:cNvSpPr>
            <a:spLocks noGrp="1"/>
          </p:cNvSpPr>
          <p:nvPr>
            <p:ph idx="1"/>
          </p:nvPr>
        </p:nvSpPr>
        <p:spPr>
          <a:xfrm>
            <a:off x="457200" y="1435100"/>
            <a:ext cx="8229600" cy="4114800"/>
          </a:xfrm>
        </p:spPr>
        <p:txBody>
          <a:bodyPr/>
          <a:lstStyle/>
          <a:p>
            <a:pPr eaLnBrk="1" hangingPunct="1">
              <a:buClr>
                <a:srgbClr val="E98300"/>
              </a:buClr>
              <a:buSzPct val="100000"/>
              <a:buFont typeface="Arial"/>
              <a:buChar char="•"/>
              <a:defRPr/>
            </a:pPr>
            <a:r>
              <a:rPr lang="en-US" sz="2400" dirty="0" smtClean="0">
                <a:ea typeface="+mn-ea"/>
                <a:cs typeface="+mn-cs"/>
              </a:rPr>
              <a:t>Since 1979, ACOG has cautioned against inductions before 39 weeks in the absence of a medical indication.</a:t>
            </a:r>
          </a:p>
          <a:p>
            <a:pPr eaLnBrk="1" hangingPunct="1">
              <a:buClr>
                <a:srgbClr val="E98300"/>
              </a:buClr>
              <a:buSzPct val="100000"/>
              <a:buFont typeface="Arial"/>
              <a:buChar char="•"/>
              <a:defRPr/>
            </a:pPr>
            <a:r>
              <a:rPr lang="en-US" sz="2400" dirty="0" smtClean="0">
                <a:ea typeface="+mn-ea"/>
                <a:cs typeface="+mn-cs"/>
              </a:rPr>
              <a:t>Confirmation of gestational age is </a:t>
            </a:r>
            <a:r>
              <a:rPr lang="en-US" sz="2400" b="1" u="sng" dirty="0" smtClean="0">
                <a:ea typeface="+mn-ea"/>
                <a:cs typeface="+mn-cs"/>
              </a:rPr>
              <a:t>CRITICAL</a:t>
            </a:r>
            <a:r>
              <a:rPr lang="en-US" sz="2400" b="1" dirty="0" smtClean="0">
                <a:ea typeface="+mn-ea"/>
                <a:cs typeface="+mn-cs"/>
              </a:rPr>
              <a:t>:</a:t>
            </a:r>
          </a:p>
          <a:p>
            <a:pPr marL="571500" lvl="1" indent="-228600" eaLnBrk="1" hangingPunct="1">
              <a:buClr>
                <a:srgbClr val="AE85C3"/>
              </a:buClr>
              <a:buSzPct val="100000"/>
              <a:buFont typeface="Arial"/>
              <a:buChar char="•"/>
              <a:defRPr/>
            </a:pPr>
            <a:r>
              <a:rPr lang="en-US" sz="2000" dirty="0" smtClean="0"/>
              <a:t>Ultrasound before 20 weeks gestation to establish accurate gestational age of the fetus </a:t>
            </a:r>
          </a:p>
          <a:p>
            <a:pPr marL="571500" lvl="1" indent="-228600" eaLnBrk="1" hangingPunct="1">
              <a:buClr>
                <a:srgbClr val="AE85C3"/>
              </a:buClr>
              <a:buSzPct val="100000"/>
              <a:buFont typeface="Arial"/>
              <a:buChar char="•"/>
              <a:defRPr/>
            </a:pPr>
            <a:r>
              <a:rPr lang="en-US" sz="2000" dirty="0" smtClean="0"/>
              <a:t>Documentation of fetal heart tones for 30 weeks using Doppler </a:t>
            </a:r>
            <a:r>
              <a:rPr lang="en-US" sz="2000" dirty="0" err="1" smtClean="0"/>
              <a:t>ultrasonography</a:t>
            </a:r>
            <a:endParaRPr lang="en-US" sz="2000" dirty="0" smtClean="0"/>
          </a:p>
          <a:p>
            <a:pPr marL="571500" lvl="1" indent="-228600" eaLnBrk="1" hangingPunct="1">
              <a:buClr>
                <a:srgbClr val="AE85C3"/>
              </a:buClr>
              <a:buSzPct val="100000"/>
              <a:buFont typeface="Arial"/>
              <a:buChar char="•"/>
              <a:defRPr/>
            </a:pPr>
            <a:r>
              <a:rPr lang="en-US" sz="2000" dirty="0" smtClean="0"/>
              <a:t>Confirmation that it has been 36 weeks since a positive pregnancy test was obtained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Title 1"/>
          <p:cNvSpPr>
            <a:spLocks noGrp="1"/>
          </p:cNvSpPr>
          <p:nvPr>
            <p:ph type="title"/>
          </p:nvPr>
        </p:nvSpPr>
        <p:spPr>
          <a:xfrm>
            <a:off x="228600" y="194734"/>
            <a:ext cx="8686800" cy="1139825"/>
          </a:xfrm>
        </p:spPr>
        <p:txBody>
          <a:bodyPr/>
          <a:lstStyle/>
          <a:p>
            <a:r>
              <a:rPr lang="en-US" sz="2600" b="0" dirty="0" smtClean="0">
                <a:solidFill>
                  <a:srgbClr val="9C5FB5"/>
                </a:solidFill>
                <a:ea typeface="ＭＳ Ｐゴシック"/>
                <a:cs typeface="ＭＳ Ｐゴシック"/>
              </a:rPr>
              <a:t>Change in Distribution of Births by Gestational Age: United States, 1990-2006</a:t>
            </a:r>
          </a:p>
        </p:txBody>
      </p:sp>
      <p:sp>
        <p:nvSpPr>
          <p:cNvPr id="37892" name="TextBox 4"/>
          <p:cNvSpPr txBox="1">
            <a:spLocks noChangeArrowheads="1"/>
          </p:cNvSpPr>
          <p:nvPr/>
        </p:nvSpPr>
        <p:spPr bwMode="auto">
          <a:xfrm>
            <a:off x="281940" y="5716062"/>
            <a:ext cx="7924800" cy="415498"/>
          </a:xfrm>
          <a:prstGeom prst="rect">
            <a:avLst/>
          </a:prstGeom>
          <a:noFill/>
          <a:ln w="9525">
            <a:noFill/>
            <a:miter lim="800000"/>
            <a:headEnd/>
            <a:tailEnd/>
          </a:ln>
        </p:spPr>
        <p:txBody>
          <a:bodyPr>
            <a:spAutoFit/>
          </a:bodyPr>
          <a:lstStyle/>
          <a:p>
            <a:r>
              <a:rPr lang="en-US" sz="1050" dirty="0">
                <a:solidFill>
                  <a:srgbClr val="000000"/>
                </a:solidFill>
              </a:rPr>
              <a:t>Martin JA, Hamilton BE, Sutton PD, Ventura SJ, et al. Births: Final data for 2006. National vital statistics reports; </a:t>
            </a:r>
            <a:r>
              <a:rPr lang="en-US" sz="1050" dirty="0" err="1">
                <a:solidFill>
                  <a:srgbClr val="000000"/>
                </a:solidFill>
              </a:rPr>
              <a:t>vol</a:t>
            </a:r>
            <a:r>
              <a:rPr lang="en-US" sz="1050" dirty="0">
                <a:solidFill>
                  <a:srgbClr val="000000"/>
                </a:solidFill>
              </a:rPr>
              <a:t> 57 no 7. Hyattsville, MD: National Center for Health Statistics. 2009.</a:t>
            </a:r>
          </a:p>
        </p:txBody>
      </p:sp>
      <p:grpSp>
        <p:nvGrpSpPr>
          <p:cNvPr id="12" name="Group 11"/>
          <p:cNvGrpSpPr/>
          <p:nvPr/>
        </p:nvGrpSpPr>
        <p:grpSpPr>
          <a:xfrm>
            <a:off x="1938023" y="1569722"/>
            <a:ext cx="5300977" cy="4048758"/>
            <a:chOff x="1938023" y="1569722"/>
            <a:chExt cx="5300977" cy="4048758"/>
          </a:xfrm>
        </p:grpSpPr>
        <p:sp>
          <p:nvSpPr>
            <p:cNvPr id="8" name="Rectangle 7"/>
            <p:cNvSpPr/>
            <p:nvPr/>
          </p:nvSpPr>
          <p:spPr bwMode="auto">
            <a:xfrm rot="5400000">
              <a:off x="2593297" y="947465"/>
              <a:ext cx="4023446" cy="5267960"/>
            </a:xfrm>
            <a:prstGeom prst="rect">
              <a:avLst/>
            </a:prstGeom>
            <a:solidFill>
              <a:srgbClr val="CDADD9">
                <a:alpha val="33000"/>
              </a:srgbClr>
            </a:solidFill>
            <a:ln w="9525" cap="flat" cmpd="sng" algn="ctr">
              <a:solidFill>
                <a:srgbClr val="936FB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8" charset="0"/>
              </a:endParaRPr>
            </a:p>
          </p:txBody>
        </p:sp>
        <p:pic>
          <p:nvPicPr>
            <p:cNvPr id="9" name="Picture 8" descr="P 9 chart.eps"/>
            <p:cNvPicPr>
              <a:picLocks noChangeAspect="1"/>
            </p:cNvPicPr>
            <p:nvPr/>
          </p:nvPicPr>
          <mc:AlternateContent>
            <mc:Choice xmlns:ma="http://schemas.microsoft.com/office/mac/drawingml/2008/main" Requires="ma">
              <p:blipFill>
                <a:blip r:embed="rId3"/>
                <a:srcRect l="28820" t="37778" r="29479" b="36667"/>
                <a:stretch>
                  <a:fillRect/>
                </a:stretch>
              </p:blipFill>
            </mc:Choice>
            <mc:Fallback>
              <p:blipFill>
                <a:blip r:embed="rId4"/>
                <a:srcRect l="28820" t="37778" r="29479" b="36667"/>
                <a:stretch>
                  <a:fillRect/>
                </a:stretch>
              </p:blipFill>
            </mc:Fallback>
          </mc:AlternateContent>
          <p:spPr>
            <a:xfrm>
              <a:off x="2059943" y="1585663"/>
              <a:ext cx="5026657" cy="3890660"/>
            </a:xfrm>
            <a:prstGeom prst="rect">
              <a:avLst/>
            </a:prstGeom>
          </p:spPr>
        </p:pic>
        <p:sp>
          <p:nvSpPr>
            <p:cNvPr id="10" name="TextBox 4"/>
            <p:cNvSpPr txBox="1">
              <a:spLocks noChangeArrowheads="1"/>
            </p:cNvSpPr>
            <p:nvPr/>
          </p:nvSpPr>
          <p:spPr bwMode="auto">
            <a:xfrm>
              <a:off x="1938023" y="5364564"/>
              <a:ext cx="5181600" cy="253916"/>
            </a:xfrm>
            <a:prstGeom prst="rect">
              <a:avLst/>
            </a:prstGeom>
            <a:noFill/>
            <a:ln w="9525">
              <a:noFill/>
              <a:miter lim="800000"/>
              <a:headEnd/>
              <a:tailEnd/>
            </a:ln>
          </p:spPr>
          <p:txBody>
            <a:bodyPr wrap="square">
              <a:spAutoFit/>
            </a:bodyPr>
            <a:lstStyle/>
            <a:p>
              <a:r>
                <a:rPr lang="en-US" sz="1050" dirty="0" smtClean="0">
                  <a:solidFill>
                    <a:srgbClr val="000000"/>
                  </a:solidFill>
                </a:rPr>
                <a:t>Source: CDC/NCHS, National Vital Statistics Systems.</a:t>
              </a:r>
              <a:endParaRPr lang="en-US" sz="1050" dirty="0">
                <a:solidFill>
                  <a:srgbClr val="000000"/>
                </a:solidFill>
              </a:endParaRPr>
            </a:p>
          </p:txBody>
        </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Orbit">
  <a:themeElements>
    <a:clrScheme name="Orbit 10">
      <a:dk1>
        <a:srgbClr val="010199"/>
      </a:dk1>
      <a:lt1>
        <a:srgbClr val="FFFFFF"/>
      </a:lt1>
      <a:dk2>
        <a:srgbClr val="6600CC"/>
      </a:dk2>
      <a:lt2>
        <a:srgbClr val="B2B2B2"/>
      </a:lt2>
      <a:accent1>
        <a:srgbClr val="3399FF"/>
      </a:accent1>
      <a:accent2>
        <a:srgbClr val="666699"/>
      </a:accent2>
      <a:accent3>
        <a:srgbClr val="B8AAE2"/>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10199"/>
        </a:dk1>
        <a:lt1>
          <a:srgbClr val="FFFFFF"/>
        </a:lt1>
        <a:dk2>
          <a:srgbClr val="6600CC"/>
        </a:dk2>
        <a:lt2>
          <a:srgbClr val="B2B2B2"/>
        </a:lt2>
        <a:accent1>
          <a:srgbClr val="3399FF"/>
        </a:accent1>
        <a:accent2>
          <a:srgbClr val="666699"/>
        </a:accent2>
        <a:accent3>
          <a:srgbClr val="B8AAE2"/>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Orbit</Template>
  <TotalTime>12643</TotalTime>
  <Words>8429</Words>
  <Application>Microsoft Macintosh PowerPoint</Application>
  <PresentationFormat>Letter Paper (8.5x11 in)</PresentationFormat>
  <Paragraphs>701</Paragraphs>
  <Slides>77</Slides>
  <Notes>77</Notes>
  <HiddenSlides>0</HiddenSlides>
  <MMClips>0</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77</vt:i4>
      </vt:variant>
    </vt:vector>
  </HeadingPairs>
  <TitlesOfParts>
    <vt:vector size="79" baseType="lpstr">
      <vt:lpstr>Orbit</vt:lpstr>
      <vt:lpstr>Worksheet</vt:lpstr>
      <vt:lpstr>Elimination of Non-medically Indicated (Elective) Deliveries Before 39 Weeks Gestational Age</vt:lpstr>
      <vt:lpstr>Slide 2</vt:lpstr>
      <vt:lpstr>Acknowledgments</vt:lpstr>
      <vt:lpstr>Slide 4</vt:lpstr>
      <vt:lpstr>Letters of Support </vt:lpstr>
      <vt:lpstr>Objectives</vt:lpstr>
      <vt:lpstr>Terminology</vt:lpstr>
      <vt:lpstr>Inductions of Labor</vt:lpstr>
      <vt:lpstr>Change in Distribution of Births by Gestational Age: United States, 1990-2006</vt:lpstr>
      <vt:lpstr>U.S. Cesarean Section and Labor Induction Rates Among Singleton Live Births by Week of Gestation, 1992 and 2002. </vt:lpstr>
      <vt:lpstr>Rates of Induction of Labor by Race  and Hispanic Origin in the U.S.</vt:lpstr>
      <vt:lpstr>Why are Non-medically Indicated (Elective/Planned) Deliveries Increasing in Frequency?</vt:lpstr>
      <vt:lpstr>Elective Induction:  Sounds like a good idea…</vt:lpstr>
      <vt:lpstr>Slide 14</vt:lpstr>
      <vt:lpstr>The Gestational Age that Women Considered  a Baby to be Full Term</vt:lpstr>
      <vt:lpstr>The Gestational Age that Women Considered  it Safe to Deliver</vt:lpstr>
      <vt:lpstr>“Non-medical” Indications Often Given for Inductions</vt:lpstr>
      <vt:lpstr>What Motivates Some Obstetricians to Perform Elective Inductions?</vt:lpstr>
      <vt:lpstr>Suspected Fetal Macrosomia (Non-Diabetic Population)</vt:lpstr>
      <vt:lpstr>Risks of Non-medically  Indicated (Elective) Delivery Before 39 Weeks</vt:lpstr>
      <vt:lpstr>Complications of Non-medically Indicated (Elective) Deliveries Between 37 and 39 Weeks  </vt:lpstr>
      <vt:lpstr>Morbidity of Late Preterm Infants  in Massachusetts </vt:lpstr>
      <vt:lpstr>NICU Admissions By Weeks Gestation  Deliveries Without Complications, 2000-2003</vt:lpstr>
      <vt:lpstr>RDS By Weeks Gestation Deliveries Without Complications, 2000-2003</vt:lpstr>
      <vt:lpstr>Ventilator Usage By Weeks Gestation Deliveries Without Complications, 2000-2003</vt:lpstr>
      <vt:lpstr>Slide 26</vt:lpstr>
      <vt:lpstr>Slide 27</vt:lpstr>
      <vt:lpstr>Slide 28</vt:lpstr>
      <vt:lpstr>Timing of Fetal Brain Development</vt:lpstr>
      <vt:lpstr>Examples of Successful Programs  to Reduce Non-medically Indicated (Elective) Deliveries Before 39 Weeks of Gestation</vt:lpstr>
      <vt:lpstr>Magee-Womens Hospital’s Experience</vt:lpstr>
      <vt:lpstr>Magee Womens Hospital Experience  with Guidelines</vt:lpstr>
      <vt:lpstr>Magee Womens Hospital Experience</vt:lpstr>
      <vt:lpstr>Intermountain Healthcare’s Experience</vt:lpstr>
      <vt:lpstr>% Non-medically Indicated Deliveries &lt;39 Weeks, January 1999 – December 2005 </vt:lpstr>
      <vt:lpstr>Common Themes Noted in  Intermountain Healthcare’s Experience</vt:lpstr>
      <vt:lpstr>Ohio Perinatal Quality Collaborative</vt:lpstr>
      <vt:lpstr>Results (1): Fewer Births at 360/7-386/7 Weeks Without Documented Medical or Obstetrical Indications</vt:lpstr>
      <vt:lpstr>Results (2): Fewer Births at 360/7-386/7 Weeks Induced Without Medical or Obstetric Indication  </vt:lpstr>
      <vt:lpstr>Results (3): Fewer Total Births at 36-38 Weeks  (and More Births at 39-41 Weeks)</vt:lpstr>
      <vt:lpstr>Alleviating Obstetricians’ Fears About  Delaying Delivery</vt:lpstr>
      <vt:lpstr>Stillbirths Before and After Implementation of Guidelines at Intermountain Healthcare</vt:lpstr>
      <vt:lpstr>Wouldn’t Keeping Women Pregnant for Longer Increase Their Risk of Adverse Outcomes?</vt:lpstr>
      <vt:lpstr>Summary: Reasons to Eliminate Non-medically Indicated (Elective) Deliveries Before 39 Weeks</vt:lpstr>
      <vt:lpstr>Eliminating Non-medically Indicated (Elective) Delivery Prior to 39 Weeks in Our Hospital:</vt:lpstr>
      <vt:lpstr>First Steps (Fundamentals)</vt:lpstr>
      <vt:lpstr>Slide 47</vt:lpstr>
      <vt:lpstr>Confirmation of Term Gestation</vt:lpstr>
      <vt:lpstr>Slide 49</vt:lpstr>
      <vt:lpstr>Fetal Lung Maturity Testing Before 39 Weeks and Neonatal Outcomes </vt:lpstr>
      <vt:lpstr>What Do We Need to Get Started?</vt:lpstr>
      <vt:lpstr>Slide 52</vt:lpstr>
      <vt:lpstr>Overview of Changes to the Scheduling Process</vt:lpstr>
      <vt:lpstr>Scheduling Process (continued)</vt:lpstr>
      <vt:lpstr>Slide 55</vt:lpstr>
      <vt:lpstr>Slide 56</vt:lpstr>
      <vt:lpstr>What Providers Can Do</vt:lpstr>
      <vt:lpstr>A Tool to Educate Patients</vt:lpstr>
      <vt:lpstr>Slide 59</vt:lpstr>
      <vt:lpstr>Elimination of Non-medically Indicated (Elective) Deliveries Before 39 Weeks Gestational Age</vt:lpstr>
      <vt:lpstr>Elimination of Non-medically Indicated (Elective) Deliveries Prior to 39 Weeks  </vt:lpstr>
      <vt:lpstr>Overview: Critical Elements for Successful Implementation</vt:lpstr>
      <vt:lpstr>What Do We Need to Get Started?</vt:lpstr>
      <vt:lpstr>Mobilize the QI Team:</vt:lpstr>
      <vt:lpstr>Assess the Situation</vt:lpstr>
      <vt:lpstr>Slide 66</vt:lpstr>
      <vt:lpstr>Confirmation of Term Gestation</vt:lpstr>
      <vt:lpstr>Plan Change Tactics</vt:lpstr>
      <vt:lpstr>Implement</vt:lpstr>
      <vt:lpstr>Slide 70</vt:lpstr>
      <vt:lpstr>Overview of Changes to the Scheduling Process</vt:lpstr>
      <vt:lpstr>Scheduling Process (continued)</vt:lpstr>
      <vt:lpstr>Slide 73</vt:lpstr>
      <vt:lpstr>Slide 74</vt:lpstr>
      <vt:lpstr>A Tool to Educate Patients</vt:lpstr>
      <vt:lpstr>Track Progress</vt:lpstr>
      <vt:lpstr>For More Information, Contact:</vt:lpstr>
    </vt:vector>
  </TitlesOfParts>
  <Company>LLUMC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Preventing Elective Deliveries Before 39 Weeks</dc:title>
  <dc:creator>Bryan Oshiro</dc:creator>
  <cp:lastModifiedBy>Stanford Pediatrics</cp:lastModifiedBy>
  <cp:revision>779</cp:revision>
  <cp:lastPrinted>2010-08-31T16:42:47Z</cp:lastPrinted>
  <dcterms:created xsi:type="dcterms:W3CDTF">2010-09-01T22:59:21Z</dcterms:created>
  <dcterms:modified xsi:type="dcterms:W3CDTF">2010-09-01T23:00:03Z</dcterms:modified>
</cp:coreProperties>
</file>